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3" r:id="rId2"/>
    <p:sldId id="262" r:id="rId3"/>
    <p:sldId id="265" r:id="rId4"/>
    <p:sldId id="266" r:id="rId5"/>
    <p:sldId id="267" r:id="rId6"/>
    <p:sldId id="268" r:id="rId7"/>
    <p:sldId id="269" r:id="rId8"/>
    <p:sldId id="270" r:id="rId9"/>
    <p:sldId id="271" r:id="rId10"/>
    <p:sldId id="264" r:id="rId1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32" autoAdjust="0"/>
  </p:normalViewPr>
  <p:slideViewPr>
    <p:cSldViewPr snapToGrid="0">
      <p:cViewPr varScale="1">
        <p:scale>
          <a:sx n="92" d="100"/>
          <a:sy n="92" d="100"/>
        </p:scale>
        <p:origin x="966"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63" d="100"/>
          <a:sy n="63"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7A894569-E4F6-4E71-A63F-D3960709027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 xmlns:a16="http://schemas.microsoft.com/office/drawing/2014/main" id="{210E7125-F8C0-40FA-941E-6B2B1F44F46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7AA7A2-096F-4892-9700-1442CB78DB81}" type="datetimeFigureOut">
              <a:rPr lang="en-US" smtClean="0"/>
              <a:t>5/24/2019</a:t>
            </a:fld>
            <a:endParaRPr lang="en-US"/>
          </a:p>
        </p:txBody>
      </p:sp>
      <p:sp>
        <p:nvSpPr>
          <p:cNvPr id="4" name="Footer Placeholder 3">
            <a:extLst>
              <a:ext uri="{FF2B5EF4-FFF2-40B4-BE49-F238E27FC236}">
                <a16:creationId xmlns="" xmlns:a16="http://schemas.microsoft.com/office/drawing/2014/main" id="{6DCD797E-16D3-4DCD-B379-C53CC0E14A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EBADFDD6-018B-4389-A001-C4AC9EF22EF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D0E1661-80E8-4287-A6D6-D222E9182813}" type="slidenum">
              <a:rPr lang="en-US" smtClean="0"/>
              <a:t>‹#›</a:t>
            </a:fld>
            <a:endParaRPr lang="en-US"/>
          </a:p>
        </p:txBody>
      </p:sp>
    </p:spTree>
    <p:extLst>
      <p:ext uri="{BB962C8B-B14F-4D97-AF65-F5344CB8AC3E}">
        <p14:creationId xmlns:p14="http://schemas.microsoft.com/office/powerpoint/2010/main" val="5171599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9EE3B-06F5-4C1D-B631-20D69864EAD0}" type="datetimeFigureOut">
              <a:rPr lang="zh-CN" altLang="en-US" smtClean="0"/>
              <a:t>2019-5-24</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5F061D-262C-4556-9E6F-217F599DE484}" type="slidenum">
              <a:rPr lang="zh-CN" altLang="en-US" smtClean="0"/>
              <a:t>‹#›</a:t>
            </a:fld>
            <a:endParaRPr lang="zh-CN" altLang="en-US"/>
          </a:p>
        </p:txBody>
      </p:sp>
    </p:spTree>
    <p:extLst>
      <p:ext uri="{BB962C8B-B14F-4D97-AF65-F5344CB8AC3E}">
        <p14:creationId xmlns:p14="http://schemas.microsoft.com/office/powerpoint/2010/main" val="857918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408979"/>
            <a:ext cx="6858000" cy="2387600"/>
          </a:xfrm>
        </p:spPr>
        <p:txBody>
          <a:bodyPr anchor="b"/>
          <a:lstStyle>
            <a:lvl1pPr algn="ctr">
              <a:defRPr sz="4500">
                <a:solidFill>
                  <a:srgbClr val="0070C0"/>
                </a:solidFill>
              </a:defRPr>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4248584"/>
            <a:ext cx="6858000" cy="1655762"/>
          </a:xfrm>
        </p:spPr>
        <p:txBody>
          <a:bodyPr/>
          <a:lstStyle>
            <a:lvl1pPr marL="0" indent="0" algn="ctr">
              <a:buNone/>
              <a:defRPr sz="1800">
                <a:solidFill>
                  <a:srgbClr val="0070C0"/>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7" name="Footer Placeholder 6">
            <a:extLst>
              <a:ext uri="{FF2B5EF4-FFF2-40B4-BE49-F238E27FC236}">
                <a16:creationId xmlns="" xmlns:a16="http://schemas.microsoft.com/office/drawing/2014/main" id="{BF14A18B-C675-4E78-ACBA-7EA3DB6A62EA}"/>
              </a:ext>
            </a:extLst>
          </p:cNvPr>
          <p:cNvSpPr>
            <a:spLocks noGrp="1"/>
          </p:cNvSpPr>
          <p:nvPr>
            <p:ph type="ftr" sz="quarter" idx="10"/>
          </p:nvPr>
        </p:nvSpPr>
        <p:spPr/>
        <p:txBody>
          <a:bodyPr/>
          <a:lstStyle/>
          <a:p>
            <a:r>
              <a:rPr lang="en-US" altLang="zh-CN">
                <a:solidFill>
                  <a:srgbClr val="0070C0"/>
                </a:solidFill>
              </a:rPr>
              <a:t>Confidential</a:t>
            </a:r>
            <a:endParaRPr lang="en-US" altLang="zh-CN" dirty="0">
              <a:solidFill>
                <a:srgbClr val="0070C0"/>
              </a:solidFill>
            </a:endParaRPr>
          </a:p>
        </p:txBody>
      </p:sp>
      <p:sp>
        <p:nvSpPr>
          <p:cNvPr id="8" name="Slide Number Placeholder 7">
            <a:extLst>
              <a:ext uri="{FF2B5EF4-FFF2-40B4-BE49-F238E27FC236}">
                <a16:creationId xmlns="" xmlns:a16="http://schemas.microsoft.com/office/drawing/2014/main" id="{A478489D-E8A2-48A9-B0F9-CC185A5C2B64}"/>
              </a:ext>
            </a:extLst>
          </p:cNvPr>
          <p:cNvSpPr>
            <a:spLocks noGrp="1"/>
          </p:cNvSpPr>
          <p:nvPr>
            <p:ph type="sldNum" sz="quarter" idx="11"/>
          </p:nvPr>
        </p:nvSpPr>
        <p:spPr>
          <a:xfrm>
            <a:off x="6457950" y="6356351"/>
            <a:ext cx="2057400" cy="365125"/>
          </a:xfrm>
          <a:prstGeom prst="rect">
            <a:avLst/>
          </a:prstGeom>
        </p:spPr>
        <p:txBody>
          <a:bodyPr/>
          <a:lstStyle>
            <a:lvl1pPr>
              <a:defRPr/>
            </a:lvl1pPr>
          </a:lstStyle>
          <a:p>
            <a:fld id="{62903392-8F79-4402-8993-D1DB2BD1C636}" type="slidenum">
              <a:rPr lang="zh-CN" altLang="en-US" smtClean="0"/>
              <a:pPr/>
              <a:t>‹#›</a:t>
            </a:fld>
            <a:endParaRPr lang="zh-CN" altLang="en-US" dirty="0"/>
          </a:p>
        </p:txBody>
      </p:sp>
    </p:spTree>
    <p:extLst>
      <p:ext uri="{BB962C8B-B14F-4D97-AF65-F5344CB8AC3E}">
        <p14:creationId xmlns:p14="http://schemas.microsoft.com/office/powerpoint/2010/main" val="1466635270"/>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Footer Placeholder 6">
            <a:extLst>
              <a:ext uri="{FF2B5EF4-FFF2-40B4-BE49-F238E27FC236}">
                <a16:creationId xmlns="" xmlns:a16="http://schemas.microsoft.com/office/drawing/2014/main" id="{06D212FB-D54E-4545-A83E-13B460385252}"/>
              </a:ext>
            </a:extLst>
          </p:cNvPr>
          <p:cNvSpPr>
            <a:spLocks noGrp="1"/>
          </p:cNvSpPr>
          <p:nvPr>
            <p:ph type="ftr" sz="quarter" idx="10"/>
          </p:nvPr>
        </p:nvSpPr>
        <p:spPr/>
        <p:txBody>
          <a:bodyPr/>
          <a:lstStyle/>
          <a:p>
            <a:r>
              <a:rPr lang="en-US" altLang="zh-CN">
                <a:solidFill>
                  <a:srgbClr val="0070C0"/>
                </a:solidFill>
              </a:rPr>
              <a:t>Confidential</a:t>
            </a:r>
            <a:endParaRPr lang="en-US" altLang="zh-CN" dirty="0">
              <a:solidFill>
                <a:srgbClr val="0070C0"/>
              </a:solidFill>
            </a:endParaRPr>
          </a:p>
        </p:txBody>
      </p:sp>
      <p:sp>
        <p:nvSpPr>
          <p:cNvPr id="8" name="Slide Number Placeholder 7">
            <a:extLst>
              <a:ext uri="{FF2B5EF4-FFF2-40B4-BE49-F238E27FC236}">
                <a16:creationId xmlns="" xmlns:a16="http://schemas.microsoft.com/office/drawing/2014/main" id="{C140DC3C-13F9-4D81-8C9B-6A414E41182A}"/>
              </a:ext>
            </a:extLst>
          </p:cNvPr>
          <p:cNvSpPr>
            <a:spLocks noGrp="1"/>
          </p:cNvSpPr>
          <p:nvPr>
            <p:ph type="sldNum" sz="quarter" idx="11"/>
          </p:nvPr>
        </p:nvSpPr>
        <p:spPr>
          <a:xfrm>
            <a:off x="6457950" y="6356351"/>
            <a:ext cx="2057400" cy="365125"/>
          </a:xfrm>
          <a:prstGeom prst="rect">
            <a:avLst/>
          </a:prstGeom>
        </p:spPr>
        <p:txBody>
          <a:bodyPr/>
          <a:lstStyle>
            <a:lvl1pPr>
              <a:defRPr/>
            </a:lvl1pPr>
          </a:lstStyle>
          <a:p>
            <a:fld id="{F0AD4FFC-8207-4B61-BDE3-BE25CDA1AD64}" type="slidenum">
              <a:rPr lang="en-US" altLang="zh-CN" smtClean="0"/>
              <a:pPr/>
              <a:t>‹#›</a:t>
            </a:fld>
            <a:endParaRPr lang="zh-CN" altLang="en-US" dirty="0"/>
          </a:p>
        </p:txBody>
      </p:sp>
    </p:spTree>
    <p:extLst>
      <p:ext uri="{BB962C8B-B14F-4D97-AF65-F5344CB8AC3E}">
        <p14:creationId xmlns:p14="http://schemas.microsoft.com/office/powerpoint/2010/main" val="3334874219"/>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1243583"/>
            <a:ext cx="1971675" cy="4933380"/>
          </a:xfrm>
        </p:spPr>
        <p:txBody>
          <a:bodyPr vert="eaVert"/>
          <a:lstStyle>
            <a:lvl1pPr>
              <a:defRPr>
                <a:solidFill>
                  <a:srgbClr val="0070C0"/>
                </a:solidFill>
              </a:defRPr>
            </a:lvl1pPr>
          </a:lstStyle>
          <a:p>
            <a:r>
              <a:rPr lang="zh-CN" altLang="en-US" smtClean="0"/>
              <a:t>单击此处编辑母版标题样式</a:t>
            </a:r>
            <a:endParaRPr lang="zh-CN" altLang="en-US" dirty="0"/>
          </a:p>
        </p:txBody>
      </p:sp>
      <p:sp>
        <p:nvSpPr>
          <p:cNvPr id="3" name="竖排文字占位符 2"/>
          <p:cNvSpPr>
            <a:spLocks noGrp="1"/>
          </p:cNvSpPr>
          <p:nvPr>
            <p:ph type="body" orient="vert" idx="1"/>
          </p:nvPr>
        </p:nvSpPr>
        <p:spPr>
          <a:xfrm>
            <a:off x="628650" y="1243583"/>
            <a:ext cx="5800725" cy="4933379"/>
          </a:xfrm>
        </p:spPr>
        <p:txBody>
          <a:bodyPr vert="eaVert"/>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Footer Placeholder 6">
            <a:extLst>
              <a:ext uri="{FF2B5EF4-FFF2-40B4-BE49-F238E27FC236}">
                <a16:creationId xmlns="" xmlns:a16="http://schemas.microsoft.com/office/drawing/2014/main" id="{445E63F7-6506-4A89-93B5-03404C0A4323}"/>
              </a:ext>
            </a:extLst>
          </p:cNvPr>
          <p:cNvSpPr>
            <a:spLocks noGrp="1"/>
          </p:cNvSpPr>
          <p:nvPr>
            <p:ph type="ftr" sz="quarter" idx="10"/>
          </p:nvPr>
        </p:nvSpPr>
        <p:spPr/>
        <p:txBody>
          <a:bodyPr/>
          <a:lstStyle/>
          <a:p>
            <a:r>
              <a:rPr lang="en-US" altLang="zh-CN">
                <a:solidFill>
                  <a:srgbClr val="0070C0"/>
                </a:solidFill>
              </a:rPr>
              <a:t>Confidential</a:t>
            </a:r>
            <a:endParaRPr lang="en-US" altLang="zh-CN" dirty="0">
              <a:solidFill>
                <a:srgbClr val="0070C0"/>
              </a:solidFill>
            </a:endParaRPr>
          </a:p>
        </p:txBody>
      </p:sp>
      <p:sp>
        <p:nvSpPr>
          <p:cNvPr id="8" name="Slide Number Placeholder 7">
            <a:extLst>
              <a:ext uri="{FF2B5EF4-FFF2-40B4-BE49-F238E27FC236}">
                <a16:creationId xmlns="" xmlns:a16="http://schemas.microsoft.com/office/drawing/2014/main" id="{7F631362-A929-40B1-85B1-622AC23C8DEF}"/>
              </a:ext>
            </a:extLst>
          </p:cNvPr>
          <p:cNvSpPr>
            <a:spLocks noGrp="1"/>
          </p:cNvSpPr>
          <p:nvPr>
            <p:ph type="sldNum" sz="quarter" idx="11"/>
          </p:nvPr>
        </p:nvSpPr>
        <p:spPr>
          <a:xfrm>
            <a:off x="6457950" y="6356351"/>
            <a:ext cx="2057400" cy="365125"/>
          </a:xfrm>
          <a:prstGeom prst="rect">
            <a:avLst/>
          </a:prstGeom>
        </p:spPr>
        <p:txBody>
          <a:bodyPr/>
          <a:lstStyle>
            <a:lvl1pPr>
              <a:defRPr/>
            </a:lvl1pPr>
          </a:lstStyle>
          <a:p>
            <a:fld id="{75A69184-FA6E-40F4-8480-23011999039A}" type="slidenum">
              <a:rPr lang="en-US" altLang="zh-CN" smtClean="0"/>
              <a:pPr/>
              <a:t>‹#›</a:t>
            </a:fld>
            <a:endParaRPr lang="zh-CN" altLang="en-US" dirty="0"/>
          </a:p>
        </p:txBody>
      </p:sp>
    </p:spTree>
    <p:extLst>
      <p:ext uri="{BB962C8B-B14F-4D97-AF65-F5344CB8AC3E}">
        <p14:creationId xmlns:p14="http://schemas.microsoft.com/office/powerpoint/2010/main" val="3559738142"/>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Footer Placeholder 6">
            <a:extLst>
              <a:ext uri="{FF2B5EF4-FFF2-40B4-BE49-F238E27FC236}">
                <a16:creationId xmlns="" xmlns:a16="http://schemas.microsoft.com/office/drawing/2014/main" id="{E204D1E3-19C2-4621-B1D4-DD610F563242}"/>
              </a:ext>
            </a:extLst>
          </p:cNvPr>
          <p:cNvSpPr>
            <a:spLocks noGrp="1"/>
          </p:cNvSpPr>
          <p:nvPr>
            <p:ph type="ftr" sz="quarter" idx="10"/>
          </p:nvPr>
        </p:nvSpPr>
        <p:spPr/>
        <p:txBody>
          <a:bodyPr/>
          <a:lstStyle/>
          <a:p>
            <a:r>
              <a:rPr lang="en-US" altLang="zh-CN">
                <a:solidFill>
                  <a:srgbClr val="0070C0"/>
                </a:solidFill>
              </a:rPr>
              <a:t>Confidential</a:t>
            </a:r>
            <a:endParaRPr lang="en-US" altLang="zh-CN" dirty="0">
              <a:solidFill>
                <a:srgbClr val="0070C0"/>
              </a:solidFill>
            </a:endParaRPr>
          </a:p>
        </p:txBody>
      </p:sp>
      <p:sp>
        <p:nvSpPr>
          <p:cNvPr id="8" name="Slide Number Placeholder 7">
            <a:extLst>
              <a:ext uri="{FF2B5EF4-FFF2-40B4-BE49-F238E27FC236}">
                <a16:creationId xmlns="" xmlns:a16="http://schemas.microsoft.com/office/drawing/2014/main" id="{4C346C82-47CF-4943-ADBD-37A6F1C20755}"/>
              </a:ext>
            </a:extLst>
          </p:cNvPr>
          <p:cNvSpPr>
            <a:spLocks noGrp="1"/>
          </p:cNvSpPr>
          <p:nvPr>
            <p:ph type="sldNum" sz="quarter" idx="11"/>
          </p:nvPr>
        </p:nvSpPr>
        <p:spPr>
          <a:xfrm>
            <a:off x="6457950" y="6356351"/>
            <a:ext cx="2057400" cy="365125"/>
          </a:xfrm>
          <a:prstGeom prst="rect">
            <a:avLst/>
          </a:prstGeom>
        </p:spPr>
        <p:txBody>
          <a:bodyPr/>
          <a:lstStyle>
            <a:lvl1pPr>
              <a:defRPr/>
            </a:lvl1pPr>
          </a:lstStyle>
          <a:p>
            <a:fld id="{5743D965-4CCF-4E9C-8BD6-54DBFE7BBCE7}" type="slidenum">
              <a:rPr lang="zh-CN" altLang="en-US" smtClean="0"/>
              <a:pPr/>
              <a:t>‹#›</a:t>
            </a:fld>
            <a:endParaRPr lang="zh-CN" altLang="en-US" dirty="0"/>
          </a:p>
        </p:txBody>
      </p:sp>
    </p:spTree>
    <p:extLst>
      <p:ext uri="{BB962C8B-B14F-4D97-AF65-F5344CB8AC3E}">
        <p14:creationId xmlns:p14="http://schemas.microsoft.com/office/powerpoint/2010/main" val="2222092555"/>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143001"/>
            <a:ext cx="7886700" cy="3419475"/>
          </a:xfrm>
        </p:spPr>
        <p:txBody>
          <a:bodyPr anchor="b"/>
          <a:lstStyle>
            <a:lvl1pPr>
              <a:defRPr sz="4500">
                <a:solidFill>
                  <a:srgbClr val="0070C0"/>
                </a:solidFill>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rgbClr val="0070C0"/>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7" name="Footer Placeholder 6">
            <a:extLst>
              <a:ext uri="{FF2B5EF4-FFF2-40B4-BE49-F238E27FC236}">
                <a16:creationId xmlns="" xmlns:a16="http://schemas.microsoft.com/office/drawing/2014/main" id="{9D5BA1CA-F5A8-4D06-A1C1-B8AE3C4DD1B0}"/>
              </a:ext>
            </a:extLst>
          </p:cNvPr>
          <p:cNvSpPr>
            <a:spLocks noGrp="1"/>
          </p:cNvSpPr>
          <p:nvPr>
            <p:ph type="ftr" sz="quarter" idx="10"/>
          </p:nvPr>
        </p:nvSpPr>
        <p:spPr/>
        <p:txBody>
          <a:bodyPr/>
          <a:lstStyle/>
          <a:p>
            <a:r>
              <a:rPr lang="en-US" altLang="zh-CN">
                <a:solidFill>
                  <a:srgbClr val="0070C0"/>
                </a:solidFill>
              </a:rPr>
              <a:t>Confidential</a:t>
            </a:r>
            <a:endParaRPr lang="en-US" altLang="zh-CN" dirty="0">
              <a:solidFill>
                <a:srgbClr val="0070C0"/>
              </a:solidFill>
            </a:endParaRPr>
          </a:p>
        </p:txBody>
      </p:sp>
      <p:sp>
        <p:nvSpPr>
          <p:cNvPr id="8" name="Slide Number Placeholder 7">
            <a:extLst>
              <a:ext uri="{FF2B5EF4-FFF2-40B4-BE49-F238E27FC236}">
                <a16:creationId xmlns="" xmlns:a16="http://schemas.microsoft.com/office/drawing/2014/main" id="{86EACA4C-E9B2-41E8-92D3-547F5B4C98D4}"/>
              </a:ext>
            </a:extLst>
          </p:cNvPr>
          <p:cNvSpPr>
            <a:spLocks noGrp="1"/>
          </p:cNvSpPr>
          <p:nvPr>
            <p:ph type="sldNum" sz="quarter" idx="11"/>
          </p:nvPr>
        </p:nvSpPr>
        <p:spPr>
          <a:xfrm>
            <a:off x="6457950" y="6356351"/>
            <a:ext cx="2057400" cy="365125"/>
          </a:xfrm>
          <a:prstGeom prst="rect">
            <a:avLst/>
          </a:prstGeom>
        </p:spPr>
        <p:txBody>
          <a:bodyPr/>
          <a:lstStyle>
            <a:lvl1pPr>
              <a:defRPr/>
            </a:lvl1pPr>
          </a:lstStyle>
          <a:p>
            <a:fld id="{9DD12A38-926A-4711-BEA2-2580EE7B1A00}" type="slidenum">
              <a:rPr lang="en-US" altLang="zh-CN" smtClean="0"/>
              <a:pPr/>
              <a:t>‹#›</a:t>
            </a:fld>
            <a:endParaRPr lang="zh-CN" altLang="en-US" dirty="0"/>
          </a:p>
        </p:txBody>
      </p:sp>
    </p:spTree>
    <p:extLst>
      <p:ext uri="{BB962C8B-B14F-4D97-AF65-F5344CB8AC3E}">
        <p14:creationId xmlns:p14="http://schemas.microsoft.com/office/powerpoint/2010/main" val="3517929248"/>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smtClean="0"/>
              <a:t>单击此处编辑母版标题样式</a:t>
            </a:r>
            <a:endParaRPr lang="zh-CN" altLang="en-US"/>
          </a:p>
        </p:txBody>
      </p:sp>
      <p:sp>
        <p:nvSpPr>
          <p:cNvPr id="6" name="Footer Placeholder 5">
            <a:extLst>
              <a:ext uri="{FF2B5EF4-FFF2-40B4-BE49-F238E27FC236}">
                <a16:creationId xmlns="" xmlns:a16="http://schemas.microsoft.com/office/drawing/2014/main" id="{5CF8BB9E-DBA2-4A10-8D79-AA0E82C5BB27}"/>
              </a:ext>
            </a:extLst>
          </p:cNvPr>
          <p:cNvSpPr>
            <a:spLocks noGrp="1"/>
          </p:cNvSpPr>
          <p:nvPr>
            <p:ph type="ftr" sz="quarter" idx="10"/>
          </p:nvPr>
        </p:nvSpPr>
        <p:spPr/>
        <p:txBody>
          <a:bodyPr/>
          <a:lstStyle/>
          <a:p>
            <a:r>
              <a:rPr lang="en-US" altLang="zh-CN">
                <a:solidFill>
                  <a:srgbClr val="0070C0"/>
                </a:solidFill>
              </a:rPr>
              <a:t>Confidential</a:t>
            </a:r>
            <a:endParaRPr lang="en-US" altLang="zh-CN" dirty="0">
              <a:solidFill>
                <a:srgbClr val="0070C0"/>
              </a:solidFill>
            </a:endParaRPr>
          </a:p>
        </p:txBody>
      </p:sp>
      <p:sp>
        <p:nvSpPr>
          <p:cNvPr id="7" name="Slide Number Placeholder 6">
            <a:extLst>
              <a:ext uri="{FF2B5EF4-FFF2-40B4-BE49-F238E27FC236}">
                <a16:creationId xmlns="" xmlns:a16="http://schemas.microsoft.com/office/drawing/2014/main" id="{BC956400-4013-4366-AD78-EC9065777E0B}"/>
              </a:ext>
            </a:extLst>
          </p:cNvPr>
          <p:cNvSpPr>
            <a:spLocks noGrp="1"/>
          </p:cNvSpPr>
          <p:nvPr>
            <p:ph type="sldNum" sz="quarter" idx="11"/>
          </p:nvPr>
        </p:nvSpPr>
        <p:spPr>
          <a:xfrm>
            <a:off x="6457950" y="6356351"/>
            <a:ext cx="2057400" cy="365125"/>
          </a:xfrm>
          <a:prstGeom prst="rect">
            <a:avLst/>
          </a:prstGeom>
        </p:spPr>
        <p:txBody>
          <a:bodyPr/>
          <a:lstStyle>
            <a:lvl1pPr>
              <a:defRPr/>
            </a:lvl1pPr>
          </a:lstStyle>
          <a:p>
            <a:fld id="{5D8A7D41-7CAF-4671-AC68-A21EAF1F8F9F}" type="slidenum">
              <a:rPr lang="en-US" altLang="zh-CN" smtClean="0"/>
              <a:pPr/>
              <a:t>‹#›</a:t>
            </a:fld>
            <a:endParaRPr lang="zh-CN" altLang="en-US" dirty="0"/>
          </a:p>
        </p:txBody>
      </p:sp>
    </p:spTree>
    <p:extLst>
      <p:ext uri="{BB962C8B-B14F-4D97-AF65-F5344CB8AC3E}">
        <p14:creationId xmlns:p14="http://schemas.microsoft.com/office/powerpoint/2010/main" val="3813430687"/>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194421"/>
            <a:ext cx="3886200" cy="4982542"/>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内容占位符 3"/>
          <p:cNvSpPr>
            <a:spLocks noGrp="1"/>
          </p:cNvSpPr>
          <p:nvPr>
            <p:ph sz="half" idx="2"/>
          </p:nvPr>
        </p:nvSpPr>
        <p:spPr>
          <a:xfrm>
            <a:off x="4629150" y="1194421"/>
            <a:ext cx="3886200" cy="4982542"/>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8" name="Footer Placeholder 7">
            <a:extLst>
              <a:ext uri="{FF2B5EF4-FFF2-40B4-BE49-F238E27FC236}">
                <a16:creationId xmlns="" xmlns:a16="http://schemas.microsoft.com/office/drawing/2014/main" id="{DECB6772-E5CA-4488-B6A5-47A4D7721817}"/>
              </a:ext>
            </a:extLst>
          </p:cNvPr>
          <p:cNvSpPr>
            <a:spLocks noGrp="1"/>
          </p:cNvSpPr>
          <p:nvPr>
            <p:ph type="ftr" sz="quarter" idx="10"/>
          </p:nvPr>
        </p:nvSpPr>
        <p:spPr/>
        <p:txBody>
          <a:bodyPr/>
          <a:lstStyle/>
          <a:p>
            <a:r>
              <a:rPr lang="en-US" altLang="zh-CN">
                <a:solidFill>
                  <a:srgbClr val="0070C0"/>
                </a:solidFill>
              </a:rPr>
              <a:t>Confidential</a:t>
            </a:r>
            <a:endParaRPr lang="en-US" altLang="zh-CN" dirty="0">
              <a:solidFill>
                <a:srgbClr val="0070C0"/>
              </a:solidFill>
            </a:endParaRPr>
          </a:p>
        </p:txBody>
      </p:sp>
      <p:sp>
        <p:nvSpPr>
          <p:cNvPr id="9" name="Slide Number Placeholder 8">
            <a:extLst>
              <a:ext uri="{FF2B5EF4-FFF2-40B4-BE49-F238E27FC236}">
                <a16:creationId xmlns="" xmlns:a16="http://schemas.microsoft.com/office/drawing/2014/main" id="{8F0F58A6-6D15-4B41-A577-C1F82A4189A5}"/>
              </a:ext>
            </a:extLst>
          </p:cNvPr>
          <p:cNvSpPr>
            <a:spLocks noGrp="1"/>
          </p:cNvSpPr>
          <p:nvPr>
            <p:ph type="sldNum" sz="quarter" idx="11"/>
          </p:nvPr>
        </p:nvSpPr>
        <p:spPr>
          <a:xfrm>
            <a:off x="6457950" y="6356351"/>
            <a:ext cx="2057400" cy="365125"/>
          </a:xfrm>
          <a:prstGeom prst="rect">
            <a:avLst/>
          </a:prstGeom>
        </p:spPr>
        <p:txBody>
          <a:bodyPr/>
          <a:lstStyle>
            <a:lvl1pPr>
              <a:defRPr/>
            </a:lvl1pPr>
          </a:lstStyle>
          <a:p>
            <a:fld id="{3244625C-5B18-4CB7-9D95-531BFB14B731}" type="slidenum">
              <a:rPr lang="en-US" altLang="zh-CN" smtClean="0"/>
              <a:pPr/>
              <a:t>‹#›</a:t>
            </a:fld>
            <a:endParaRPr lang="zh-CN" altLang="en-US" dirty="0"/>
          </a:p>
        </p:txBody>
      </p:sp>
    </p:spTree>
    <p:extLst>
      <p:ext uri="{BB962C8B-B14F-4D97-AF65-F5344CB8AC3E}">
        <p14:creationId xmlns:p14="http://schemas.microsoft.com/office/powerpoint/2010/main" val="687481366"/>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2042493" y="280704"/>
            <a:ext cx="6472857" cy="659003"/>
          </a:xfrm>
        </p:spPr>
        <p:txBody>
          <a:bodyPr/>
          <a:lstStyle>
            <a:lvl1pPr>
              <a:defRPr>
                <a:solidFill>
                  <a:srgbClr val="0070C0"/>
                </a:solidFill>
              </a:defRPr>
            </a:lvl1pPr>
          </a:lstStyle>
          <a:p>
            <a:r>
              <a:rPr lang="zh-CN" altLang="en-US" smtClean="0"/>
              <a:t>单击此处编辑母版标题样式</a:t>
            </a:r>
            <a:endParaRPr lang="zh-CN" altLang="en-US" dirty="0"/>
          </a:p>
        </p:txBody>
      </p:sp>
      <p:sp>
        <p:nvSpPr>
          <p:cNvPr id="3" name="文本占位符 2"/>
          <p:cNvSpPr>
            <a:spLocks noGrp="1"/>
          </p:cNvSpPr>
          <p:nvPr>
            <p:ph type="body" idx="1"/>
          </p:nvPr>
        </p:nvSpPr>
        <p:spPr>
          <a:xfrm>
            <a:off x="629842" y="1175387"/>
            <a:ext cx="3868340" cy="823912"/>
          </a:xfrm>
        </p:spPr>
        <p:txBody>
          <a:bodyPr anchor="b"/>
          <a:lstStyle>
            <a:lvl1pPr marL="0" indent="0">
              <a:buNone/>
              <a:defRPr sz="1800" b="1">
                <a:solidFill>
                  <a:srgbClr val="0070C0"/>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009777"/>
            <a:ext cx="3868340" cy="4179887"/>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5" name="文本占位符 4"/>
          <p:cNvSpPr>
            <a:spLocks noGrp="1"/>
          </p:cNvSpPr>
          <p:nvPr>
            <p:ph type="body" sz="quarter" idx="3"/>
          </p:nvPr>
        </p:nvSpPr>
        <p:spPr>
          <a:xfrm>
            <a:off x="4627959" y="1185865"/>
            <a:ext cx="3887391" cy="813435"/>
          </a:xfrm>
        </p:spPr>
        <p:txBody>
          <a:bodyPr anchor="b"/>
          <a:lstStyle>
            <a:lvl1pPr marL="0" indent="0">
              <a:buNone/>
              <a:defRPr sz="1800" b="1">
                <a:solidFill>
                  <a:srgbClr val="0070C0"/>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1999300"/>
            <a:ext cx="3887391" cy="4190364"/>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10" name="Footer Placeholder 9">
            <a:extLst>
              <a:ext uri="{FF2B5EF4-FFF2-40B4-BE49-F238E27FC236}">
                <a16:creationId xmlns="" xmlns:a16="http://schemas.microsoft.com/office/drawing/2014/main" id="{8C047FB9-8CB9-4856-8C56-16BDB8CAEC56}"/>
              </a:ext>
            </a:extLst>
          </p:cNvPr>
          <p:cNvSpPr>
            <a:spLocks noGrp="1"/>
          </p:cNvSpPr>
          <p:nvPr>
            <p:ph type="ftr" sz="quarter" idx="10"/>
          </p:nvPr>
        </p:nvSpPr>
        <p:spPr/>
        <p:txBody>
          <a:bodyPr/>
          <a:lstStyle/>
          <a:p>
            <a:r>
              <a:rPr lang="en-US" altLang="zh-CN">
                <a:solidFill>
                  <a:srgbClr val="0070C0"/>
                </a:solidFill>
              </a:rPr>
              <a:t>Confidential</a:t>
            </a:r>
            <a:endParaRPr lang="en-US" altLang="zh-CN" dirty="0">
              <a:solidFill>
                <a:srgbClr val="0070C0"/>
              </a:solidFill>
            </a:endParaRPr>
          </a:p>
        </p:txBody>
      </p:sp>
      <p:sp>
        <p:nvSpPr>
          <p:cNvPr id="11" name="Slide Number Placeholder 10">
            <a:extLst>
              <a:ext uri="{FF2B5EF4-FFF2-40B4-BE49-F238E27FC236}">
                <a16:creationId xmlns="" xmlns:a16="http://schemas.microsoft.com/office/drawing/2014/main" id="{A6496E1A-7C61-4D96-ACFA-2EFB26679F15}"/>
              </a:ext>
            </a:extLst>
          </p:cNvPr>
          <p:cNvSpPr>
            <a:spLocks noGrp="1"/>
          </p:cNvSpPr>
          <p:nvPr>
            <p:ph type="sldNum" sz="quarter" idx="11"/>
          </p:nvPr>
        </p:nvSpPr>
        <p:spPr>
          <a:xfrm>
            <a:off x="6457950" y="6356351"/>
            <a:ext cx="2057400" cy="365125"/>
          </a:xfrm>
          <a:prstGeom prst="rect">
            <a:avLst/>
          </a:prstGeom>
        </p:spPr>
        <p:txBody>
          <a:bodyPr/>
          <a:lstStyle>
            <a:lvl1pPr>
              <a:defRPr/>
            </a:lvl1pPr>
          </a:lstStyle>
          <a:p>
            <a:fld id="{AEE1C524-6C3A-47C4-8EA4-1E33156D684D}" type="slidenum">
              <a:rPr lang="en-US" altLang="zh-CN" smtClean="0"/>
              <a:pPr/>
              <a:t>‹#›</a:t>
            </a:fld>
            <a:endParaRPr lang="zh-CN" altLang="en-US" dirty="0"/>
          </a:p>
        </p:txBody>
      </p:sp>
    </p:spTree>
    <p:extLst>
      <p:ext uri="{BB962C8B-B14F-4D97-AF65-F5344CB8AC3E}">
        <p14:creationId xmlns:p14="http://schemas.microsoft.com/office/powerpoint/2010/main" val="3253505635"/>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Footer Placeholder 4">
            <a:extLst>
              <a:ext uri="{FF2B5EF4-FFF2-40B4-BE49-F238E27FC236}">
                <a16:creationId xmlns="" xmlns:a16="http://schemas.microsoft.com/office/drawing/2014/main" id="{C62BB654-56FC-47D4-B745-DEEDFC449338}"/>
              </a:ext>
            </a:extLst>
          </p:cNvPr>
          <p:cNvSpPr>
            <a:spLocks noGrp="1"/>
          </p:cNvSpPr>
          <p:nvPr>
            <p:ph type="ftr" sz="quarter" idx="10"/>
          </p:nvPr>
        </p:nvSpPr>
        <p:spPr/>
        <p:txBody>
          <a:bodyPr/>
          <a:lstStyle/>
          <a:p>
            <a:r>
              <a:rPr lang="en-US" altLang="zh-CN">
                <a:solidFill>
                  <a:srgbClr val="0070C0"/>
                </a:solidFill>
              </a:rPr>
              <a:t>Confidential</a:t>
            </a:r>
            <a:endParaRPr lang="en-US" altLang="zh-CN" dirty="0">
              <a:solidFill>
                <a:srgbClr val="0070C0"/>
              </a:solidFill>
            </a:endParaRPr>
          </a:p>
        </p:txBody>
      </p:sp>
      <p:sp>
        <p:nvSpPr>
          <p:cNvPr id="6" name="Slide Number Placeholder 5">
            <a:extLst>
              <a:ext uri="{FF2B5EF4-FFF2-40B4-BE49-F238E27FC236}">
                <a16:creationId xmlns="" xmlns:a16="http://schemas.microsoft.com/office/drawing/2014/main" id="{A17B8E88-8E3B-4BA3-8EE2-8851359FFB22}"/>
              </a:ext>
            </a:extLst>
          </p:cNvPr>
          <p:cNvSpPr>
            <a:spLocks noGrp="1"/>
          </p:cNvSpPr>
          <p:nvPr>
            <p:ph type="sldNum" sz="quarter" idx="11"/>
          </p:nvPr>
        </p:nvSpPr>
        <p:spPr>
          <a:xfrm>
            <a:off x="6457950" y="6356351"/>
            <a:ext cx="2057400" cy="365125"/>
          </a:xfrm>
          <a:prstGeom prst="rect">
            <a:avLst/>
          </a:prstGeom>
        </p:spPr>
        <p:txBody>
          <a:bodyPr/>
          <a:lstStyle>
            <a:lvl1pPr>
              <a:defRPr/>
            </a:lvl1pPr>
          </a:lstStyle>
          <a:p>
            <a:fld id="{0B90DBA0-F278-40F8-B329-C49823BA4BDC}" type="slidenum">
              <a:rPr lang="en-US" altLang="zh-CN" smtClean="0"/>
              <a:pPr/>
              <a:t>‹#›</a:t>
            </a:fld>
            <a:endParaRPr lang="zh-CN" altLang="en-US" dirty="0"/>
          </a:p>
        </p:txBody>
      </p:sp>
    </p:spTree>
    <p:extLst>
      <p:ext uri="{BB962C8B-B14F-4D97-AF65-F5344CB8AC3E}">
        <p14:creationId xmlns:p14="http://schemas.microsoft.com/office/powerpoint/2010/main" val="2362264803"/>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1161288"/>
            <a:ext cx="2949178" cy="896112"/>
          </a:xfrm>
        </p:spPr>
        <p:txBody>
          <a:bodyPr anchor="b"/>
          <a:lstStyle>
            <a:lvl1pPr>
              <a:defRPr sz="2400">
                <a:solidFill>
                  <a:srgbClr val="0070C0"/>
                </a:solidFill>
              </a:defRPr>
            </a:lvl1pPr>
          </a:lstStyle>
          <a:p>
            <a:r>
              <a:rPr lang="zh-CN" altLang="en-US" smtClean="0"/>
              <a:t>单击此处编辑母版标题样式</a:t>
            </a:r>
            <a:endParaRPr lang="zh-CN" altLang="en-US" dirty="0"/>
          </a:p>
        </p:txBody>
      </p:sp>
      <p:sp>
        <p:nvSpPr>
          <p:cNvPr id="3" name="内容占位符 2"/>
          <p:cNvSpPr>
            <a:spLocks noGrp="1"/>
          </p:cNvSpPr>
          <p:nvPr>
            <p:ph idx="1"/>
          </p:nvPr>
        </p:nvSpPr>
        <p:spPr>
          <a:xfrm>
            <a:off x="3887391" y="1161288"/>
            <a:ext cx="4629150" cy="4699762"/>
          </a:xfrm>
        </p:spPr>
        <p:txBody>
          <a:bodyPr/>
          <a:lstStyle>
            <a:lvl1pPr>
              <a:defRPr sz="2400">
                <a:solidFill>
                  <a:srgbClr val="0070C0"/>
                </a:solidFill>
              </a:defRPr>
            </a:lvl1pPr>
            <a:lvl2pPr>
              <a:defRPr sz="2100">
                <a:solidFill>
                  <a:srgbClr val="0070C0"/>
                </a:solidFill>
              </a:defRPr>
            </a:lvl2pPr>
            <a:lvl3pPr>
              <a:defRPr sz="1800">
                <a:solidFill>
                  <a:srgbClr val="0070C0"/>
                </a:solidFill>
              </a:defRPr>
            </a:lvl3pPr>
            <a:lvl4pPr>
              <a:defRPr sz="1500">
                <a:solidFill>
                  <a:srgbClr val="0070C0"/>
                </a:solidFill>
              </a:defRPr>
            </a:lvl4pPr>
            <a:lvl5pPr>
              <a:defRPr sz="1500">
                <a:solidFill>
                  <a:srgbClr val="0070C0"/>
                </a:solidFill>
              </a:defRPr>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solidFill>
                  <a:srgbClr val="0070C0"/>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8" name="Footer Placeholder 7">
            <a:extLst>
              <a:ext uri="{FF2B5EF4-FFF2-40B4-BE49-F238E27FC236}">
                <a16:creationId xmlns="" xmlns:a16="http://schemas.microsoft.com/office/drawing/2014/main" id="{A245D4F9-3564-407B-9E36-E75B1E41EF9D}"/>
              </a:ext>
            </a:extLst>
          </p:cNvPr>
          <p:cNvSpPr>
            <a:spLocks noGrp="1"/>
          </p:cNvSpPr>
          <p:nvPr>
            <p:ph type="ftr" sz="quarter" idx="10"/>
          </p:nvPr>
        </p:nvSpPr>
        <p:spPr/>
        <p:txBody>
          <a:bodyPr/>
          <a:lstStyle/>
          <a:p>
            <a:r>
              <a:rPr lang="en-US" altLang="zh-CN">
                <a:solidFill>
                  <a:srgbClr val="0070C0"/>
                </a:solidFill>
              </a:rPr>
              <a:t>Confidential</a:t>
            </a:r>
            <a:endParaRPr lang="en-US" altLang="zh-CN" dirty="0">
              <a:solidFill>
                <a:srgbClr val="0070C0"/>
              </a:solidFill>
            </a:endParaRPr>
          </a:p>
        </p:txBody>
      </p:sp>
      <p:sp>
        <p:nvSpPr>
          <p:cNvPr id="9" name="Slide Number Placeholder 8">
            <a:extLst>
              <a:ext uri="{FF2B5EF4-FFF2-40B4-BE49-F238E27FC236}">
                <a16:creationId xmlns="" xmlns:a16="http://schemas.microsoft.com/office/drawing/2014/main" id="{F66115E5-290B-40A4-9B24-BC4DC343890F}"/>
              </a:ext>
            </a:extLst>
          </p:cNvPr>
          <p:cNvSpPr>
            <a:spLocks noGrp="1"/>
          </p:cNvSpPr>
          <p:nvPr>
            <p:ph type="sldNum" sz="quarter" idx="11"/>
          </p:nvPr>
        </p:nvSpPr>
        <p:spPr>
          <a:xfrm>
            <a:off x="6457950" y="6356351"/>
            <a:ext cx="2057400" cy="365125"/>
          </a:xfrm>
          <a:prstGeom prst="rect">
            <a:avLst/>
          </a:prstGeom>
        </p:spPr>
        <p:txBody>
          <a:bodyPr/>
          <a:lstStyle>
            <a:lvl1pPr>
              <a:defRPr/>
            </a:lvl1pPr>
          </a:lstStyle>
          <a:p>
            <a:fld id="{2B195660-0A08-44B7-8176-1BEFB19FB76B}" type="slidenum">
              <a:rPr lang="en-US" altLang="zh-CN" smtClean="0"/>
              <a:pPr/>
              <a:t>‹#›</a:t>
            </a:fld>
            <a:endParaRPr lang="zh-CN" altLang="en-US" dirty="0"/>
          </a:p>
        </p:txBody>
      </p:sp>
    </p:spTree>
    <p:extLst>
      <p:ext uri="{BB962C8B-B14F-4D97-AF65-F5344CB8AC3E}">
        <p14:creationId xmlns:p14="http://schemas.microsoft.com/office/powerpoint/2010/main" val="1138364250"/>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1152144"/>
            <a:ext cx="2949178" cy="905256"/>
          </a:xfrm>
        </p:spPr>
        <p:txBody>
          <a:bodyPr anchor="b"/>
          <a:lstStyle>
            <a:lvl1pPr>
              <a:defRPr sz="2400">
                <a:solidFill>
                  <a:srgbClr val="0070C0"/>
                </a:solidFill>
              </a:defRPr>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1152144"/>
            <a:ext cx="4629150" cy="5029200"/>
          </a:xfrm>
        </p:spPr>
        <p:txBody>
          <a:bodyPr/>
          <a:lstStyle>
            <a:lvl1pPr marL="0" indent="0">
              <a:buNone/>
              <a:defRPr sz="2400">
                <a:solidFill>
                  <a:srgbClr val="0070C0"/>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629841" y="2057400"/>
            <a:ext cx="2949178" cy="4123944"/>
          </a:xfrm>
        </p:spPr>
        <p:txBody>
          <a:bodyPr/>
          <a:lstStyle>
            <a:lvl1pPr marL="0" indent="0">
              <a:buNone/>
              <a:defRPr sz="1200">
                <a:solidFill>
                  <a:srgbClr val="0070C0"/>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8" name="Footer Placeholder 7">
            <a:extLst>
              <a:ext uri="{FF2B5EF4-FFF2-40B4-BE49-F238E27FC236}">
                <a16:creationId xmlns="" xmlns:a16="http://schemas.microsoft.com/office/drawing/2014/main" id="{46FDCF7A-1826-4281-B1E2-08BBCFCE2DF2}"/>
              </a:ext>
            </a:extLst>
          </p:cNvPr>
          <p:cNvSpPr>
            <a:spLocks noGrp="1"/>
          </p:cNvSpPr>
          <p:nvPr>
            <p:ph type="ftr" sz="quarter" idx="10"/>
          </p:nvPr>
        </p:nvSpPr>
        <p:spPr/>
        <p:txBody>
          <a:bodyPr/>
          <a:lstStyle/>
          <a:p>
            <a:r>
              <a:rPr lang="en-US" altLang="zh-CN">
                <a:solidFill>
                  <a:srgbClr val="0070C0"/>
                </a:solidFill>
              </a:rPr>
              <a:t>Confidential</a:t>
            </a:r>
            <a:endParaRPr lang="en-US" altLang="zh-CN" dirty="0">
              <a:solidFill>
                <a:srgbClr val="0070C0"/>
              </a:solidFill>
            </a:endParaRPr>
          </a:p>
        </p:txBody>
      </p:sp>
      <p:sp>
        <p:nvSpPr>
          <p:cNvPr id="9" name="Slide Number Placeholder 8">
            <a:extLst>
              <a:ext uri="{FF2B5EF4-FFF2-40B4-BE49-F238E27FC236}">
                <a16:creationId xmlns="" xmlns:a16="http://schemas.microsoft.com/office/drawing/2014/main" id="{3238E9F8-BDE7-4357-A849-9BAC91F2119C}"/>
              </a:ext>
            </a:extLst>
          </p:cNvPr>
          <p:cNvSpPr>
            <a:spLocks noGrp="1"/>
          </p:cNvSpPr>
          <p:nvPr>
            <p:ph type="sldNum" sz="quarter" idx="11"/>
          </p:nvPr>
        </p:nvSpPr>
        <p:spPr>
          <a:xfrm>
            <a:off x="6457950" y="6356351"/>
            <a:ext cx="2057400" cy="365125"/>
          </a:xfrm>
          <a:prstGeom prst="rect">
            <a:avLst/>
          </a:prstGeom>
        </p:spPr>
        <p:txBody>
          <a:bodyPr/>
          <a:lstStyle>
            <a:lvl1pPr>
              <a:defRPr/>
            </a:lvl1pPr>
          </a:lstStyle>
          <a:p>
            <a:fld id="{7877815D-4410-4C7C-AEA4-14F4F95341DA}" type="slidenum">
              <a:rPr lang="en-US" altLang="zh-CN" smtClean="0"/>
              <a:pPr/>
              <a:t>‹#›</a:t>
            </a:fld>
            <a:endParaRPr lang="zh-CN" altLang="en-US" dirty="0"/>
          </a:p>
        </p:txBody>
      </p:sp>
    </p:spTree>
    <p:extLst>
      <p:ext uri="{BB962C8B-B14F-4D97-AF65-F5344CB8AC3E}">
        <p14:creationId xmlns:p14="http://schemas.microsoft.com/office/powerpoint/2010/main" val="1661548631"/>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aemcomponents.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2173986" y="283010"/>
            <a:ext cx="6341364" cy="732025"/>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628650" y="1143001"/>
            <a:ext cx="7886700" cy="5033963"/>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b="0">
                <a:solidFill>
                  <a:schemeClr val="tx1">
                    <a:tint val="75000"/>
                  </a:schemeClr>
                </a:solidFill>
                <a:latin typeface="+mn-lt"/>
              </a:defRPr>
            </a:lvl1pPr>
          </a:lstStyle>
          <a:p>
            <a:r>
              <a:rPr lang="en-US" altLang="zh-CN">
                <a:solidFill>
                  <a:srgbClr val="0070C0"/>
                </a:solidFill>
              </a:rPr>
              <a:t>Confidential</a:t>
            </a:r>
            <a:endParaRPr lang="en-US" altLang="zh-CN" dirty="0">
              <a:solidFill>
                <a:srgbClr val="0070C0"/>
              </a:solidFill>
            </a:endParaRPr>
          </a:p>
        </p:txBody>
      </p:sp>
      <p:sp>
        <p:nvSpPr>
          <p:cNvPr id="9" name="Footer Placeholder 2">
            <a:extLst>
              <a:ext uri="{FF2B5EF4-FFF2-40B4-BE49-F238E27FC236}">
                <a16:creationId xmlns="" xmlns:a16="http://schemas.microsoft.com/office/drawing/2014/main" id="{3F0D8DD5-A8B7-423D-8867-F31573EBF3F6}"/>
              </a:ext>
            </a:extLst>
          </p:cNvPr>
          <p:cNvSpPr txBox="1">
            <a:spLocks/>
          </p:cNvSpPr>
          <p:nvPr userDrawn="1"/>
        </p:nvSpPr>
        <p:spPr>
          <a:xfrm>
            <a:off x="410440" y="760621"/>
            <a:ext cx="1660814" cy="26461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zh-CN"/>
            </a:defPPr>
            <a:lvl1pPr marL="0" algn="l" defTabSz="914400" rtl="0" eaLnBrk="1" latinLnBrk="0" hangingPunct="1">
              <a:lnSpc>
                <a:spcPct val="85000"/>
              </a:lnSpc>
              <a:spcBef>
                <a:spcPct val="20000"/>
              </a:spcBef>
              <a:buClr>
                <a:srgbClr val="660033"/>
              </a:buClr>
              <a:buChar char="•"/>
              <a:defRPr sz="2800" b="1" i="1" kern="1200">
                <a:solidFill>
                  <a:schemeClr val="tx1"/>
                </a:solidFill>
                <a:latin typeface="Times New Roman" pitchFamily="18" charset="0"/>
                <a:ea typeface="+mn-ea"/>
                <a:cs typeface="+mn-cs"/>
              </a:defRPr>
            </a:lvl1pPr>
            <a:lvl2pPr marL="742950" indent="-285750" algn="l" defTabSz="914400" rtl="0" eaLnBrk="1" latinLnBrk="0" hangingPunct="1">
              <a:lnSpc>
                <a:spcPct val="85000"/>
              </a:lnSpc>
              <a:spcBef>
                <a:spcPct val="20000"/>
              </a:spcBef>
              <a:buClr>
                <a:srgbClr val="660033"/>
              </a:buClr>
              <a:buChar char="–"/>
              <a:defRPr sz="2400" b="1" i="1" kern="1200">
                <a:solidFill>
                  <a:schemeClr val="tx1"/>
                </a:solidFill>
                <a:latin typeface="Times New Roman" pitchFamily="18" charset="0"/>
                <a:ea typeface="+mn-ea"/>
                <a:cs typeface="+mn-cs"/>
              </a:defRPr>
            </a:lvl2pPr>
            <a:lvl3pPr marL="1143000" indent="-228600" algn="l" defTabSz="914400" rtl="0" eaLnBrk="1" latinLnBrk="0" hangingPunct="1">
              <a:lnSpc>
                <a:spcPct val="85000"/>
              </a:lnSpc>
              <a:spcBef>
                <a:spcPct val="20000"/>
              </a:spcBef>
              <a:buClr>
                <a:srgbClr val="660033"/>
              </a:buClr>
              <a:buChar char="•"/>
              <a:defRPr sz="2000" b="1" i="1" kern="1200">
                <a:solidFill>
                  <a:schemeClr val="tx1"/>
                </a:solidFill>
                <a:latin typeface="Times New Roman" pitchFamily="18" charset="0"/>
                <a:ea typeface="+mn-ea"/>
                <a:cs typeface="+mn-cs"/>
              </a:defRPr>
            </a:lvl3pPr>
            <a:lvl4pPr marL="1600200" indent="-228600" algn="l" defTabSz="914400" rtl="0" eaLnBrk="1" latinLnBrk="0" hangingPunct="1">
              <a:lnSpc>
                <a:spcPct val="85000"/>
              </a:lnSpc>
              <a:spcBef>
                <a:spcPct val="20000"/>
              </a:spcBef>
              <a:buClr>
                <a:srgbClr val="660033"/>
              </a:buClr>
              <a:buChar char="–"/>
              <a:defRPr sz="1800" b="1" i="1" kern="1200">
                <a:solidFill>
                  <a:schemeClr val="tx1"/>
                </a:solidFill>
                <a:latin typeface="Times New Roman" pitchFamily="18" charset="0"/>
                <a:ea typeface="+mn-ea"/>
                <a:cs typeface="+mn-cs"/>
              </a:defRPr>
            </a:lvl4pPr>
            <a:lvl5pPr marL="2057400" indent="-228600" algn="l" defTabSz="914400" rtl="0" eaLnBrk="1" latinLnBrk="0" hangingPunct="1">
              <a:lnSpc>
                <a:spcPct val="85000"/>
              </a:lnSpc>
              <a:spcBef>
                <a:spcPct val="20000"/>
              </a:spcBef>
              <a:buClr>
                <a:srgbClr val="660033"/>
              </a:buClr>
              <a:buChar char="•"/>
              <a:defRPr sz="1800" b="1" i="1" kern="1200">
                <a:solidFill>
                  <a:schemeClr val="tx1"/>
                </a:solidFill>
                <a:latin typeface="Times New Roman" pitchFamily="18" charset="0"/>
                <a:ea typeface="+mn-ea"/>
                <a:cs typeface="+mn-cs"/>
              </a:defRPr>
            </a:lvl5pPr>
            <a:lvl6pPr marL="25146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6pPr>
            <a:lvl7pPr marL="29718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7pPr>
            <a:lvl8pPr marL="34290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8pPr>
            <a:lvl9pPr marL="38862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9pPr>
          </a:lstStyle>
          <a:p>
            <a:pPr algn="ctr">
              <a:buFontTx/>
              <a:buNone/>
            </a:pPr>
            <a:r>
              <a:rPr lang="en-US" sz="900">
                <a:solidFill>
                  <a:srgbClr val="0070C0"/>
                </a:solidFill>
              </a:rPr>
              <a:t>Innovative Circuit Protection</a:t>
            </a:r>
            <a:endParaRPr lang="en-US" sz="900" dirty="0">
              <a:solidFill>
                <a:srgbClr val="0070C0"/>
              </a:solidFill>
            </a:endParaRPr>
          </a:p>
        </p:txBody>
      </p:sp>
      <p:cxnSp>
        <p:nvCxnSpPr>
          <p:cNvPr id="10" name="Straight Connector 6">
            <a:extLst>
              <a:ext uri="{FF2B5EF4-FFF2-40B4-BE49-F238E27FC236}">
                <a16:creationId xmlns="" xmlns:a16="http://schemas.microsoft.com/office/drawing/2014/main" id="{C53A2399-A3CE-4193-B55D-47344A73D9A1}"/>
              </a:ext>
            </a:extLst>
          </p:cNvPr>
          <p:cNvCxnSpPr>
            <a:cxnSpLocks/>
          </p:cNvCxnSpPr>
          <p:nvPr userDrawn="1"/>
        </p:nvCxnSpPr>
        <p:spPr>
          <a:xfrm>
            <a:off x="450273" y="1043709"/>
            <a:ext cx="8243455" cy="0"/>
          </a:xfrm>
          <a:prstGeom prst="line">
            <a:avLst/>
          </a:prstGeom>
          <a:ln>
            <a:solidFill>
              <a:srgbClr val="FF330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 xmlns:a16="http://schemas.microsoft.com/office/drawing/2014/main" id="{CAA78373-5AA5-43BA-9BDC-BE1697AD1B38}"/>
              </a:ext>
            </a:extLst>
          </p:cNvPr>
          <p:cNvSpPr txBox="1"/>
          <p:nvPr userDrawn="1"/>
        </p:nvSpPr>
        <p:spPr>
          <a:xfrm>
            <a:off x="628650" y="6369780"/>
            <a:ext cx="2244852" cy="230832"/>
          </a:xfrm>
          <a:prstGeom prst="rect">
            <a:avLst/>
          </a:prstGeom>
          <a:noFill/>
        </p:spPr>
        <p:txBody>
          <a:bodyPr wrap="square" rtlCol="0">
            <a:spAutoFit/>
          </a:bodyPr>
          <a:lstStyle/>
          <a:p>
            <a:r>
              <a:rPr lang="en-US" altLang="zh-CN" sz="900" dirty="0">
                <a:solidFill>
                  <a:schemeClr val="tx2">
                    <a:lumMod val="75000"/>
                  </a:schemeClr>
                </a:solidFill>
                <a:hlinkClick r:id="rId13"/>
              </a:rPr>
              <a:t>www.aemcomponents.com</a:t>
            </a:r>
            <a:endParaRPr lang="en-US" altLang="zh-CN" sz="900" dirty="0">
              <a:solidFill>
                <a:schemeClr val="tx2">
                  <a:lumMod val="75000"/>
                </a:schemeClr>
              </a:solidFill>
            </a:endParaRPr>
          </a:p>
        </p:txBody>
      </p:sp>
      <p:sp>
        <p:nvSpPr>
          <p:cNvPr id="4" name="Slide Number Placeholder 3">
            <a:extLst>
              <a:ext uri="{FF2B5EF4-FFF2-40B4-BE49-F238E27FC236}">
                <a16:creationId xmlns="" xmlns:a16="http://schemas.microsoft.com/office/drawing/2014/main" id="{A3451461-09C5-406B-AE20-5A2A416686F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rgbClr val="0070C0"/>
                </a:solidFill>
              </a:defRPr>
            </a:lvl1pPr>
          </a:lstStyle>
          <a:p>
            <a:fld id="{6AE8ACD0-E946-484A-B50F-E97A58C49F36}" type="slidenum">
              <a:rPr lang="en-US" smtClean="0"/>
              <a:pPr/>
              <a:t>‹#›</a:t>
            </a:fld>
            <a:endParaRPr lang="en-US" dirty="0"/>
          </a:p>
        </p:txBody>
      </p:sp>
      <p:pic>
        <p:nvPicPr>
          <p:cNvPr id="8" name="Picture 7">
            <a:extLst>
              <a:ext uri="{FF2B5EF4-FFF2-40B4-BE49-F238E27FC236}">
                <a16:creationId xmlns="" xmlns:a16="http://schemas.microsoft.com/office/drawing/2014/main" id="{2909919B-21AB-409D-A0CF-A68762A827D8}"/>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18463" y="331466"/>
            <a:ext cx="1244767" cy="379510"/>
          </a:xfrm>
          <a:prstGeom prst="rect">
            <a:avLst/>
          </a:prstGeom>
        </p:spPr>
      </p:pic>
    </p:spTree>
    <p:extLst>
      <p:ext uri="{BB962C8B-B14F-4D97-AF65-F5344CB8AC3E}">
        <p14:creationId xmlns:p14="http://schemas.microsoft.com/office/powerpoint/2010/main" val="2756825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2" r:id="rId5"/>
    <p:sldLayoutId id="2147483653" r:id="rId6"/>
    <p:sldLayoutId id="2147483655" r:id="rId7"/>
    <p:sldLayoutId id="2147483656" r:id="rId8"/>
    <p:sldLayoutId id="2147483657" r:id="rId9"/>
    <p:sldLayoutId id="2147483658" r:id="rId10"/>
    <p:sldLayoutId id="2147483659" r:id="rId11"/>
  </p:sldLayoutIdLst>
  <p:transition spd="med">
    <p:pull/>
  </p:transition>
  <p:hf hdr="0" dt="0"/>
  <p:txStyles>
    <p:titleStyle>
      <a:lvl1pPr algn="l" defTabSz="685800" rtl="0" eaLnBrk="1" latinLnBrk="0" hangingPunct="1">
        <a:lnSpc>
          <a:spcPct val="90000"/>
        </a:lnSpc>
        <a:spcBef>
          <a:spcPct val="0"/>
        </a:spcBef>
        <a:buNone/>
        <a:defRPr sz="3300" kern="1200">
          <a:solidFill>
            <a:srgbClr val="0070C0"/>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rgbClr val="0070C0"/>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rgbClr val="0070C0"/>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rgbClr val="0070C0"/>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rgbClr val="0070C0"/>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rgbClr val="0070C0"/>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 xmlns:a16="http://schemas.microsoft.com/office/drawing/2014/main" id="{C6E489DB-EEBA-43E4-AE25-B0B899D5D315}"/>
              </a:ext>
            </a:extLst>
          </p:cNvPr>
          <p:cNvSpPr>
            <a:spLocks noGrp="1"/>
          </p:cNvSpPr>
          <p:nvPr>
            <p:ph type="ftr" sz="quarter" idx="10"/>
          </p:nvPr>
        </p:nvSpPr>
        <p:spPr/>
        <p:txBody>
          <a:bodyPr/>
          <a:lstStyle/>
          <a:p>
            <a:r>
              <a:rPr lang="en-US" altLang="zh-CN">
                <a:solidFill>
                  <a:srgbClr val="0070C0"/>
                </a:solidFill>
              </a:rPr>
              <a:t>Confidential</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16C71053-CD68-467B-BD6C-497CD4A5F443}"/>
              </a:ext>
            </a:extLst>
          </p:cNvPr>
          <p:cNvSpPr>
            <a:spLocks noGrp="1"/>
          </p:cNvSpPr>
          <p:nvPr>
            <p:ph type="sldNum" sz="quarter" idx="11"/>
          </p:nvPr>
        </p:nvSpPr>
        <p:spPr/>
        <p:txBody>
          <a:bodyPr/>
          <a:lstStyle/>
          <a:p>
            <a:fld id="{5743D965-4CCF-4E9C-8BD6-54DBFE7BBCE7}" type="slidenum">
              <a:rPr lang="zh-CN" altLang="en-US" smtClean="0"/>
              <a:pPr/>
              <a:t>1</a:t>
            </a:fld>
            <a:endParaRPr lang="zh-CN" altLang="en-US" dirty="0"/>
          </a:p>
        </p:txBody>
      </p:sp>
      <p:sp>
        <p:nvSpPr>
          <p:cNvPr id="8" name="矩形 7"/>
          <p:cNvSpPr/>
          <p:nvPr/>
        </p:nvSpPr>
        <p:spPr>
          <a:xfrm>
            <a:off x="1363429" y="2276600"/>
            <a:ext cx="6417141" cy="923330"/>
          </a:xfrm>
          <a:prstGeom prst="rect">
            <a:avLst/>
          </a:prstGeom>
        </p:spPr>
        <p:txBody>
          <a:bodyPr wrap="none">
            <a:spAutoFit/>
          </a:bodyPr>
          <a:lstStyle/>
          <a:p>
            <a:r>
              <a:rPr lang="zh-CN" altLang="en-US" sz="5400" dirty="0" smtClean="0">
                <a:solidFill>
                  <a:schemeClr val="accent2">
                    <a:lumMod val="50000"/>
                  </a:schemeClr>
                </a:solidFill>
                <a:latin typeface="楷体" panose="02010609060101010101" pitchFamily="49" charset="-122"/>
                <a:ea typeface="楷体" panose="02010609060101010101" pitchFamily="49" charset="-122"/>
              </a:rPr>
              <a:t>实验室</a:t>
            </a:r>
            <a:r>
              <a:rPr lang="zh-CN" altLang="en-US" sz="5400" dirty="0">
                <a:solidFill>
                  <a:schemeClr val="accent2">
                    <a:lumMod val="50000"/>
                  </a:schemeClr>
                </a:solidFill>
                <a:latin typeface="楷体" panose="02010609060101010101" pitchFamily="49" charset="-122"/>
                <a:ea typeface="楷体" panose="02010609060101010101" pitchFamily="49" charset="-122"/>
              </a:rPr>
              <a:t>常用</a:t>
            </a:r>
            <a:r>
              <a:rPr lang="zh-CN" altLang="en-US" sz="5400" dirty="0" smtClean="0">
                <a:solidFill>
                  <a:schemeClr val="accent2">
                    <a:lumMod val="50000"/>
                  </a:schemeClr>
                </a:solidFill>
                <a:latin typeface="楷体" panose="02010609060101010101" pitchFamily="49" charset="-122"/>
                <a:ea typeface="楷体" panose="02010609060101010101" pitchFamily="49" charset="-122"/>
              </a:rPr>
              <a:t>设备简介</a:t>
            </a:r>
            <a:endParaRPr lang="zh-CN" altLang="en-US" sz="5400" dirty="0">
              <a:solidFill>
                <a:schemeClr val="accent2">
                  <a:lumMod val="50000"/>
                </a:schemeClr>
              </a:solidFill>
              <a:latin typeface="楷体" panose="02010609060101010101" pitchFamily="49" charset="-122"/>
              <a:ea typeface="楷体" panose="02010609060101010101" pitchFamily="49" charset="-122"/>
            </a:endParaRPr>
          </a:p>
        </p:txBody>
      </p:sp>
      <p:sp>
        <p:nvSpPr>
          <p:cNvPr id="6" name="Text Box 7"/>
          <p:cNvSpPr txBox="1">
            <a:spLocks noChangeArrowheads="1"/>
          </p:cNvSpPr>
          <p:nvPr/>
        </p:nvSpPr>
        <p:spPr bwMode="auto">
          <a:xfrm>
            <a:off x="4267200" y="4531398"/>
            <a:ext cx="4381500" cy="1000274"/>
          </a:xfrm>
          <a:prstGeom prst="rect">
            <a:avLst/>
          </a:prstGeom>
          <a:noFill/>
          <a:ln w="9525">
            <a:noFill/>
            <a:miter lim="800000"/>
            <a:headEnd/>
            <a:tailEnd/>
          </a:ln>
        </p:spPr>
        <p:txBody>
          <a:bodyPr>
            <a:spAutoFit/>
          </a:bodyPr>
          <a:lstStyle/>
          <a:p>
            <a:pPr algn="ctr">
              <a:spcBef>
                <a:spcPct val="50000"/>
              </a:spcBef>
            </a:pPr>
            <a:r>
              <a:rPr lang="en-US" altLang="zh-CN" sz="3200" b="1" dirty="0">
                <a:solidFill>
                  <a:schemeClr val="accent1"/>
                </a:solidFill>
                <a:latin typeface="Arial Black" pitchFamily="34" charset="0"/>
                <a:ea typeface="华文琥珀" pitchFamily="2" charset="-122"/>
              </a:rPr>
              <a:t>AEM</a:t>
            </a:r>
            <a:r>
              <a:rPr lang="zh-CN" altLang="en-US" sz="3200" dirty="0">
                <a:solidFill>
                  <a:schemeClr val="accent1"/>
                </a:solidFill>
                <a:latin typeface="华文琥珀" pitchFamily="2" charset="-122"/>
                <a:ea typeface="华文琥珀" pitchFamily="2" charset="-122"/>
              </a:rPr>
              <a:t>周末分享</a:t>
            </a:r>
          </a:p>
          <a:p>
            <a:pPr algn="r">
              <a:spcBef>
                <a:spcPct val="50000"/>
              </a:spcBef>
            </a:pPr>
            <a:r>
              <a:rPr lang="zh-CN" altLang="en-US" dirty="0">
                <a:solidFill>
                  <a:schemeClr val="accent1"/>
                </a:solidFill>
                <a:latin typeface="华文琥珀" pitchFamily="2" charset="-122"/>
                <a:ea typeface="华文琥珀" pitchFamily="2" charset="-122"/>
              </a:rPr>
              <a:t>第 </a:t>
            </a:r>
            <a:r>
              <a:rPr lang="en-US" altLang="zh-CN" dirty="0" smtClean="0">
                <a:solidFill>
                  <a:schemeClr val="accent1"/>
                </a:solidFill>
                <a:latin typeface="华文琥珀" pitchFamily="2" charset="-122"/>
                <a:ea typeface="华文琥珀" pitchFamily="2" charset="-122"/>
              </a:rPr>
              <a:t>361 </a:t>
            </a:r>
            <a:r>
              <a:rPr lang="zh-CN" altLang="en-US" dirty="0" smtClean="0">
                <a:solidFill>
                  <a:schemeClr val="accent1"/>
                </a:solidFill>
                <a:latin typeface="华文琥珀" pitchFamily="2" charset="-122"/>
                <a:ea typeface="华文琥珀" pitchFamily="2" charset="-122"/>
              </a:rPr>
              <a:t>期</a:t>
            </a:r>
            <a:endParaRPr lang="zh-CN" altLang="en-US" dirty="0">
              <a:solidFill>
                <a:schemeClr val="accent1"/>
              </a:solidFill>
              <a:latin typeface="华文琥珀" pitchFamily="2" charset="-122"/>
              <a:ea typeface="华文琥珀" pitchFamily="2" charset="-122"/>
            </a:endParaRPr>
          </a:p>
        </p:txBody>
      </p:sp>
      <p:sp>
        <p:nvSpPr>
          <p:cNvPr id="7" name="Text Box 7"/>
          <p:cNvSpPr txBox="1">
            <a:spLocks noChangeArrowheads="1"/>
          </p:cNvSpPr>
          <p:nvPr/>
        </p:nvSpPr>
        <p:spPr bwMode="auto">
          <a:xfrm>
            <a:off x="5538356" y="359836"/>
            <a:ext cx="3401290" cy="338554"/>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Tree>
    <p:extLst>
      <p:ext uri="{BB962C8B-B14F-4D97-AF65-F5344CB8AC3E}">
        <p14:creationId xmlns:p14="http://schemas.microsoft.com/office/powerpoint/2010/main" val="318833645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 xmlns:a16="http://schemas.microsoft.com/office/drawing/2014/main" id="{89460698-BE82-4B94-ABAE-B2F958C4122B}"/>
              </a:ext>
            </a:extLst>
          </p:cNvPr>
          <p:cNvSpPr>
            <a:spLocks noGrp="1"/>
          </p:cNvSpPr>
          <p:nvPr>
            <p:ph type="ftr" sz="quarter" idx="10"/>
          </p:nvPr>
        </p:nvSpPr>
        <p:spPr/>
        <p:txBody>
          <a:bodyPr/>
          <a:lstStyle/>
          <a:p>
            <a:r>
              <a:rPr lang="en-US" altLang="zh-CN">
                <a:solidFill>
                  <a:srgbClr val="0070C0"/>
                </a:solidFill>
              </a:rPr>
              <a:t>Confidential</a:t>
            </a:r>
            <a:endParaRPr lang="en-US" altLang="zh-CN" dirty="0">
              <a:solidFill>
                <a:srgbClr val="0070C0"/>
              </a:solidFill>
            </a:endParaRPr>
          </a:p>
        </p:txBody>
      </p:sp>
      <p:sp>
        <p:nvSpPr>
          <p:cNvPr id="3" name="Slide Number Placeholder 2">
            <a:extLst>
              <a:ext uri="{FF2B5EF4-FFF2-40B4-BE49-F238E27FC236}">
                <a16:creationId xmlns="" xmlns:a16="http://schemas.microsoft.com/office/drawing/2014/main" id="{23E18BD0-EA74-4EFB-9959-8565D534E191}"/>
              </a:ext>
            </a:extLst>
          </p:cNvPr>
          <p:cNvSpPr>
            <a:spLocks noGrp="1"/>
          </p:cNvSpPr>
          <p:nvPr>
            <p:ph type="sldNum" sz="quarter" idx="11"/>
          </p:nvPr>
        </p:nvSpPr>
        <p:spPr/>
        <p:txBody>
          <a:bodyPr/>
          <a:lstStyle/>
          <a:p>
            <a:r>
              <a:rPr lang="en-US" altLang="zh-CN" dirty="0"/>
              <a:t>End</a:t>
            </a:r>
            <a:endParaRPr lang="zh-CN" altLang="en-US" dirty="0"/>
          </a:p>
        </p:txBody>
      </p:sp>
      <p:pic>
        <p:nvPicPr>
          <p:cNvPr id="4" name="图片 2">
            <a:extLst>
              <a:ext uri="{FF2B5EF4-FFF2-40B4-BE49-F238E27FC236}">
                <a16:creationId xmlns="" xmlns:a16="http://schemas.microsoft.com/office/drawing/2014/main" id="{7EC7E018-C459-4706-81D3-739DBB4F8C1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bwMode="auto">
          <a:xfrm>
            <a:off x="2273036" y="1212199"/>
            <a:ext cx="4896691" cy="27994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
        <p:nvSpPr>
          <p:cNvPr id="8" name="Text Box 7"/>
          <p:cNvSpPr txBox="1">
            <a:spLocks noChangeArrowheads="1"/>
          </p:cNvSpPr>
          <p:nvPr/>
        </p:nvSpPr>
        <p:spPr bwMode="auto">
          <a:xfrm>
            <a:off x="5469082" y="422181"/>
            <a:ext cx="3401290" cy="338554"/>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
        <p:nvSpPr>
          <p:cNvPr id="9" name="Text Box 6"/>
          <p:cNvSpPr txBox="1">
            <a:spLocks noChangeArrowheads="1"/>
          </p:cNvSpPr>
          <p:nvPr/>
        </p:nvSpPr>
        <p:spPr bwMode="auto">
          <a:xfrm>
            <a:off x="278567" y="4191403"/>
            <a:ext cx="5002307" cy="1985159"/>
          </a:xfrm>
          <a:prstGeom prst="rect">
            <a:avLst/>
          </a:prstGeom>
          <a:noFill/>
          <a:ln w="9525" algn="ctr">
            <a:noFill/>
            <a:miter lim="800000"/>
            <a:headEnd/>
            <a:tailEnd/>
          </a:ln>
        </p:spPr>
        <p:txBody>
          <a:bodyPr wrap="square">
            <a:spAutoFit/>
          </a:bodyPr>
          <a:lstStyle/>
          <a:p>
            <a:pPr algn="ctr">
              <a:spcBef>
                <a:spcPct val="50000"/>
              </a:spcBef>
            </a:pPr>
            <a:r>
              <a:rPr lang="zh-CN" altLang="en-US" sz="5400" dirty="0" smtClean="0">
                <a:solidFill>
                  <a:srgbClr val="0070C0"/>
                </a:solidFill>
                <a:latin typeface="华文楷体" pitchFamily="2" charset="-122"/>
                <a:ea typeface="华文楷体" pitchFamily="2" charset="-122"/>
              </a:rPr>
              <a:t>    周末</a:t>
            </a:r>
            <a:r>
              <a:rPr lang="zh-CN" altLang="en-US" sz="5400" dirty="0">
                <a:solidFill>
                  <a:srgbClr val="0070C0"/>
                </a:solidFill>
                <a:latin typeface="华文楷体" pitchFamily="2" charset="-122"/>
                <a:ea typeface="华文楷体" pitchFamily="2" charset="-122"/>
              </a:rPr>
              <a:t>愉快！</a:t>
            </a:r>
          </a:p>
          <a:p>
            <a:pPr algn="ctr">
              <a:spcBef>
                <a:spcPct val="50000"/>
              </a:spcBef>
            </a:pPr>
            <a:r>
              <a:rPr lang="zh-CN" altLang="en-US" sz="2800" dirty="0">
                <a:solidFill>
                  <a:srgbClr val="0070C0"/>
                </a:solidFill>
                <a:latin typeface="华文楷体" pitchFamily="2" charset="-122"/>
                <a:ea typeface="华文楷体" pitchFamily="2" charset="-122"/>
              </a:rPr>
              <a:t>共创  共进  共赢  共享</a:t>
            </a:r>
          </a:p>
          <a:p>
            <a:pPr algn="r">
              <a:spcBef>
                <a:spcPct val="50000"/>
              </a:spcBef>
            </a:pPr>
            <a:r>
              <a:rPr lang="en-US" altLang="zh-CN" sz="1800" dirty="0">
                <a:solidFill>
                  <a:srgbClr val="0070C0"/>
                </a:solidFill>
                <a:latin typeface="华文楷体" pitchFamily="2" charset="-122"/>
                <a:ea typeface="华文楷体" pitchFamily="2" charset="-122"/>
              </a:rPr>
              <a:t>AEM</a:t>
            </a:r>
            <a:r>
              <a:rPr lang="zh-CN" altLang="en-US" sz="1800" dirty="0">
                <a:solidFill>
                  <a:srgbClr val="0070C0"/>
                </a:solidFill>
                <a:latin typeface="华文楷体" pitchFamily="2" charset="-122"/>
                <a:ea typeface="华文楷体" pitchFamily="2" charset="-122"/>
              </a:rPr>
              <a:t>科技人力资源部</a:t>
            </a:r>
          </a:p>
        </p:txBody>
      </p:sp>
      <p:pic>
        <p:nvPicPr>
          <p:cNvPr id="10" name="图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62084" y="4231150"/>
            <a:ext cx="1573714" cy="1573714"/>
          </a:xfrm>
          <a:prstGeom prst="rect">
            <a:avLst/>
          </a:prstGeom>
        </p:spPr>
      </p:pic>
    </p:spTree>
    <p:extLst>
      <p:ext uri="{BB962C8B-B14F-4D97-AF65-F5344CB8AC3E}">
        <p14:creationId xmlns:p14="http://schemas.microsoft.com/office/powerpoint/2010/main" val="155042539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 xmlns:a16="http://schemas.microsoft.com/office/drawing/2014/main" id="{01F951DD-187F-4E23-A161-3D8805400B72}"/>
              </a:ext>
            </a:extLst>
          </p:cNvPr>
          <p:cNvSpPr>
            <a:spLocks noGrp="1"/>
          </p:cNvSpPr>
          <p:nvPr>
            <p:ph type="ftr" sz="quarter" idx="10"/>
          </p:nvPr>
        </p:nvSpPr>
        <p:spPr/>
        <p:txBody>
          <a:bodyPr/>
          <a:lstStyle/>
          <a:p>
            <a:r>
              <a:rPr lang="en-US" altLang="zh-CN">
                <a:solidFill>
                  <a:srgbClr val="0070C0"/>
                </a:solidFill>
              </a:rPr>
              <a:t>Confidential</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FA9CD685-ACAF-4AFA-972F-777E6C129F5B}"/>
              </a:ext>
            </a:extLst>
          </p:cNvPr>
          <p:cNvSpPr>
            <a:spLocks noGrp="1"/>
          </p:cNvSpPr>
          <p:nvPr>
            <p:ph type="sldNum" sz="quarter" idx="11"/>
          </p:nvPr>
        </p:nvSpPr>
        <p:spPr/>
        <p:txBody>
          <a:bodyPr/>
          <a:lstStyle/>
          <a:p>
            <a:fld id="{5743D965-4CCF-4E9C-8BD6-54DBFE7BBCE7}" type="slidenum">
              <a:rPr lang="zh-CN" altLang="en-US" smtClean="0"/>
              <a:pPr/>
              <a:t>2</a:t>
            </a:fld>
            <a:endParaRPr lang="zh-CN" altLang="en-US" dirty="0"/>
          </a:p>
        </p:txBody>
      </p:sp>
      <p:sp>
        <p:nvSpPr>
          <p:cNvPr id="9" name="文字方塊 5"/>
          <p:cNvSpPr txBox="1"/>
          <p:nvPr/>
        </p:nvSpPr>
        <p:spPr>
          <a:xfrm>
            <a:off x="2593485" y="344114"/>
            <a:ext cx="6096000" cy="553998"/>
          </a:xfrm>
          <a:prstGeom prst="rect">
            <a:avLst/>
          </a:prstGeom>
          <a:noFill/>
          <a:ln>
            <a:noFill/>
          </a:ln>
          <a:effectLst/>
        </p:spPr>
        <p:style>
          <a:lnRef idx="0">
            <a:schemeClr val="accent3"/>
          </a:lnRef>
          <a:fillRef idx="3">
            <a:schemeClr val="accent3"/>
          </a:fillRef>
          <a:effectRef idx="3">
            <a:schemeClr val="accent3"/>
          </a:effectRef>
          <a:fontRef idx="minor">
            <a:schemeClr val="lt1"/>
          </a:fontRef>
        </p:style>
        <p:txBody>
          <a:bodyPr>
            <a:spAutoFit/>
          </a:bodyPr>
          <a:lstStyle/>
          <a:p>
            <a:pPr algn="l" eaLnBrk="1" hangingPunct="1">
              <a:lnSpc>
                <a:spcPct val="125000"/>
              </a:lnSpc>
              <a:spcBef>
                <a:spcPct val="60000"/>
              </a:spcBef>
              <a:defRPr/>
            </a:pPr>
            <a:r>
              <a:rPr lang="en-US" altLang="zh-CN" sz="2400" b="1" i="1" dirty="0">
                <a:solidFill>
                  <a:srgbClr val="0000CC"/>
                </a:solidFill>
                <a:effectLst>
                  <a:outerShdw blurRad="38100" dist="38100" dir="2700000" algn="tl">
                    <a:srgbClr val="C0C0C0"/>
                  </a:outerShdw>
                </a:effectLst>
                <a:latin typeface="Arial" panose="020B0604020202020204" pitchFamily="34" charset="0"/>
                <a:ea typeface="+mj-ea"/>
                <a:cs typeface="Arial" panose="020B0604020202020204" pitchFamily="34" charset="0"/>
              </a:rPr>
              <a:t>Typical Equipment for Reliability Test</a:t>
            </a:r>
            <a:endParaRPr lang="zh-CN" altLang="en-US" sz="2400" b="1" i="1" dirty="0" err="1">
              <a:solidFill>
                <a:srgbClr val="0000CC"/>
              </a:solidFill>
              <a:effectLst>
                <a:outerShdw blurRad="38100" dist="38100" dir="2700000" algn="tl">
                  <a:srgbClr val="C0C0C0"/>
                </a:outerShdw>
              </a:effectLst>
              <a:latin typeface="Arial" panose="020B0604020202020204" pitchFamily="34" charset="0"/>
              <a:ea typeface="+mj-ea"/>
              <a:cs typeface="Arial" panose="020B0604020202020204" pitchFamily="34" charset="0"/>
            </a:endParaRPr>
          </a:p>
        </p:txBody>
      </p:sp>
      <p:graphicFrame>
        <p:nvGraphicFramePr>
          <p:cNvPr id="10" name="表格 9"/>
          <p:cNvGraphicFramePr>
            <a:graphicFrameLocks noGrp="1"/>
          </p:cNvGraphicFramePr>
          <p:nvPr>
            <p:extLst>
              <p:ext uri="{D42A27DB-BD31-4B8C-83A1-F6EECF244321}">
                <p14:modId xmlns:p14="http://schemas.microsoft.com/office/powerpoint/2010/main" val="3918699599"/>
              </p:ext>
            </p:extLst>
          </p:nvPr>
        </p:nvGraphicFramePr>
        <p:xfrm>
          <a:off x="287524" y="1350154"/>
          <a:ext cx="8568952" cy="4031352"/>
        </p:xfrm>
        <a:graphic>
          <a:graphicData uri="http://schemas.openxmlformats.org/drawingml/2006/table">
            <a:tbl>
              <a:tblPr firstRow="1" bandRow="1"/>
              <a:tblGrid>
                <a:gridCol w="1034184">
                  <a:extLst>
                    <a:ext uri="{9D8B030D-6E8A-4147-A177-3AD203B41FA5}">
                      <a16:colId xmlns="" xmlns:a16="http://schemas.microsoft.com/office/drawing/2014/main" val="20000"/>
                    </a:ext>
                  </a:extLst>
                </a:gridCol>
                <a:gridCol w="2511589">
                  <a:extLst>
                    <a:ext uri="{9D8B030D-6E8A-4147-A177-3AD203B41FA5}">
                      <a16:colId xmlns="" xmlns:a16="http://schemas.microsoft.com/office/drawing/2014/main" val="20001"/>
                    </a:ext>
                  </a:extLst>
                </a:gridCol>
                <a:gridCol w="5023179">
                  <a:extLst>
                    <a:ext uri="{9D8B030D-6E8A-4147-A177-3AD203B41FA5}">
                      <a16:colId xmlns="" xmlns:a16="http://schemas.microsoft.com/office/drawing/2014/main" val="20002"/>
                    </a:ext>
                  </a:extLst>
                </a:gridCol>
              </a:tblGrid>
              <a:tr h="2438886">
                <a:tc rowSpan="2">
                  <a:txBody>
                    <a:bodyPr/>
                    <a:lstStyle/>
                    <a:p>
                      <a:pPr algn="ctr"/>
                      <a:r>
                        <a:rPr lang="en-US" altLang="zh-CN" sz="1400" b="0" i="0" u="none" strike="noStrike" kern="1200" dirty="0">
                          <a:solidFill>
                            <a:srgbClr val="0D64BC"/>
                          </a:solidFill>
                          <a:latin typeface="Arial" panose="020B0604020202020204" pitchFamily="34" charset="0"/>
                          <a:ea typeface="楷体" panose="02010609060101010101" pitchFamily="49" charset="-122"/>
                          <a:cs typeface="Arial" panose="020B0604020202020204" pitchFamily="34" charset="0"/>
                        </a:rPr>
                        <a:t>Equipment</a:t>
                      </a:r>
                      <a:endParaRPr lang="zh-CN" altLang="en-US" sz="1400" b="0" i="0" u="none" strike="noStrike" kern="1200" dirty="0">
                        <a:solidFill>
                          <a:srgbClr val="0D64BC"/>
                        </a:solidFill>
                        <a:latin typeface="Arial" panose="020B0604020202020204" pitchFamily="34" charset="0"/>
                        <a:ea typeface="楷体" panose="02010609060101010101" pitchFamily="49" charset="-122"/>
                        <a:cs typeface="Arial" panose="020B0604020202020204" pitchFamily="34" charset="0"/>
                      </a:endParaRPr>
                    </a:p>
                  </a:txBody>
                  <a:tcPr marL="91427" marR="91427" marT="45716" marB="45716" anchor="ctr"/>
                </a:tc>
                <a:tc>
                  <a:txBody>
                    <a:bodyPr/>
                    <a:lstStyle/>
                    <a:p>
                      <a:endParaRPr lang="en-US" altLang="zh-CN" sz="1800" dirty="0" smtClean="0">
                        <a:latin typeface="Arial" panose="020B0604020202020204" pitchFamily="34" charset="0"/>
                        <a:ea typeface="楷体" panose="02010609060101010101" pitchFamily="49" charset="-122"/>
                        <a:cs typeface="Arial" panose="020B0604020202020204" pitchFamily="34" charset="0"/>
                      </a:endParaRPr>
                    </a:p>
                    <a:p>
                      <a:endParaRPr lang="en-US" altLang="zh-CN" sz="1800" dirty="0" smtClean="0">
                        <a:latin typeface="Arial" panose="020B0604020202020204" pitchFamily="34" charset="0"/>
                        <a:ea typeface="楷体" panose="02010609060101010101" pitchFamily="49" charset="-122"/>
                        <a:cs typeface="Arial" panose="020B0604020202020204" pitchFamily="34" charset="0"/>
                      </a:endParaRPr>
                    </a:p>
                    <a:p>
                      <a:endParaRPr lang="en-US" altLang="zh-CN" sz="1800" dirty="0" smtClean="0">
                        <a:latin typeface="Arial" panose="020B0604020202020204" pitchFamily="34" charset="0"/>
                        <a:ea typeface="楷体" panose="02010609060101010101" pitchFamily="49" charset="-122"/>
                        <a:cs typeface="Arial" panose="020B0604020202020204" pitchFamily="34" charset="0"/>
                      </a:endParaRPr>
                    </a:p>
                    <a:p>
                      <a:endParaRPr lang="en-US" altLang="zh-CN" sz="1800" dirty="0" smtClean="0">
                        <a:latin typeface="Arial" panose="020B0604020202020204" pitchFamily="34" charset="0"/>
                        <a:ea typeface="楷体" panose="02010609060101010101" pitchFamily="49" charset="-122"/>
                        <a:cs typeface="Arial" panose="020B0604020202020204" pitchFamily="34" charset="0"/>
                      </a:endParaRPr>
                    </a:p>
                    <a:p>
                      <a:endParaRPr lang="en-US" altLang="zh-CN" sz="1800" dirty="0" smtClean="0">
                        <a:latin typeface="Arial" panose="020B0604020202020204" pitchFamily="34" charset="0"/>
                        <a:ea typeface="楷体" panose="02010609060101010101" pitchFamily="49" charset="-122"/>
                        <a:cs typeface="Arial" panose="020B0604020202020204" pitchFamily="34" charset="0"/>
                      </a:endParaRPr>
                    </a:p>
                    <a:p>
                      <a:endParaRPr lang="en-US" altLang="zh-CN" sz="1800" dirty="0" smtClean="0">
                        <a:latin typeface="Arial" panose="020B0604020202020204" pitchFamily="34" charset="0"/>
                        <a:ea typeface="楷体" panose="02010609060101010101" pitchFamily="49" charset="-122"/>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800" kern="1200" dirty="0" smtClean="0">
                        <a:solidFill>
                          <a:schemeClr val="tx1"/>
                        </a:solidFill>
                        <a:latin typeface="楷体" panose="02010609060101010101" pitchFamily="49" charset="-122"/>
                        <a:ea typeface="楷体" panose="02010609060101010101" pitchFamily="49"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kern="1200" dirty="0" smtClean="0">
                          <a:solidFill>
                            <a:schemeClr val="tx1"/>
                          </a:solidFill>
                          <a:latin typeface="楷体" panose="02010609060101010101" pitchFamily="49" charset="-122"/>
                          <a:ea typeface="楷体" panose="02010609060101010101" pitchFamily="49" charset="-122"/>
                          <a:cs typeface="+mn-cs"/>
                        </a:rPr>
                        <a:t>(</a:t>
                      </a:r>
                      <a:r>
                        <a:rPr lang="zh-CN" altLang="en-US" sz="1400" kern="1200" dirty="0" smtClean="0">
                          <a:solidFill>
                            <a:schemeClr val="tx1"/>
                          </a:solidFill>
                          <a:latin typeface="楷体" panose="02010609060101010101" pitchFamily="49" charset="-122"/>
                          <a:ea typeface="楷体" panose="02010609060101010101" pitchFamily="49" charset="-122"/>
                          <a:cs typeface="+mn-cs"/>
                        </a:rPr>
                        <a:t>图片为百度图片</a:t>
                      </a:r>
                      <a:r>
                        <a:rPr lang="en-US" altLang="zh-CN" sz="1400" kern="1200" dirty="0" smtClean="0">
                          <a:solidFill>
                            <a:schemeClr val="tx1"/>
                          </a:solidFill>
                          <a:latin typeface="楷体" panose="02010609060101010101" pitchFamily="49" charset="-122"/>
                          <a:ea typeface="楷体" panose="02010609060101010101" pitchFamily="49" charset="-122"/>
                          <a:cs typeface="+mn-cs"/>
                        </a:rPr>
                        <a:t>,</a:t>
                      </a:r>
                      <a:r>
                        <a:rPr lang="zh-CN" altLang="en-US" sz="1400" kern="1200" dirty="0" smtClean="0">
                          <a:solidFill>
                            <a:schemeClr val="tx1"/>
                          </a:solidFill>
                          <a:latin typeface="楷体" panose="02010609060101010101" pitchFamily="49" charset="-122"/>
                          <a:ea typeface="楷体" panose="02010609060101010101" pitchFamily="49" charset="-122"/>
                          <a:cs typeface="+mn-cs"/>
                        </a:rPr>
                        <a:t>仅供参考</a:t>
                      </a:r>
                      <a:r>
                        <a:rPr lang="en-US" altLang="zh-CN" sz="1400" kern="1200" dirty="0" smtClean="0">
                          <a:solidFill>
                            <a:schemeClr val="tx1"/>
                          </a:solidFill>
                          <a:latin typeface="楷体" panose="02010609060101010101" pitchFamily="49" charset="-122"/>
                          <a:ea typeface="楷体" panose="02010609060101010101" pitchFamily="49" charset="-122"/>
                          <a:cs typeface="+mn-cs"/>
                        </a:rPr>
                        <a:t>)</a:t>
                      </a:r>
                      <a:endParaRPr lang="zh-CN" altLang="en-US" sz="1400" kern="1200" dirty="0" smtClean="0">
                        <a:solidFill>
                          <a:schemeClr val="tx1"/>
                        </a:solidFill>
                        <a:latin typeface="楷体" panose="02010609060101010101" pitchFamily="49" charset="-122"/>
                        <a:ea typeface="楷体" panose="02010609060101010101" pitchFamily="49" charset="-122"/>
                        <a:cs typeface="+mn-cs"/>
                      </a:endParaRPr>
                    </a:p>
                  </a:txBody>
                  <a:tcPr marL="91427" marR="91427" marT="45716" marB="45716" anchor="ctr"/>
                </a:tc>
                <a:tc rowSpan="4">
                  <a:txBody>
                    <a:bodyPr/>
                    <a:lstStyle/>
                    <a:p>
                      <a:r>
                        <a:rPr lang="zh-CN" altLang="en-US" sz="1800" kern="1200" dirty="0" smtClean="0">
                          <a:solidFill>
                            <a:schemeClr val="tx1"/>
                          </a:solidFill>
                          <a:latin typeface="楷体" panose="02010609060101010101" pitchFamily="49" charset="-122"/>
                          <a:ea typeface="楷体" panose="02010609060101010101" pitchFamily="49" charset="-122"/>
                          <a:cs typeface="+mn-cs"/>
                        </a:rPr>
                        <a:t>介绍：</a:t>
                      </a:r>
                      <a:endParaRPr lang="en-US" altLang="zh-CN" sz="1800" kern="1200" dirty="0" smtClean="0">
                        <a:solidFill>
                          <a:schemeClr val="tx1"/>
                        </a:solidFill>
                        <a:latin typeface="楷体" panose="02010609060101010101" pitchFamily="49" charset="-122"/>
                        <a:ea typeface="楷体" panose="02010609060101010101" pitchFamily="49" charset="-122"/>
                        <a:cs typeface="+mn-cs"/>
                      </a:endParaRPr>
                    </a:p>
                    <a:p>
                      <a:r>
                        <a:rPr lang="zh-CN" altLang="en-US" dirty="0" smtClean="0">
                          <a:latin typeface="楷体" panose="02010609060101010101" pitchFamily="49" charset="-122"/>
                          <a:ea typeface="楷体" panose="02010609060101010101" pitchFamily="49" charset="-122"/>
                        </a:rPr>
                        <a:t>  </a:t>
                      </a:r>
                      <a:r>
                        <a:rPr lang="zh-CN" altLang="en-US" sz="1800" kern="1200" dirty="0" smtClean="0">
                          <a:solidFill>
                            <a:schemeClr val="tx1"/>
                          </a:solidFill>
                          <a:latin typeface="楷体" panose="02010609060101010101" pitchFamily="49" charset="-122"/>
                          <a:ea typeface="楷体" panose="02010609060101010101" pitchFamily="49" charset="-122"/>
                          <a:cs typeface="+mn-cs"/>
                        </a:rPr>
                        <a:t>冷热循环试验箱是检测产品在瞬间下经极高温及极低温的连续环境下所能忍受的程度，得以在最短时间内检测试样因热胀冷缩所引起的化学变化或物理伤害。</a:t>
                      </a:r>
                      <a:endParaRPr lang="en-US" altLang="zh-CN" sz="1800" kern="1200" dirty="0" smtClean="0">
                        <a:solidFill>
                          <a:schemeClr val="tx1"/>
                        </a:solidFill>
                        <a:latin typeface="楷体" panose="02010609060101010101" pitchFamily="49" charset="-122"/>
                        <a:ea typeface="楷体" panose="02010609060101010101" pitchFamily="49" charset="-122"/>
                        <a:cs typeface="+mn-cs"/>
                      </a:endParaRPr>
                    </a:p>
                    <a:p>
                      <a:r>
                        <a:rPr lang="zh-CN" altLang="en-US" dirty="0" smtClean="0">
                          <a:latin typeface="楷体" panose="02010609060101010101" pitchFamily="49" charset="-122"/>
                          <a:ea typeface="楷体" panose="02010609060101010101" pitchFamily="49" charset="-122"/>
                        </a:rPr>
                        <a:t>  适用于电子元器件的安全性能测试提供可靠性试验、产品筛选试验等。</a:t>
                      </a:r>
                      <a:endParaRPr lang="en-US" altLang="zh-CN" dirty="0" smtClean="0">
                        <a:latin typeface="楷体" panose="02010609060101010101" pitchFamily="49" charset="-122"/>
                        <a:ea typeface="楷体" panose="02010609060101010101" pitchFamily="49" charset="-122"/>
                      </a:endParaRPr>
                    </a:p>
                    <a:p>
                      <a:endParaRPr lang="en-US" altLang="zh-CN" sz="1800" kern="1200" dirty="0" smtClean="0">
                        <a:solidFill>
                          <a:schemeClr val="tx1"/>
                        </a:solidFill>
                        <a:latin typeface="楷体" panose="02010609060101010101" pitchFamily="49" charset="-122"/>
                        <a:ea typeface="楷体" panose="02010609060101010101" pitchFamily="49" charset="-122"/>
                        <a:cs typeface="+mn-cs"/>
                      </a:endParaRPr>
                    </a:p>
                    <a:p>
                      <a:r>
                        <a:rPr lang="zh-CN" altLang="en-US" dirty="0" smtClean="0">
                          <a:latin typeface="楷体" panose="02010609060101010101" pitchFamily="49" charset="-122"/>
                          <a:ea typeface="楷体" panose="02010609060101010101" pitchFamily="49" charset="-122"/>
                        </a:rPr>
                        <a:t>符合标准：</a:t>
                      </a:r>
                      <a:endParaRPr lang="en-US" altLang="zh-CN" dirty="0" smtClean="0">
                        <a:latin typeface="楷体" panose="02010609060101010101" pitchFamily="49" charset="-122"/>
                        <a:ea typeface="楷体" panose="02010609060101010101" pitchFamily="49" charset="-122"/>
                      </a:endParaRPr>
                    </a:p>
                    <a:p>
                      <a:r>
                        <a:rPr lang="en-US" altLang="zh-CN" dirty="0" smtClean="0">
                          <a:latin typeface="楷体" panose="02010609060101010101" pitchFamily="49" charset="-122"/>
                          <a:ea typeface="楷体" panose="02010609060101010101" pitchFamily="49" charset="-122"/>
                        </a:rPr>
                        <a:t>GB/T2423.1-2008</a:t>
                      </a:r>
                      <a:r>
                        <a:rPr lang="zh-CN" altLang="en-US" dirty="0" smtClean="0">
                          <a:latin typeface="楷体" panose="02010609060101010101" pitchFamily="49" charset="-122"/>
                          <a:ea typeface="楷体" panose="02010609060101010101" pitchFamily="49" charset="-122"/>
                        </a:rPr>
                        <a:t>试验</a:t>
                      </a:r>
                      <a:r>
                        <a:rPr lang="en-US" altLang="zh-CN" dirty="0" smtClean="0">
                          <a:latin typeface="楷体" panose="02010609060101010101" pitchFamily="49" charset="-122"/>
                          <a:ea typeface="楷体" panose="02010609060101010101" pitchFamily="49" charset="-122"/>
                        </a:rPr>
                        <a:t>A</a:t>
                      </a:r>
                      <a:r>
                        <a:rPr lang="zh-CN" altLang="en-US" dirty="0" smtClean="0">
                          <a:latin typeface="楷体" panose="02010609060101010101" pitchFamily="49" charset="-122"/>
                          <a:ea typeface="楷体" panose="02010609060101010101" pitchFamily="49" charset="-122"/>
                        </a:rPr>
                        <a:t>低温试验方法</a:t>
                      </a:r>
                      <a:br>
                        <a:rPr lang="zh-CN" altLang="en-US" dirty="0" smtClean="0">
                          <a:latin typeface="楷体" panose="02010609060101010101" pitchFamily="49" charset="-122"/>
                          <a:ea typeface="楷体" panose="02010609060101010101" pitchFamily="49" charset="-122"/>
                        </a:rPr>
                      </a:br>
                      <a:r>
                        <a:rPr lang="en-US" altLang="zh-CN" dirty="0" smtClean="0">
                          <a:latin typeface="楷体" panose="02010609060101010101" pitchFamily="49" charset="-122"/>
                          <a:ea typeface="楷体" panose="02010609060101010101" pitchFamily="49" charset="-122"/>
                        </a:rPr>
                        <a:t>GB/T2423.2-2008</a:t>
                      </a:r>
                      <a:r>
                        <a:rPr lang="zh-CN" altLang="en-US" dirty="0" smtClean="0">
                          <a:latin typeface="楷体" panose="02010609060101010101" pitchFamily="49" charset="-122"/>
                          <a:ea typeface="楷体" panose="02010609060101010101" pitchFamily="49" charset="-122"/>
                        </a:rPr>
                        <a:t>试验</a:t>
                      </a:r>
                      <a:r>
                        <a:rPr lang="en-US" altLang="zh-CN" dirty="0" smtClean="0">
                          <a:latin typeface="楷体" panose="02010609060101010101" pitchFamily="49" charset="-122"/>
                          <a:ea typeface="楷体" panose="02010609060101010101" pitchFamily="49" charset="-122"/>
                        </a:rPr>
                        <a:t>B</a:t>
                      </a:r>
                      <a:r>
                        <a:rPr lang="zh-CN" altLang="en-US" dirty="0" smtClean="0">
                          <a:latin typeface="楷体" panose="02010609060101010101" pitchFamily="49" charset="-122"/>
                          <a:ea typeface="楷体" panose="02010609060101010101" pitchFamily="49" charset="-122"/>
                        </a:rPr>
                        <a:t>高温试验方法</a:t>
                      </a:r>
                      <a:br>
                        <a:rPr lang="zh-CN" altLang="en-US" dirty="0" smtClean="0">
                          <a:latin typeface="楷体" panose="02010609060101010101" pitchFamily="49" charset="-122"/>
                          <a:ea typeface="楷体" panose="02010609060101010101" pitchFamily="49" charset="-122"/>
                        </a:rPr>
                      </a:br>
                      <a:r>
                        <a:rPr lang="en-US" altLang="zh-CN" dirty="0" smtClean="0">
                          <a:latin typeface="楷体" panose="02010609060101010101" pitchFamily="49" charset="-122"/>
                          <a:ea typeface="楷体" panose="02010609060101010101" pitchFamily="49" charset="-122"/>
                        </a:rPr>
                        <a:t>GB-T10592-2008</a:t>
                      </a:r>
                      <a:r>
                        <a:rPr lang="zh-CN" altLang="en-US" dirty="0" smtClean="0">
                          <a:latin typeface="楷体" panose="02010609060101010101" pitchFamily="49" charset="-122"/>
                          <a:ea typeface="楷体" panose="02010609060101010101" pitchFamily="49" charset="-122"/>
                        </a:rPr>
                        <a:t>高低温箱技术条件</a:t>
                      </a:r>
                      <a:br>
                        <a:rPr lang="zh-CN" altLang="en-US" dirty="0" smtClean="0">
                          <a:latin typeface="楷体" panose="02010609060101010101" pitchFamily="49" charset="-122"/>
                          <a:ea typeface="楷体" panose="02010609060101010101" pitchFamily="49" charset="-122"/>
                        </a:rPr>
                      </a:br>
                      <a:r>
                        <a:rPr lang="en-US" altLang="zh-CN" dirty="0" smtClean="0">
                          <a:latin typeface="楷体" panose="02010609060101010101" pitchFamily="49" charset="-122"/>
                          <a:ea typeface="楷体" panose="02010609060101010101" pitchFamily="49" charset="-122"/>
                        </a:rPr>
                        <a:t>GJB150.3-1986</a:t>
                      </a:r>
                      <a:r>
                        <a:rPr lang="zh-CN" altLang="en-US" dirty="0" smtClean="0">
                          <a:latin typeface="楷体" panose="02010609060101010101" pitchFamily="49" charset="-122"/>
                          <a:ea typeface="楷体" panose="02010609060101010101" pitchFamily="49" charset="-122"/>
                        </a:rPr>
                        <a:t>军用设备环境试验方法</a:t>
                      </a:r>
                      <a:r>
                        <a:rPr lang="en-US" altLang="zh-CN" dirty="0" smtClean="0">
                          <a:latin typeface="楷体" panose="02010609060101010101" pitchFamily="49" charset="-122"/>
                          <a:ea typeface="楷体" panose="02010609060101010101" pitchFamily="49" charset="-122"/>
                        </a:rPr>
                        <a:t>:</a:t>
                      </a:r>
                      <a:r>
                        <a:rPr lang="zh-CN" altLang="en-US" dirty="0" smtClean="0">
                          <a:latin typeface="楷体" panose="02010609060101010101" pitchFamily="49" charset="-122"/>
                          <a:ea typeface="楷体" panose="02010609060101010101" pitchFamily="49" charset="-122"/>
                        </a:rPr>
                        <a:t>高温试验</a:t>
                      </a:r>
                      <a:br>
                        <a:rPr lang="zh-CN" altLang="en-US" dirty="0" smtClean="0">
                          <a:latin typeface="楷体" panose="02010609060101010101" pitchFamily="49" charset="-122"/>
                          <a:ea typeface="楷体" panose="02010609060101010101" pitchFamily="49" charset="-122"/>
                        </a:rPr>
                      </a:br>
                      <a:r>
                        <a:rPr lang="en-US" altLang="zh-CN" dirty="0" smtClean="0">
                          <a:latin typeface="楷体" panose="02010609060101010101" pitchFamily="49" charset="-122"/>
                          <a:ea typeface="楷体" panose="02010609060101010101" pitchFamily="49" charset="-122"/>
                        </a:rPr>
                        <a:t>GJB360A-96</a:t>
                      </a:r>
                      <a:r>
                        <a:rPr lang="zh-CN" altLang="en-US" dirty="0" smtClean="0">
                          <a:latin typeface="楷体" panose="02010609060101010101" pitchFamily="49" charset="-122"/>
                          <a:ea typeface="楷体" panose="02010609060101010101" pitchFamily="49" charset="-122"/>
                        </a:rPr>
                        <a:t>方法</a:t>
                      </a:r>
                      <a:r>
                        <a:rPr lang="en-US" altLang="zh-CN" dirty="0" smtClean="0">
                          <a:latin typeface="楷体" panose="02010609060101010101" pitchFamily="49" charset="-122"/>
                          <a:ea typeface="楷体" panose="02010609060101010101" pitchFamily="49" charset="-122"/>
                        </a:rPr>
                        <a:t>107</a:t>
                      </a:r>
                      <a:r>
                        <a:rPr lang="zh-CN" altLang="en-US" dirty="0" smtClean="0">
                          <a:latin typeface="楷体" panose="02010609060101010101" pitchFamily="49" charset="-122"/>
                          <a:ea typeface="楷体" panose="02010609060101010101" pitchFamily="49" charset="-122"/>
                        </a:rPr>
                        <a:t>温度冲击试验的要求</a:t>
                      </a:r>
                      <a:endParaRPr lang="zh-CN" altLang="en-US" sz="1800" kern="1200" dirty="0">
                        <a:solidFill>
                          <a:schemeClr val="tx1"/>
                        </a:solidFill>
                        <a:latin typeface="楷体" panose="02010609060101010101" pitchFamily="49" charset="-122"/>
                        <a:ea typeface="楷体" panose="02010609060101010101" pitchFamily="49" charset="-122"/>
                        <a:cs typeface="+mn-cs"/>
                      </a:endParaRPr>
                    </a:p>
                  </a:txBody>
                  <a:tcPr marL="91427" marR="91427" marT="45716" marB="45716" anchor="ctr"/>
                </a:tc>
                <a:extLst>
                  <a:ext uri="{0D108BD9-81ED-4DB2-BD59-A6C34878D82A}">
                    <a16:rowId xmlns="" xmlns:a16="http://schemas.microsoft.com/office/drawing/2014/main" val="10000"/>
                  </a:ext>
                </a:extLst>
              </a:tr>
              <a:tr h="360078">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400" b="0" i="0" u="none" strike="noStrike" kern="1200" dirty="0">
                        <a:solidFill>
                          <a:srgbClr val="0D64BC"/>
                        </a:solidFill>
                        <a:latin typeface="黑体" pitchFamily="49" charset="-122"/>
                        <a:ea typeface="黑体" pitchFamily="49" charset="-122"/>
                        <a:cs typeface="+mn-cs"/>
                      </a:endParaRPr>
                    </a:p>
                  </a:txBody>
                  <a:tcPr marL="91427" marR="91427" marT="45716" marB="4571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楷体" panose="02010609060101010101" pitchFamily="49" charset="-122"/>
                          <a:cs typeface="Arial" panose="020B0604020202020204" pitchFamily="34" charset="0"/>
                        </a:rPr>
                        <a:t>Thermal </a:t>
                      </a:r>
                      <a:r>
                        <a:rPr lang="en-US" altLang="zh-CN" sz="1400" b="0" i="0" u="none" strike="noStrike" kern="1200" dirty="0" smtClean="0">
                          <a:solidFill>
                            <a:srgbClr val="0D64BC"/>
                          </a:solidFill>
                          <a:latin typeface="Arial" panose="020B0604020202020204" pitchFamily="34" charset="0"/>
                          <a:ea typeface="楷体" panose="02010609060101010101" pitchFamily="49" charset="-122"/>
                          <a:cs typeface="Arial" panose="020B0604020202020204" pitchFamily="34" charset="0"/>
                        </a:rPr>
                        <a:t>cycling </a:t>
                      </a:r>
                      <a:r>
                        <a:rPr lang="en-US" altLang="zh-CN" sz="1400" b="0" i="0" u="none" strike="noStrike" kern="1200" dirty="0">
                          <a:solidFill>
                            <a:srgbClr val="0D64BC"/>
                          </a:solidFill>
                          <a:latin typeface="Arial" panose="020B0604020202020204" pitchFamily="34" charset="0"/>
                          <a:ea typeface="楷体" panose="02010609060101010101" pitchFamily="49" charset="-122"/>
                          <a:cs typeface="Arial" panose="020B0604020202020204" pitchFamily="34" charset="0"/>
                        </a:rPr>
                        <a:t>chamber</a:t>
                      </a:r>
                      <a:endParaRPr lang="zh-CN" altLang="en-US" sz="1400" b="0" i="0" u="none" strike="noStrike" kern="1200" dirty="0">
                        <a:solidFill>
                          <a:srgbClr val="0D64BC"/>
                        </a:solidFill>
                        <a:latin typeface="Arial" panose="020B0604020202020204" pitchFamily="34" charset="0"/>
                        <a:ea typeface="楷体" panose="02010609060101010101" pitchFamily="49" charset="-122"/>
                        <a:cs typeface="Arial" panose="020B0604020202020204" pitchFamily="34" charset="0"/>
                      </a:endParaRPr>
                    </a:p>
                  </a:txBody>
                  <a:tcPr marL="91427" marR="91427" marT="45716" marB="45716"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extLst>
                  <a:ext uri="{0D108BD9-81ED-4DB2-BD59-A6C34878D82A}">
                    <a16:rowId xmlns="" xmlns:a16="http://schemas.microsoft.com/office/drawing/2014/main" val="10001"/>
                  </a:ext>
                </a:extLst>
              </a:tr>
              <a:tr h="599097">
                <a:tc>
                  <a:txBody>
                    <a:bodyPr/>
                    <a:lstStyle/>
                    <a:p>
                      <a:r>
                        <a:rPr lang="en-US" altLang="zh-CN" sz="1400" b="0" i="0" u="none" strike="noStrike" kern="1200" dirty="0">
                          <a:solidFill>
                            <a:srgbClr val="0D64BC"/>
                          </a:solidFill>
                          <a:latin typeface="Arial" panose="020B0604020202020204" pitchFamily="34" charset="0"/>
                          <a:ea typeface="楷体" panose="02010609060101010101" pitchFamily="49" charset="-122"/>
                          <a:cs typeface="Arial" panose="020B0604020202020204" pitchFamily="34" charset="0"/>
                        </a:rPr>
                        <a:t>Purpose</a:t>
                      </a:r>
                      <a:endParaRPr lang="zh-CN" altLang="en-US" sz="1400" b="0" i="0" u="none" strike="noStrike" kern="1200" dirty="0">
                        <a:solidFill>
                          <a:srgbClr val="0D64BC"/>
                        </a:solidFill>
                        <a:latin typeface="Arial" panose="020B0604020202020204" pitchFamily="34" charset="0"/>
                        <a:ea typeface="楷体" panose="02010609060101010101" pitchFamily="49" charset="-122"/>
                        <a:cs typeface="Arial" panose="020B0604020202020204" pitchFamily="34" charset="0"/>
                      </a:endParaRPr>
                    </a:p>
                  </a:txBody>
                  <a:tcPr marL="91427" marR="91427" marT="45716" marB="4571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楷体" panose="02010609060101010101" pitchFamily="49" charset="-122"/>
                          <a:cs typeface="Arial" panose="020B0604020202020204" pitchFamily="34" charset="0"/>
                        </a:rPr>
                        <a:t>Temperature cycling test</a:t>
                      </a:r>
                      <a:endParaRPr lang="zh-CN" altLang="en-US" sz="1400" b="0" i="0" u="none" strike="noStrike" kern="1200" dirty="0">
                        <a:solidFill>
                          <a:srgbClr val="0D64BC"/>
                        </a:solidFill>
                        <a:latin typeface="Arial" panose="020B0604020202020204" pitchFamily="34" charset="0"/>
                        <a:ea typeface="楷体" panose="02010609060101010101" pitchFamily="49" charset="-122"/>
                        <a:cs typeface="Arial" panose="020B0604020202020204" pitchFamily="34" charset="0"/>
                      </a:endParaRPr>
                    </a:p>
                  </a:txBody>
                  <a:tcPr marL="91427" marR="91427" marT="45716" marB="45716"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extLst>
                  <a:ext uri="{0D108BD9-81ED-4DB2-BD59-A6C34878D82A}">
                    <a16:rowId xmlns="" xmlns:a16="http://schemas.microsoft.com/office/drawing/2014/main" val="10002"/>
                  </a:ext>
                </a:extLst>
              </a:tr>
              <a:tr h="63329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楷体" panose="02010609060101010101" pitchFamily="49" charset="-122"/>
                          <a:cs typeface="Arial" panose="020B0604020202020204" pitchFamily="34" charset="0"/>
                        </a:rPr>
                        <a:t>Capacity</a:t>
                      </a:r>
                      <a:endParaRPr lang="zh-CN" altLang="zh-CN" sz="1400" b="0" i="0" u="none" strike="noStrike" kern="1200" dirty="0">
                        <a:solidFill>
                          <a:srgbClr val="0D64BC"/>
                        </a:solidFill>
                        <a:latin typeface="Arial" panose="020B0604020202020204" pitchFamily="34" charset="0"/>
                        <a:ea typeface="楷体" panose="02010609060101010101" pitchFamily="49" charset="-122"/>
                        <a:cs typeface="Arial" panose="020B0604020202020204" pitchFamily="34" charset="0"/>
                      </a:endParaRPr>
                    </a:p>
                  </a:txBody>
                  <a:tcPr marL="91427" marR="91427" marT="45716" marB="4571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楷体" panose="02010609060101010101" pitchFamily="49" charset="-122"/>
                          <a:cs typeface="Arial" panose="020B0604020202020204" pitchFamily="34" charset="0"/>
                        </a:rPr>
                        <a:t>-65℃ to</a:t>
                      </a:r>
                      <a:r>
                        <a:rPr lang="en-US" altLang="zh-CN" sz="1400" b="0" i="0" u="none" strike="noStrike" kern="1200" baseline="0" dirty="0">
                          <a:solidFill>
                            <a:srgbClr val="0D64BC"/>
                          </a:solidFill>
                          <a:latin typeface="Arial" panose="020B0604020202020204" pitchFamily="34" charset="0"/>
                          <a:ea typeface="楷体" panose="02010609060101010101" pitchFamily="49" charset="-122"/>
                          <a:cs typeface="Arial" panose="020B0604020202020204" pitchFamily="34" charset="0"/>
                        </a:rPr>
                        <a:t> </a:t>
                      </a:r>
                      <a:r>
                        <a:rPr lang="en-US" altLang="zh-CN" sz="1400" b="0" i="0" u="none" strike="noStrike" kern="1200" dirty="0">
                          <a:solidFill>
                            <a:srgbClr val="0D64BC"/>
                          </a:solidFill>
                          <a:latin typeface="Arial" panose="020B0604020202020204" pitchFamily="34" charset="0"/>
                          <a:ea typeface="楷体" panose="02010609060101010101" pitchFamily="49" charset="-122"/>
                          <a:cs typeface="Arial" panose="020B0604020202020204" pitchFamily="34" charset="0"/>
                        </a:rPr>
                        <a:t>150℃</a:t>
                      </a:r>
                      <a:endParaRPr lang="zh-CN" altLang="en-US" sz="1400" b="0" i="0" u="none" strike="noStrike" kern="1200" dirty="0">
                        <a:solidFill>
                          <a:srgbClr val="0D64BC"/>
                        </a:solidFill>
                        <a:latin typeface="Arial" panose="020B0604020202020204" pitchFamily="34" charset="0"/>
                        <a:ea typeface="楷体" panose="02010609060101010101" pitchFamily="49" charset="-122"/>
                        <a:cs typeface="Arial" panose="020B0604020202020204" pitchFamily="34" charset="0"/>
                      </a:endParaRPr>
                    </a:p>
                  </a:txBody>
                  <a:tcPr marL="91427" marR="91427" marT="45716" marB="45716"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extLst>
                  <a:ext uri="{0D108BD9-81ED-4DB2-BD59-A6C34878D82A}">
                    <a16:rowId xmlns="" xmlns:a16="http://schemas.microsoft.com/office/drawing/2014/main" val="10003"/>
                  </a:ext>
                </a:extLst>
              </a:tr>
            </a:tbl>
          </a:graphicData>
        </a:graphic>
      </p:graphicFrame>
      <p:pic>
        <p:nvPicPr>
          <p:cNvPr id="11" name="图片 10"/>
          <p:cNvPicPr>
            <a:picLocks noChangeAspect="1"/>
          </p:cNvPicPr>
          <p:nvPr/>
        </p:nvPicPr>
        <p:blipFill>
          <a:blip r:embed="rId2"/>
          <a:stretch>
            <a:fillRect/>
          </a:stretch>
        </p:blipFill>
        <p:spPr>
          <a:xfrm>
            <a:off x="1475656" y="1385534"/>
            <a:ext cx="2088232" cy="2075015"/>
          </a:xfrm>
          <a:prstGeom prst="rect">
            <a:avLst/>
          </a:prstGeom>
        </p:spPr>
      </p:pic>
    </p:spTree>
    <p:extLst>
      <p:ext uri="{BB962C8B-B14F-4D97-AF65-F5344CB8AC3E}">
        <p14:creationId xmlns:p14="http://schemas.microsoft.com/office/powerpoint/2010/main" val="2705660842"/>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 xmlns:a16="http://schemas.microsoft.com/office/drawing/2014/main" id="{01F951DD-187F-4E23-A161-3D8805400B72}"/>
              </a:ext>
            </a:extLst>
          </p:cNvPr>
          <p:cNvSpPr>
            <a:spLocks noGrp="1"/>
          </p:cNvSpPr>
          <p:nvPr>
            <p:ph type="ftr" sz="quarter" idx="10"/>
          </p:nvPr>
        </p:nvSpPr>
        <p:spPr/>
        <p:txBody>
          <a:bodyPr/>
          <a:lstStyle/>
          <a:p>
            <a:r>
              <a:rPr lang="en-US" altLang="zh-CN">
                <a:solidFill>
                  <a:srgbClr val="0070C0"/>
                </a:solidFill>
              </a:rPr>
              <a:t>Confidential</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FA9CD685-ACAF-4AFA-972F-777E6C129F5B}"/>
              </a:ext>
            </a:extLst>
          </p:cNvPr>
          <p:cNvSpPr>
            <a:spLocks noGrp="1"/>
          </p:cNvSpPr>
          <p:nvPr>
            <p:ph type="sldNum" sz="quarter" idx="11"/>
          </p:nvPr>
        </p:nvSpPr>
        <p:spPr/>
        <p:txBody>
          <a:bodyPr/>
          <a:lstStyle/>
          <a:p>
            <a:fld id="{5743D965-4CCF-4E9C-8BD6-54DBFE7BBCE7}" type="slidenum">
              <a:rPr lang="zh-CN" altLang="en-US" smtClean="0"/>
              <a:pPr/>
              <a:t>3</a:t>
            </a:fld>
            <a:endParaRPr lang="zh-CN" altLang="en-US" dirty="0"/>
          </a:p>
        </p:txBody>
      </p:sp>
      <p:sp>
        <p:nvSpPr>
          <p:cNvPr id="6" name="文字方塊 5"/>
          <p:cNvSpPr txBox="1"/>
          <p:nvPr/>
        </p:nvSpPr>
        <p:spPr>
          <a:xfrm>
            <a:off x="2665343" y="348452"/>
            <a:ext cx="6096000" cy="553998"/>
          </a:xfrm>
          <a:prstGeom prst="rect">
            <a:avLst/>
          </a:prstGeom>
          <a:noFill/>
          <a:ln>
            <a:noFill/>
          </a:ln>
          <a:effectLst/>
        </p:spPr>
        <p:style>
          <a:lnRef idx="0">
            <a:schemeClr val="accent3"/>
          </a:lnRef>
          <a:fillRef idx="3">
            <a:schemeClr val="accent3"/>
          </a:fillRef>
          <a:effectRef idx="3">
            <a:schemeClr val="accent3"/>
          </a:effectRef>
          <a:fontRef idx="minor">
            <a:schemeClr val="lt1"/>
          </a:fontRef>
        </p:style>
        <p:txBody>
          <a:bodyPr>
            <a:spAutoFit/>
          </a:bodyPr>
          <a:lstStyle/>
          <a:p>
            <a:pPr algn="l" eaLnBrk="1" hangingPunct="1">
              <a:lnSpc>
                <a:spcPct val="125000"/>
              </a:lnSpc>
              <a:spcBef>
                <a:spcPct val="60000"/>
              </a:spcBef>
              <a:defRPr/>
            </a:pPr>
            <a:r>
              <a:rPr lang="en-US" altLang="zh-CN" sz="2400" b="1" i="1" dirty="0">
                <a:solidFill>
                  <a:srgbClr val="0000CC"/>
                </a:solidFill>
                <a:effectLst>
                  <a:outerShdw blurRad="38100" dist="38100" dir="2700000" algn="tl">
                    <a:srgbClr val="C0C0C0"/>
                  </a:outerShdw>
                </a:effectLst>
                <a:latin typeface="Arial" panose="020B0604020202020204" pitchFamily="34" charset="0"/>
                <a:ea typeface="+mj-ea"/>
                <a:cs typeface="Arial" panose="020B0604020202020204" pitchFamily="34" charset="0"/>
              </a:rPr>
              <a:t>Typical Equipment for Reliability Test</a:t>
            </a:r>
            <a:endParaRPr lang="zh-CN" altLang="en-US" sz="2400" b="1" i="1" dirty="0" err="1">
              <a:solidFill>
                <a:srgbClr val="0000CC"/>
              </a:solidFill>
              <a:effectLst>
                <a:outerShdw blurRad="38100" dist="38100" dir="2700000" algn="tl">
                  <a:srgbClr val="C0C0C0"/>
                </a:outerShdw>
              </a:effectLst>
              <a:latin typeface="Arial" panose="020B0604020202020204" pitchFamily="34" charset="0"/>
              <a:ea typeface="+mj-ea"/>
              <a:cs typeface="Arial" panose="020B0604020202020204" pitchFamily="34"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930226596"/>
              </p:ext>
            </p:extLst>
          </p:nvPr>
        </p:nvGraphicFramePr>
        <p:xfrm>
          <a:off x="300403" y="1551328"/>
          <a:ext cx="8568952" cy="4320480"/>
        </p:xfrm>
        <a:graphic>
          <a:graphicData uri="http://schemas.openxmlformats.org/drawingml/2006/table">
            <a:tbl>
              <a:tblPr firstRow="1" bandRow="1"/>
              <a:tblGrid>
                <a:gridCol w="1034184">
                  <a:extLst>
                    <a:ext uri="{9D8B030D-6E8A-4147-A177-3AD203B41FA5}">
                      <a16:colId xmlns="" xmlns:a16="http://schemas.microsoft.com/office/drawing/2014/main" val="20000"/>
                    </a:ext>
                  </a:extLst>
                </a:gridCol>
                <a:gridCol w="2511589">
                  <a:extLst>
                    <a:ext uri="{9D8B030D-6E8A-4147-A177-3AD203B41FA5}">
                      <a16:colId xmlns="" xmlns:a16="http://schemas.microsoft.com/office/drawing/2014/main" val="20001"/>
                    </a:ext>
                  </a:extLst>
                </a:gridCol>
                <a:gridCol w="5023179">
                  <a:extLst>
                    <a:ext uri="{9D8B030D-6E8A-4147-A177-3AD203B41FA5}">
                      <a16:colId xmlns="" xmlns:a16="http://schemas.microsoft.com/office/drawing/2014/main" val="20002"/>
                    </a:ext>
                  </a:extLst>
                </a:gridCol>
              </a:tblGrid>
              <a:tr h="2728014">
                <a:tc rowSpan="2">
                  <a:txBody>
                    <a:bodyPr/>
                    <a:lstStyle/>
                    <a:p>
                      <a:pPr algn="ct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Equipment</a:t>
                      </a: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a:txBody>
                    <a:bodyPr/>
                    <a:lstStyle/>
                    <a:p>
                      <a:endParaRPr lang="en-US" altLang="zh-CN" sz="1800" dirty="0" smtClean="0">
                        <a:latin typeface="Arial" panose="020B0604020202020204" pitchFamily="34" charset="0"/>
                        <a:cs typeface="Arial" panose="020B0604020202020204" pitchFamily="34" charset="0"/>
                      </a:endParaRPr>
                    </a:p>
                    <a:p>
                      <a:endParaRPr lang="en-US" altLang="zh-CN" sz="1800" dirty="0" smtClean="0">
                        <a:latin typeface="Arial" panose="020B0604020202020204" pitchFamily="34" charset="0"/>
                        <a:cs typeface="Arial" panose="020B0604020202020204" pitchFamily="34" charset="0"/>
                      </a:endParaRPr>
                    </a:p>
                    <a:p>
                      <a:endParaRPr lang="en-US" altLang="zh-CN" sz="1800" dirty="0" smtClean="0">
                        <a:latin typeface="Arial" panose="020B0604020202020204" pitchFamily="34" charset="0"/>
                        <a:cs typeface="Arial" panose="020B0604020202020204" pitchFamily="34" charset="0"/>
                      </a:endParaRPr>
                    </a:p>
                    <a:p>
                      <a:endParaRPr lang="en-US" altLang="zh-CN" sz="1800" dirty="0" smtClean="0">
                        <a:latin typeface="Arial" panose="020B0604020202020204" pitchFamily="34" charset="0"/>
                        <a:cs typeface="Arial" panose="020B0604020202020204" pitchFamily="34" charset="0"/>
                      </a:endParaRPr>
                    </a:p>
                    <a:p>
                      <a:endParaRPr lang="en-US" altLang="zh-CN" sz="1800" dirty="0" smtClean="0">
                        <a:latin typeface="Arial" panose="020B0604020202020204" pitchFamily="34" charset="0"/>
                        <a:cs typeface="Arial" panose="020B0604020202020204" pitchFamily="34" charset="0"/>
                      </a:endParaRPr>
                    </a:p>
                    <a:p>
                      <a:endParaRPr lang="en-US" altLang="zh-CN" sz="180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400" kern="1200" dirty="0" smtClean="0">
                        <a:solidFill>
                          <a:schemeClr val="tx1"/>
                        </a:solidFill>
                        <a:latin typeface="楷体" panose="02010609060101010101" pitchFamily="49" charset="-122"/>
                        <a:ea typeface="楷体" panose="02010609060101010101" pitchFamily="49"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kern="1200" dirty="0" smtClean="0">
                          <a:solidFill>
                            <a:schemeClr val="tx1"/>
                          </a:solidFill>
                          <a:latin typeface="楷体" panose="02010609060101010101" pitchFamily="49" charset="-122"/>
                          <a:ea typeface="楷体" panose="02010609060101010101" pitchFamily="49" charset="-122"/>
                          <a:cs typeface="+mn-cs"/>
                        </a:rPr>
                        <a:t>(</a:t>
                      </a:r>
                      <a:r>
                        <a:rPr lang="zh-CN" altLang="en-US" sz="1400" kern="1200" dirty="0" smtClean="0">
                          <a:solidFill>
                            <a:schemeClr val="tx1"/>
                          </a:solidFill>
                          <a:latin typeface="楷体" panose="02010609060101010101" pitchFamily="49" charset="-122"/>
                          <a:ea typeface="楷体" panose="02010609060101010101" pitchFamily="49" charset="-122"/>
                          <a:cs typeface="+mn-cs"/>
                        </a:rPr>
                        <a:t>图片为百度图片</a:t>
                      </a:r>
                      <a:r>
                        <a:rPr lang="en-US" altLang="zh-CN" sz="1400" kern="1200" dirty="0" smtClean="0">
                          <a:solidFill>
                            <a:schemeClr val="tx1"/>
                          </a:solidFill>
                          <a:latin typeface="楷体" panose="02010609060101010101" pitchFamily="49" charset="-122"/>
                          <a:ea typeface="楷体" panose="02010609060101010101" pitchFamily="49" charset="-122"/>
                          <a:cs typeface="+mn-cs"/>
                        </a:rPr>
                        <a:t>,</a:t>
                      </a:r>
                      <a:r>
                        <a:rPr lang="zh-CN" altLang="en-US" sz="1400" kern="1200" dirty="0" smtClean="0">
                          <a:solidFill>
                            <a:schemeClr val="tx1"/>
                          </a:solidFill>
                          <a:latin typeface="楷体" panose="02010609060101010101" pitchFamily="49" charset="-122"/>
                          <a:ea typeface="楷体" panose="02010609060101010101" pitchFamily="49" charset="-122"/>
                          <a:cs typeface="+mn-cs"/>
                        </a:rPr>
                        <a:t>仅供参考</a:t>
                      </a:r>
                      <a:r>
                        <a:rPr lang="en-US" altLang="zh-CN" sz="1400" kern="1200" dirty="0" smtClean="0">
                          <a:solidFill>
                            <a:schemeClr val="tx1"/>
                          </a:solidFill>
                          <a:latin typeface="楷体" panose="02010609060101010101" pitchFamily="49" charset="-122"/>
                          <a:ea typeface="楷体" panose="02010609060101010101" pitchFamily="49" charset="-122"/>
                          <a:cs typeface="+mn-cs"/>
                        </a:rPr>
                        <a:t>)</a:t>
                      </a:r>
                      <a:endParaRPr lang="zh-CN" altLang="en-US" sz="1400" kern="1200" dirty="0" smtClean="0">
                        <a:solidFill>
                          <a:schemeClr val="tx1"/>
                        </a:solidFill>
                        <a:latin typeface="楷体" panose="02010609060101010101" pitchFamily="49" charset="-122"/>
                        <a:ea typeface="楷体" panose="02010609060101010101" pitchFamily="49" charset="-122"/>
                        <a:cs typeface="+mn-cs"/>
                      </a:endParaRPr>
                    </a:p>
                    <a:p>
                      <a:endParaRPr lang="zh-CN" altLang="en-US" sz="1800" dirty="0">
                        <a:latin typeface="Arial" panose="020B0604020202020204" pitchFamily="34" charset="0"/>
                        <a:cs typeface="Arial" panose="020B0604020202020204" pitchFamily="34" charset="0"/>
                      </a:endParaRPr>
                    </a:p>
                  </a:txBody>
                  <a:tcPr marL="91427" marR="91427" marT="45716" marB="45716" anchor="ctr"/>
                </a:tc>
                <a:tc rowSpan="4">
                  <a:txBody>
                    <a:bodyPr/>
                    <a:lstStyle/>
                    <a:p>
                      <a:pPr marL="0" algn="l" defTabSz="685800" rtl="0" eaLnBrk="1" latinLnBrk="0" hangingPunct="1"/>
                      <a:r>
                        <a:rPr lang="zh-CN" altLang="en-US" sz="1800" kern="1200" dirty="0" smtClean="0">
                          <a:solidFill>
                            <a:schemeClr val="tx1"/>
                          </a:solidFill>
                          <a:latin typeface="楷体" panose="02010609060101010101" pitchFamily="49" charset="-122"/>
                          <a:ea typeface="楷体" panose="02010609060101010101" pitchFamily="49" charset="-122"/>
                          <a:cs typeface="+mn-cs"/>
                        </a:rPr>
                        <a:t>介绍</a:t>
                      </a:r>
                      <a:r>
                        <a:rPr lang="en-US" altLang="zh-CN" sz="1800" kern="1200" dirty="0" smtClean="0">
                          <a:solidFill>
                            <a:schemeClr val="tx1"/>
                          </a:solidFill>
                          <a:latin typeface="楷体" panose="02010609060101010101" pitchFamily="49" charset="-122"/>
                          <a:ea typeface="楷体" panose="02010609060101010101" pitchFamily="49" charset="-122"/>
                          <a:cs typeface="+mn-cs"/>
                        </a:rPr>
                        <a:t>:</a:t>
                      </a:r>
                    </a:p>
                    <a:p>
                      <a:pPr marL="0" algn="l" defTabSz="685800" rtl="0" eaLnBrk="1" latinLnBrk="0" hangingPunct="1"/>
                      <a:r>
                        <a:rPr lang="zh-CN" altLang="en-US" sz="1800" kern="1200" dirty="0" smtClean="0">
                          <a:solidFill>
                            <a:schemeClr val="tx1"/>
                          </a:solidFill>
                          <a:latin typeface="楷体" panose="02010609060101010101" pitchFamily="49" charset="-122"/>
                          <a:ea typeface="楷体" panose="02010609060101010101" pitchFamily="49" charset="-122"/>
                          <a:cs typeface="+mn-cs"/>
                        </a:rPr>
                        <a:t>恒温恒湿试验箱也称恒温恒湿试验机、恒温恒湿实验箱、可程式湿热交变试验箱、恒温机或恒温恒湿箱，用于检测材料在各种环境下性能的设备及试验各种材料耐热、耐寒、耐干、耐湿性能。适合电子、电器、手机、通讯、仪表、车辆、塑胶制品、金属、食品、化学、建材、医疗、航天等制品检测质量之用。</a:t>
                      </a:r>
                      <a:endParaRPr lang="en-US" altLang="zh-CN" sz="1800" kern="1200" dirty="0" smtClean="0">
                        <a:solidFill>
                          <a:schemeClr val="tx1"/>
                        </a:solidFill>
                        <a:latin typeface="楷体" panose="02010609060101010101" pitchFamily="49" charset="-122"/>
                        <a:ea typeface="楷体" panose="02010609060101010101" pitchFamily="49" charset="-122"/>
                        <a:cs typeface="+mn-cs"/>
                      </a:endParaRPr>
                    </a:p>
                    <a:p>
                      <a:endParaRPr lang="en-US" altLang="zh-CN" dirty="0" smtClean="0">
                        <a:latin typeface="楷体" panose="02010609060101010101" pitchFamily="49" charset="-122"/>
                        <a:ea typeface="楷体" panose="02010609060101010101" pitchFamily="49" charset="-122"/>
                      </a:endParaRPr>
                    </a:p>
                    <a:p>
                      <a:r>
                        <a:rPr lang="zh-CN" altLang="en-US" dirty="0" smtClean="0">
                          <a:latin typeface="楷体" panose="02010609060101010101" pitchFamily="49" charset="-122"/>
                          <a:ea typeface="楷体" panose="02010609060101010101" pitchFamily="49" charset="-122"/>
                        </a:rPr>
                        <a:t>符合标准：</a:t>
                      </a:r>
                      <a:endParaRPr lang="en-US" altLang="zh-CN" dirty="0" smtClean="0">
                        <a:latin typeface="楷体" panose="02010609060101010101" pitchFamily="49" charset="-122"/>
                        <a:ea typeface="楷体" panose="02010609060101010101" pitchFamily="49" charset="-122"/>
                      </a:endParaRPr>
                    </a:p>
                    <a:p>
                      <a:r>
                        <a:rPr lang="en-US" altLang="zh-CN" dirty="0" smtClean="0">
                          <a:latin typeface="楷体" panose="02010609060101010101" pitchFamily="49" charset="-122"/>
                          <a:ea typeface="楷体" panose="02010609060101010101" pitchFamily="49" charset="-122"/>
                        </a:rPr>
                        <a:t>GB/T5170.5-2008</a:t>
                      </a:r>
                      <a:r>
                        <a:rPr lang="zh-CN" altLang="en-US" dirty="0" smtClean="0">
                          <a:latin typeface="楷体" panose="02010609060101010101" pitchFamily="49" charset="-122"/>
                          <a:ea typeface="楷体" panose="02010609060101010101" pitchFamily="49" charset="-122"/>
                        </a:rPr>
                        <a:t>、</a:t>
                      </a:r>
                      <a:r>
                        <a:rPr lang="en-US" altLang="zh-CN" dirty="0" smtClean="0">
                          <a:latin typeface="楷体" panose="02010609060101010101" pitchFamily="49" charset="-122"/>
                          <a:ea typeface="楷体" panose="02010609060101010101" pitchFamily="49" charset="-122"/>
                        </a:rPr>
                        <a:t>GB/T10586-2006</a:t>
                      </a:r>
                      <a:r>
                        <a:rPr lang="zh-CN" altLang="en-US" dirty="0" smtClean="0">
                          <a:latin typeface="楷体" panose="02010609060101010101" pitchFamily="49" charset="-122"/>
                          <a:ea typeface="楷体" panose="02010609060101010101" pitchFamily="49" charset="-122"/>
                        </a:rPr>
                        <a:t>、</a:t>
                      </a:r>
                      <a:r>
                        <a:rPr lang="en-US" altLang="zh-CN" dirty="0" smtClean="0">
                          <a:latin typeface="楷体" panose="02010609060101010101" pitchFamily="49" charset="-122"/>
                          <a:ea typeface="楷体" panose="02010609060101010101" pitchFamily="49" charset="-122"/>
                        </a:rPr>
                        <a:t>GB/T2423.1-2008</a:t>
                      </a:r>
                      <a:r>
                        <a:rPr lang="zh-CN" altLang="en-US" dirty="0" smtClean="0">
                          <a:latin typeface="楷体" panose="02010609060101010101" pitchFamily="49" charset="-122"/>
                          <a:ea typeface="楷体" panose="02010609060101010101" pitchFamily="49" charset="-122"/>
                        </a:rPr>
                        <a:t>试验</a:t>
                      </a:r>
                      <a:r>
                        <a:rPr lang="en-US" altLang="zh-CN" dirty="0" smtClean="0">
                          <a:latin typeface="楷体" panose="02010609060101010101" pitchFamily="49" charset="-122"/>
                          <a:ea typeface="楷体" panose="02010609060101010101" pitchFamily="49" charset="-122"/>
                        </a:rPr>
                        <a:t>A</a:t>
                      </a:r>
                      <a:r>
                        <a:rPr lang="zh-CN" altLang="en-US" dirty="0" smtClean="0">
                          <a:latin typeface="楷体" panose="02010609060101010101" pitchFamily="49" charset="-122"/>
                          <a:ea typeface="楷体" panose="02010609060101010101" pitchFamily="49" charset="-122"/>
                        </a:rPr>
                        <a:t>、</a:t>
                      </a:r>
                      <a:r>
                        <a:rPr lang="en-US" altLang="zh-CN" dirty="0" smtClean="0">
                          <a:latin typeface="楷体" panose="02010609060101010101" pitchFamily="49" charset="-122"/>
                          <a:ea typeface="楷体" panose="02010609060101010101" pitchFamily="49" charset="-122"/>
                        </a:rPr>
                        <a:t>GB/T2423.2-2008</a:t>
                      </a:r>
                      <a:r>
                        <a:rPr lang="zh-CN" altLang="en-US" dirty="0" smtClean="0">
                          <a:latin typeface="楷体" panose="02010609060101010101" pitchFamily="49" charset="-122"/>
                          <a:ea typeface="楷体" panose="02010609060101010101" pitchFamily="49" charset="-122"/>
                        </a:rPr>
                        <a:t>试验</a:t>
                      </a:r>
                      <a:r>
                        <a:rPr lang="en-US" altLang="zh-CN" dirty="0" smtClean="0">
                          <a:latin typeface="楷体" panose="02010609060101010101" pitchFamily="49" charset="-122"/>
                          <a:ea typeface="楷体" panose="02010609060101010101" pitchFamily="49" charset="-122"/>
                        </a:rPr>
                        <a:t>B</a:t>
                      </a:r>
                      <a:r>
                        <a:rPr lang="zh-CN" altLang="en-US" dirty="0" smtClean="0">
                          <a:latin typeface="楷体" panose="02010609060101010101" pitchFamily="49" charset="-122"/>
                          <a:ea typeface="楷体" panose="02010609060101010101" pitchFamily="49" charset="-122"/>
                        </a:rPr>
                        <a:t>、</a:t>
                      </a:r>
                      <a:r>
                        <a:rPr lang="en-US" altLang="zh-CN" dirty="0" smtClean="0">
                          <a:latin typeface="楷体" panose="02010609060101010101" pitchFamily="49" charset="-122"/>
                          <a:ea typeface="楷体" panose="02010609060101010101" pitchFamily="49" charset="-122"/>
                        </a:rPr>
                        <a:t>GB/T2423.3-2006</a:t>
                      </a:r>
                      <a:r>
                        <a:rPr lang="zh-CN" altLang="en-US" dirty="0" smtClean="0">
                          <a:latin typeface="楷体" panose="02010609060101010101" pitchFamily="49" charset="-122"/>
                          <a:ea typeface="楷体" panose="02010609060101010101" pitchFamily="49" charset="-122"/>
                        </a:rPr>
                        <a:t>试验</a:t>
                      </a:r>
                      <a:r>
                        <a:rPr lang="en-US" altLang="zh-CN" dirty="0" err="1" smtClean="0">
                          <a:latin typeface="楷体" panose="02010609060101010101" pitchFamily="49" charset="-122"/>
                          <a:ea typeface="楷体" panose="02010609060101010101" pitchFamily="49" charset="-122"/>
                        </a:rPr>
                        <a:t>Ca</a:t>
                      </a:r>
                      <a:r>
                        <a:rPr lang="zh-CN" altLang="en-US" dirty="0" smtClean="0">
                          <a:latin typeface="楷体" panose="02010609060101010101" pitchFamily="49" charset="-122"/>
                          <a:ea typeface="楷体" panose="02010609060101010101" pitchFamily="49" charset="-122"/>
                        </a:rPr>
                        <a:t>、</a:t>
                      </a:r>
                      <a:r>
                        <a:rPr lang="en-US" altLang="zh-CN" dirty="0" smtClean="0">
                          <a:latin typeface="楷体" panose="02010609060101010101" pitchFamily="49" charset="-122"/>
                          <a:ea typeface="楷体" panose="02010609060101010101" pitchFamily="49" charset="-122"/>
                        </a:rPr>
                        <a:t>GB/T2423.4-2008</a:t>
                      </a:r>
                      <a:r>
                        <a:rPr lang="zh-CN" altLang="en-US" dirty="0" smtClean="0">
                          <a:latin typeface="楷体" panose="02010609060101010101" pitchFamily="49" charset="-122"/>
                          <a:ea typeface="楷体" panose="02010609060101010101" pitchFamily="49" charset="-122"/>
                        </a:rPr>
                        <a:t>试验</a:t>
                      </a:r>
                      <a:endParaRPr lang="zh-CN" altLang="en-US" sz="1800" dirty="0">
                        <a:latin typeface="楷体" panose="02010609060101010101" pitchFamily="49" charset="-122"/>
                        <a:ea typeface="楷体" panose="02010609060101010101" pitchFamily="49" charset="-122"/>
                      </a:endParaRPr>
                    </a:p>
                  </a:txBody>
                  <a:tcPr marL="91427" marR="91427" marT="45716" marB="45716" anchor="ctr"/>
                </a:tc>
                <a:extLst>
                  <a:ext uri="{0D108BD9-81ED-4DB2-BD59-A6C34878D82A}">
                    <a16:rowId xmlns="" xmlns:a16="http://schemas.microsoft.com/office/drawing/2014/main" val="10000"/>
                  </a:ext>
                </a:extLst>
              </a:tr>
              <a:tr h="360078">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400" b="0" i="0" u="none" strike="noStrike" kern="1200" dirty="0">
                        <a:solidFill>
                          <a:srgbClr val="0D64BC"/>
                        </a:solidFill>
                        <a:latin typeface="黑体" pitchFamily="49" charset="-122"/>
                        <a:ea typeface="黑体" pitchFamily="49" charset="-122"/>
                        <a:cs typeface="+mn-cs"/>
                      </a:endParaRPr>
                    </a:p>
                  </a:txBody>
                  <a:tcPr marL="91427" marR="91427" marT="45716" marB="4571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Temp. &amp; humidity chamber</a:t>
                      </a:r>
                      <a:endParaRPr lang="zh-CN"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extLst>
                  <a:ext uri="{0D108BD9-81ED-4DB2-BD59-A6C34878D82A}">
                    <a16:rowId xmlns="" xmlns:a16="http://schemas.microsoft.com/office/drawing/2014/main" val="10001"/>
                  </a:ext>
                </a:extLst>
              </a:tr>
              <a:tr h="599097">
                <a:tc>
                  <a:txBody>
                    <a:bodyPr/>
                    <a:lstStyle/>
                    <a:p>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Purpose</a:t>
                      </a: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Temp. &amp; humidity test</a:t>
                      </a: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extLst>
                  <a:ext uri="{0D108BD9-81ED-4DB2-BD59-A6C34878D82A}">
                    <a16:rowId xmlns="" xmlns:a16="http://schemas.microsoft.com/office/drawing/2014/main" val="10002"/>
                  </a:ext>
                </a:extLst>
              </a:tr>
              <a:tr h="63329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Capacity</a:t>
                      </a:r>
                      <a:endParaRPr lang="zh-CN"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Temp</a:t>
                      </a:r>
                      <a:r>
                        <a:rPr lang="en-US" altLang="zh-CN" sz="1400" b="0" i="0" u="none" strike="noStrike" kern="1200" dirty="0" smtClean="0">
                          <a:solidFill>
                            <a:srgbClr val="0D64BC"/>
                          </a:solidFill>
                          <a:latin typeface="Arial" panose="020B0604020202020204" pitchFamily="34" charset="0"/>
                          <a:ea typeface="黑体" pitchFamily="49" charset="-122"/>
                          <a:cs typeface="Arial" panose="020B0604020202020204" pitchFamily="34" charset="0"/>
                        </a:rPr>
                        <a:t>.:-5℃</a:t>
                      </a:r>
                      <a:r>
                        <a:rPr lang="en-US" altLang="zh-CN" sz="1400" b="0" i="0" u="none" strike="noStrike" kern="1200" baseline="0" dirty="0" smtClean="0">
                          <a:solidFill>
                            <a:srgbClr val="0D64BC"/>
                          </a:solidFill>
                          <a:latin typeface="Arial" panose="020B0604020202020204" pitchFamily="34" charset="0"/>
                          <a:ea typeface="黑体" pitchFamily="49" charset="-122"/>
                          <a:cs typeface="Arial" panose="020B0604020202020204" pitchFamily="34" charset="0"/>
                        </a:rPr>
                        <a:t> </a:t>
                      </a:r>
                      <a:r>
                        <a:rPr lang="en-US" altLang="zh-CN" sz="1400" b="0" i="0" u="none" strike="noStrike" kern="1200" baseline="0" dirty="0">
                          <a:solidFill>
                            <a:srgbClr val="0D64BC"/>
                          </a:solidFill>
                          <a:latin typeface="Arial" panose="020B0604020202020204" pitchFamily="34" charset="0"/>
                          <a:ea typeface="黑体" pitchFamily="49" charset="-122"/>
                          <a:cs typeface="Arial" panose="020B0604020202020204" pitchFamily="34" charset="0"/>
                        </a:rPr>
                        <a:t>to </a:t>
                      </a:r>
                      <a:r>
                        <a:rPr lang="en-US" altLang="zh-CN" sz="1400" b="0" i="0" u="none" strike="noStrike" kern="1200" dirty="0" smtClean="0">
                          <a:solidFill>
                            <a:srgbClr val="0D64BC"/>
                          </a:solidFill>
                          <a:latin typeface="Arial" panose="020B0604020202020204" pitchFamily="34" charset="0"/>
                          <a:ea typeface="黑体" pitchFamily="49" charset="-122"/>
                          <a:cs typeface="Arial" panose="020B0604020202020204" pitchFamily="34" charset="0"/>
                        </a:rPr>
                        <a:t>105℃</a:t>
                      </a: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Humidity:10%RH</a:t>
                      </a:r>
                      <a:r>
                        <a:rPr lang="en-US" altLang="zh-CN" sz="1400" b="0" i="0" u="none" strike="noStrike" kern="1200" baseline="0" dirty="0">
                          <a:solidFill>
                            <a:srgbClr val="0D64BC"/>
                          </a:solidFill>
                          <a:latin typeface="Arial" panose="020B0604020202020204" pitchFamily="34" charset="0"/>
                          <a:ea typeface="黑体" pitchFamily="49" charset="-122"/>
                          <a:cs typeface="Arial" panose="020B0604020202020204" pitchFamily="34" charset="0"/>
                        </a:rPr>
                        <a:t> to </a:t>
                      </a: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98%RH</a:t>
                      </a: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extLst>
                  <a:ext uri="{0D108BD9-81ED-4DB2-BD59-A6C34878D82A}">
                    <a16:rowId xmlns="" xmlns:a16="http://schemas.microsoft.com/office/drawing/2014/main" val="10003"/>
                  </a:ext>
                </a:extLst>
              </a:tr>
            </a:tbl>
          </a:graphicData>
        </a:graphic>
      </p:graphicFrame>
      <p:pic>
        <p:nvPicPr>
          <p:cNvPr id="8" name="图片 7"/>
          <p:cNvPicPr>
            <a:picLocks noChangeAspect="1"/>
          </p:cNvPicPr>
          <p:nvPr/>
        </p:nvPicPr>
        <p:blipFill>
          <a:blip r:embed="rId2"/>
          <a:stretch>
            <a:fillRect/>
          </a:stretch>
        </p:blipFill>
        <p:spPr>
          <a:xfrm>
            <a:off x="1848575" y="1634687"/>
            <a:ext cx="1485330" cy="1966813"/>
          </a:xfrm>
          <a:prstGeom prst="rect">
            <a:avLst/>
          </a:prstGeom>
        </p:spPr>
      </p:pic>
    </p:spTree>
    <p:extLst>
      <p:ext uri="{BB962C8B-B14F-4D97-AF65-F5344CB8AC3E}">
        <p14:creationId xmlns:p14="http://schemas.microsoft.com/office/powerpoint/2010/main" val="1712543375"/>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 xmlns:a16="http://schemas.microsoft.com/office/drawing/2014/main" id="{01F951DD-187F-4E23-A161-3D8805400B72}"/>
              </a:ext>
            </a:extLst>
          </p:cNvPr>
          <p:cNvSpPr>
            <a:spLocks noGrp="1"/>
          </p:cNvSpPr>
          <p:nvPr>
            <p:ph type="ftr" sz="quarter" idx="10"/>
          </p:nvPr>
        </p:nvSpPr>
        <p:spPr/>
        <p:txBody>
          <a:bodyPr/>
          <a:lstStyle/>
          <a:p>
            <a:r>
              <a:rPr lang="en-US" altLang="zh-CN">
                <a:solidFill>
                  <a:srgbClr val="0070C0"/>
                </a:solidFill>
              </a:rPr>
              <a:t>Confidential</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FA9CD685-ACAF-4AFA-972F-777E6C129F5B}"/>
              </a:ext>
            </a:extLst>
          </p:cNvPr>
          <p:cNvSpPr>
            <a:spLocks noGrp="1"/>
          </p:cNvSpPr>
          <p:nvPr>
            <p:ph type="sldNum" sz="quarter" idx="11"/>
          </p:nvPr>
        </p:nvSpPr>
        <p:spPr/>
        <p:txBody>
          <a:bodyPr/>
          <a:lstStyle/>
          <a:p>
            <a:fld id="{5743D965-4CCF-4E9C-8BD6-54DBFE7BBCE7}" type="slidenum">
              <a:rPr lang="zh-CN" altLang="en-US" smtClean="0"/>
              <a:pPr/>
              <a:t>4</a:t>
            </a:fld>
            <a:endParaRPr lang="zh-CN" altLang="en-US" dirty="0"/>
          </a:p>
        </p:txBody>
      </p:sp>
      <p:sp>
        <p:nvSpPr>
          <p:cNvPr id="6" name="文字方塊 5"/>
          <p:cNvSpPr txBox="1"/>
          <p:nvPr/>
        </p:nvSpPr>
        <p:spPr>
          <a:xfrm>
            <a:off x="2613827" y="412846"/>
            <a:ext cx="6096000" cy="553998"/>
          </a:xfrm>
          <a:prstGeom prst="rect">
            <a:avLst/>
          </a:prstGeom>
          <a:noFill/>
          <a:ln>
            <a:noFill/>
          </a:ln>
          <a:effectLst/>
        </p:spPr>
        <p:style>
          <a:lnRef idx="0">
            <a:schemeClr val="accent3"/>
          </a:lnRef>
          <a:fillRef idx="3">
            <a:schemeClr val="accent3"/>
          </a:fillRef>
          <a:effectRef idx="3">
            <a:schemeClr val="accent3"/>
          </a:effectRef>
          <a:fontRef idx="minor">
            <a:schemeClr val="lt1"/>
          </a:fontRef>
        </p:style>
        <p:txBody>
          <a:bodyPr>
            <a:spAutoFit/>
          </a:bodyPr>
          <a:lstStyle/>
          <a:p>
            <a:pPr algn="l" eaLnBrk="1" hangingPunct="1">
              <a:lnSpc>
                <a:spcPct val="125000"/>
              </a:lnSpc>
              <a:spcBef>
                <a:spcPct val="60000"/>
              </a:spcBef>
              <a:defRPr/>
            </a:pPr>
            <a:r>
              <a:rPr lang="en-US" altLang="zh-CN" sz="2400" b="1" i="1" dirty="0">
                <a:solidFill>
                  <a:srgbClr val="0000CC"/>
                </a:solidFill>
                <a:effectLst>
                  <a:outerShdw blurRad="38100" dist="38100" dir="2700000" algn="tl">
                    <a:srgbClr val="C0C0C0"/>
                  </a:outerShdw>
                </a:effectLst>
                <a:latin typeface="Arial" panose="020B0604020202020204" pitchFamily="34" charset="0"/>
                <a:ea typeface="+mj-ea"/>
                <a:cs typeface="Arial" panose="020B0604020202020204" pitchFamily="34" charset="0"/>
              </a:rPr>
              <a:t>Typical Equipment for Reliability Test</a:t>
            </a:r>
            <a:endParaRPr lang="zh-CN" altLang="en-US" sz="2400" b="1" i="1" dirty="0" err="1">
              <a:solidFill>
                <a:srgbClr val="0000CC"/>
              </a:solidFill>
              <a:effectLst>
                <a:outerShdw blurRad="38100" dist="38100" dir="2700000" algn="tl">
                  <a:srgbClr val="C0C0C0"/>
                </a:outerShdw>
              </a:effectLst>
              <a:latin typeface="Arial" panose="020B0604020202020204" pitchFamily="34" charset="0"/>
              <a:ea typeface="+mj-ea"/>
              <a:cs typeface="Arial" panose="020B0604020202020204" pitchFamily="34"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4176792076"/>
              </p:ext>
            </p:extLst>
          </p:nvPr>
        </p:nvGraphicFramePr>
        <p:xfrm>
          <a:off x="248887" y="1646368"/>
          <a:ext cx="8568952" cy="4480552"/>
        </p:xfrm>
        <a:graphic>
          <a:graphicData uri="http://schemas.openxmlformats.org/drawingml/2006/table">
            <a:tbl>
              <a:tblPr firstRow="1" bandRow="1"/>
              <a:tblGrid>
                <a:gridCol w="1034184">
                  <a:extLst>
                    <a:ext uri="{9D8B030D-6E8A-4147-A177-3AD203B41FA5}">
                      <a16:colId xmlns="" xmlns:a16="http://schemas.microsoft.com/office/drawing/2014/main" val="20000"/>
                    </a:ext>
                  </a:extLst>
                </a:gridCol>
                <a:gridCol w="2511589">
                  <a:extLst>
                    <a:ext uri="{9D8B030D-6E8A-4147-A177-3AD203B41FA5}">
                      <a16:colId xmlns="" xmlns:a16="http://schemas.microsoft.com/office/drawing/2014/main" val="20001"/>
                    </a:ext>
                  </a:extLst>
                </a:gridCol>
                <a:gridCol w="5023179">
                  <a:extLst>
                    <a:ext uri="{9D8B030D-6E8A-4147-A177-3AD203B41FA5}">
                      <a16:colId xmlns="" xmlns:a16="http://schemas.microsoft.com/office/drawing/2014/main" val="20002"/>
                    </a:ext>
                  </a:extLst>
                </a:gridCol>
              </a:tblGrid>
              <a:tr h="2728014">
                <a:tc rowSpan="2">
                  <a:txBody>
                    <a:bodyPr/>
                    <a:lstStyle/>
                    <a:p>
                      <a:pPr algn="ct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Equipment</a:t>
                      </a: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a:txBody>
                    <a:bodyPr/>
                    <a:lstStyle/>
                    <a:p>
                      <a:endParaRPr lang="en-US" altLang="zh-CN" sz="1800" dirty="0" smtClean="0">
                        <a:latin typeface="Arial" panose="020B0604020202020204" pitchFamily="34" charset="0"/>
                        <a:cs typeface="Arial" panose="020B0604020202020204" pitchFamily="34" charset="0"/>
                      </a:endParaRPr>
                    </a:p>
                    <a:p>
                      <a:endParaRPr lang="en-US" altLang="zh-CN" sz="1800" dirty="0" smtClean="0">
                        <a:latin typeface="Arial" panose="020B0604020202020204" pitchFamily="34" charset="0"/>
                        <a:cs typeface="Arial" panose="020B0604020202020204" pitchFamily="34" charset="0"/>
                      </a:endParaRPr>
                    </a:p>
                    <a:p>
                      <a:endParaRPr lang="en-US" altLang="zh-CN" sz="1800" dirty="0" smtClean="0">
                        <a:latin typeface="Arial" panose="020B0604020202020204" pitchFamily="34" charset="0"/>
                        <a:cs typeface="Arial" panose="020B0604020202020204" pitchFamily="34" charset="0"/>
                      </a:endParaRPr>
                    </a:p>
                    <a:p>
                      <a:endParaRPr lang="en-US" altLang="zh-CN" sz="1800" dirty="0" smtClean="0">
                        <a:latin typeface="Arial" panose="020B0604020202020204" pitchFamily="34" charset="0"/>
                        <a:cs typeface="Arial" panose="020B0604020202020204" pitchFamily="34" charset="0"/>
                      </a:endParaRPr>
                    </a:p>
                    <a:p>
                      <a:endParaRPr lang="en-US" altLang="zh-CN" sz="1800" dirty="0" smtClean="0">
                        <a:latin typeface="Arial" panose="020B0604020202020204" pitchFamily="34" charset="0"/>
                        <a:cs typeface="Arial" panose="020B0604020202020204" pitchFamily="34" charset="0"/>
                      </a:endParaRPr>
                    </a:p>
                    <a:p>
                      <a:endParaRPr lang="en-US" altLang="zh-CN" sz="180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kern="1200" dirty="0" smtClean="0">
                          <a:solidFill>
                            <a:schemeClr val="tx1"/>
                          </a:solidFill>
                          <a:latin typeface="楷体" panose="02010609060101010101" pitchFamily="49" charset="-122"/>
                          <a:ea typeface="楷体" panose="02010609060101010101" pitchFamily="49" charset="-122"/>
                          <a:cs typeface="+mn-cs"/>
                        </a:rPr>
                        <a:t> (</a:t>
                      </a:r>
                      <a:r>
                        <a:rPr lang="zh-CN" altLang="en-US" sz="1400" kern="1200" dirty="0" smtClean="0">
                          <a:solidFill>
                            <a:schemeClr val="tx1"/>
                          </a:solidFill>
                          <a:latin typeface="楷体" panose="02010609060101010101" pitchFamily="49" charset="-122"/>
                          <a:ea typeface="楷体" panose="02010609060101010101" pitchFamily="49" charset="-122"/>
                          <a:cs typeface="+mn-cs"/>
                        </a:rPr>
                        <a:t>图片为百度图片</a:t>
                      </a:r>
                      <a:r>
                        <a:rPr lang="en-US" altLang="zh-CN" sz="1400" kern="1200" dirty="0" smtClean="0">
                          <a:solidFill>
                            <a:schemeClr val="tx1"/>
                          </a:solidFill>
                          <a:latin typeface="楷体" panose="02010609060101010101" pitchFamily="49" charset="-122"/>
                          <a:ea typeface="楷体" panose="02010609060101010101" pitchFamily="49" charset="-122"/>
                          <a:cs typeface="+mn-cs"/>
                        </a:rPr>
                        <a:t>,</a:t>
                      </a:r>
                      <a:r>
                        <a:rPr lang="zh-CN" altLang="en-US" sz="1400" kern="1200" dirty="0" smtClean="0">
                          <a:solidFill>
                            <a:schemeClr val="tx1"/>
                          </a:solidFill>
                          <a:latin typeface="楷体" panose="02010609060101010101" pitchFamily="49" charset="-122"/>
                          <a:ea typeface="楷体" panose="02010609060101010101" pitchFamily="49" charset="-122"/>
                          <a:cs typeface="+mn-cs"/>
                        </a:rPr>
                        <a:t>仅供参考</a:t>
                      </a:r>
                      <a:r>
                        <a:rPr lang="en-US" altLang="zh-CN" sz="1400" kern="1200" dirty="0" smtClean="0">
                          <a:solidFill>
                            <a:schemeClr val="tx1"/>
                          </a:solidFill>
                          <a:latin typeface="楷体" panose="02010609060101010101" pitchFamily="49" charset="-122"/>
                          <a:ea typeface="楷体" panose="02010609060101010101" pitchFamily="49" charset="-122"/>
                          <a:cs typeface="+mn-cs"/>
                        </a:rPr>
                        <a:t>)</a:t>
                      </a:r>
                      <a:endParaRPr lang="zh-CN" altLang="en-US" sz="1400" kern="1200" dirty="0" smtClean="0">
                        <a:solidFill>
                          <a:schemeClr val="tx1"/>
                        </a:solidFill>
                        <a:latin typeface="楷体" panose="02010609060101010101" pitchFamily="49" charset="-122"/>
                        <a:ea typeface="楷体" panose="02010609060101010101" pitchFamily="49" charset="-122"/>
                        <a:cs typeface="+mn-cs"/>
                      </a:endParaRPr>
                    </a:p>
                  </a:txBody>
                  <a:tcPr marL="91427" marR="91427" marT="45716" marB="45716" anchor="ctr"/>
                </a:tc>
                <a:tc rowSpan="4">
                  <a:txBody>
                    <a:bodyPr/>
                    <a:lstStyle/>
                    <a:p>
                      <a:pPr marL="0" algn="l" defTabSz="685800" rtl="0" eaLnBrk="1" latinLnBrk="0" hangingPunct="1"/>
                      <a:r>
                        <a:rPr lang="zh-CN" altLang="en-US" sz="1800" kern="1200" dirty="0" smtClean="0">
                          <a:solidFill>
                            <a:schemeClr val="tx1"/>
                          </a:solidFill>
                          <a:latin typeface="楷体" panose="02010609060101010101" pitchFamily="49" charset="-122"/>
                          <a:ea typeface="楷体" panose="02010609060101010101" pitchFamily="49" charset="-122"/>
                          <a:cs typeface="+mn-cs"/>
                        </a:rPr>
                        <a:t>介绍</a:t>
                      </a:r>
                      <a:r>
                        <a:rPr lang="en-US" altLang="zh-CN" sz="1800" kern="1200" dirty="0" smtClean="0">
                          <a:solidFill>
                            <a:schemeClr val="tx1"/>
                          </a:solidFill>
                          <a:latin typeface="楷体" panose="02010609060101010101" pitchFamily="49" charset="-122"/>
                          <a:ea typeface="楷体" panose="02010609060101010101" pitchFamily="49" charset="-122"/>
                          <a:cs typeface="+mn-cs"/>
                        </a:rPr>
                        <a:t>:</a:t>
                      </a:r>
                    </a:p>
                    <a:p>
                      <a:pPr marL="0" algn="l" defTabSz="685800" rtl="0" eaLnBrk="1" latinLnBrk="0" hangingPunct="1"/>
                      <a:r>
                        <a:rPr lang="zh-CN" altLang="en-US" sz="1800" kern="1200" dirty="0" smtClean="0">
                          <a:solidFill>
                            <a:schemeClr val="tx1"/>
                          </a:solidFill>
                          <a:latin typeface="楷体" panose="02010609060101010101" pitchFamily="49" charset="-122"/>
                          <a:ea typeface="楷体" panose="02010609060101010101" pitchFamily="49" charset="-122"/>
                          <a:cs typeface="+mn-cs"/>
                        </a:rPr>
                        <a:t>烘箱主要用于高温存储或高温</a:t>
                      </a:r>
                      <a:r>
                        <a:rPr lang="en-US" altLang="zh-CN" sz="1800" kern="1200" dirty="0" smtClean="0">
                          <a:solidFill>
                            <a:schemeClr val="tx1"/>
                          </a:solidFill>
                          <a:latin typeface="楷体" panose="02010609060101010101" pitchFamily="49" charset="-122"/>
                          <a:ea typeface="楷体" panose="02010609060101010101" pitchFamily="49" charset="-122"/>
                          <a:cs typeface="+mn-cs"/>
                        </a:rPr>
                        <a:t>life</a:t>
                      </a:r>
                      <a:r>
                        <a:rPr lang="zh-CN" altLang="en-US" sz="1800" kern="1200" dirty="0" smtClean="0">
                          <a:solidFill>
                            <a:schemeClr val="tx1"/>
                          </a:solidFill>
                          <a:latin typeface="楷体" panose="02010609060101010101" pitchFamily="49" charset="-122"/>
                          <a:ea typeface="楷体" panose="02010609060101010101" pitchFamily="49" charset="-122"/>
                          <a:cs typeface="+mn-cs"/>
                        </a:rPr>
                        <a:t>测试</a:t>
                      </a:r>
                      <a:endParaRPr lang="en-US" altLang="zh-CN" sz="1800" kern="1200" dirty="0" smtClean="0">
                        <a:solidFill>
                          <a:schemeClr val="tx1"/>
                        </a:solidFill>
                        <a:latin typeface="楷体" panose="02010609060101010101" pitchFamily="49" charset="-122"/>
                        <a:ea typeface="楷体" panose="02010609060101010101" pitchFamily="49" charset="-122"/>
                        <a:cs typeface="+mn-cs"/>
                      </a:endParaRPr>
                    </a:p>
                    <a:p>
                      <a:pPr marL="0" algn="l" defTabSz="685800" rtl="0" eaLnBrk="1" latinLnBrk="0" hangingPunct="1"/>
                      <a:endParaRPr lang="en-US" altLang="zh-CN" sz="1800" kern="1200" dirty="0" smtClean="0">
                        <a:solidFill>
                          <a:schemeClr val="tx1"/>
                        </a:solidFill>
                        <a:latin typeface="楷体" panose="02010609060101010101" pitchFamily="49" charset="-122"/>
                        <a:ea typeface="楷体" panose="02010609060101010101" pitchFamily="49" charset="-122"/>
                        <a:cs typeface="+mn-cs"/>
                      </a:endParaRPr>
                    </a:p>
                    <a:p>
                      <a:pPr marL="0" algn="l" defTabSz="685800" rtl="0" eaLnBrk="1" latinLnBrk="0" hangingPunct="1"/>
                      <a:r>
                        <a:rPr lang="zh-CN" altLang="en-US" sz="1800" kern="1200" dirty="0" smtClean="0">
                          <a:solidFill>
                            <a:schemeClr val="tx1"/>
                          </a:solidFill>
                          <a:latin typeface="楷体" panose="02010609060101010101" pitchFamily="49" charset="-122"/>
                          <a:ea typeface="楷体" panose="02010609060101010101" pitchFamily="49" charset="-122"/>
                          <a:cs typeface="+mn-cs"/>
                        </a:rPr>
                        <a:t>烘箱以额定温度区分，一般可分为：</a:t>
                      </a:r>
                    </a:p>
                    <a:p>
                      <a:pPr marL="0" algn="l" defTabSz="685800" rtl="0" eaLnBrk="1" latinLnBrk="0" hangingPunct="1"/>
                      <a:r>
                        <a:rPr lang="zh-CN" altLang="en-US" sz="1800" kern="1200" dirty="0" smtClean="0">
                          <a:solidFill>
                            <a:schemeClr val="tx1"/>
                          </a:solidFill>
                          <a:latin typeface="楷体" panose="02010609060101010101" pitchFamily="49" charset="-122"/>
                          <a:ea typeface="楷体" panose="02010609060101010101" pitchFamily="49" charset="-122"/>
                          <a:cs typeface="+mn-cs"/>
                        </a:rPr>
                        <a:t>低温烘箱：</a:t>
                      </a:r>
                      <a:r>
                        <a:rPr lang="en-US" altLang="zh-CN" sz="1800" kern="1200" dirty="0" smtClean="0">
                          <a:solidFill>
                            <a:schemeClr val="tx1"/>
                          </a:solidFill>
                          <a:latin typeface="楷体" panose="02010609060101010101" pitchFamily="49" charset="-122"/>
                          <a:ea typeface="楷体" panose="02010609060101010101" pitchFamily="49" charset="-122"/>
                          <a:cs typeface="+mn-cs"/>
                        </a:rPr>
                        <a:t>100℃</a:t>
                      </a:r>
                      <a:r>
                        <a:rPr lang="zh-CN" altLang="en-US" sz="1800" kern="1200" dirty="0" smtClean="0">
                          <a:solidFill>
                            <a:schemeClr val="tx1"/>
                          </a:solidFill>
                          <a:latin typeface="楷体" panose="02010609060101010101" pitchFamily="49" charset="-122"/>
                          <a:ea typeface="楷体" panose="02010609060101010101" pitchFamily="49" charset="-122"/>
                          <a:cs typeface="+mn-cs"/>
                        </a:rPr>
                        <a:t>以下，一般用于电气产品老化，普通料件的缓速干燥，部分食品原料、塑料等产品的干燥用。</a:t>
                      </a:r>
                    </a:p>
                    <a:p>
                      <a:pPr marL="0" algn="l" defTabSz="685800" rtl="0" eaLnBrk="1" latinLnBrk="0" hangingPunct="1"/>
                      <a:r>
                        <a:rPr lang="zh-CN" altLang="en-US" sz="1800" kern="1200" dirty="0" smtClean="0">
                          <a:solidFill>
                            <a:schemeClr val="tx1"/>
                          </a:solidFill>
                          <a:latin typeface="楷体" panose="02010609060101010101" pitchFamily="49" charset="-122"/>
                          <a:ea typeface="楷体" panose="02010609060101010101" pitchFamily="49" charset="-122"/>
                          <a:cs typeface="+mn-cs"/>
                        </a:rPr>
                        <a:t>常温烘箱：</a:t>
                      </a:r>
                      <a:r>
                        <a:rPr lang="en-US" altLang="zh-CN" sz="1800" kern="1200" dirty="0" smtClean="0">
                          <a:solidFill>
                            <a:schemeClr val="tx1"/>
                          </a:solidFill>
                          <a:latin typeface="楷体" panose="02010609060101010101" pitchFamily="49" charset="-122"/>
                          <a:ea typeface="楷体" panose="02010609060101010101" pitchFamily="49" charset="-122"/>
                          <a:cs typeface="+mn-cs"/>
                        </a:rPr>
                        <a:t>100-250℃</a:t>
                      </a:r>
                      <a:r>
                        <a:rPr lang="zh-CN" altLang="en-US" sz="1800" kern="1200" dirty="0" smtClean="0">
                          <a:solidFill>
                            <a:schemeClr val="tx1"/>
                          </a:solidFill>
                          <a:latin typeface="楷体" panose="02010609060101010101" pitchFamily="49" charset="-122"/>
                          <a:ea typeface="楷体" panose="02010609060101010101" pitchFamily="49" charset="-122"/>
                          <a:cs typeface="+mn-cs"/>
                        </a:rPr>
                        <a:t>，这是最常见的使用温度，用于大多数料件的水分干燥、涂层固化、加温、加热、保温等。</a:t>
                      </a:r>
                    </a:p>
                    <a:p>
                      <a:pPr marL="0" algn="l" defTabSz="685800" rtl="0" eaLnBrk="1" latinLnBrk="0" hangingPunct="1"/>
                      <a:r>
                        <a:rPr lang="zh-CN" altLang="en-US" sz="1800" kern="1200" dirty="0" smtClean="0">
                          <a:solidFill>
                            <a:schemeClr val="tx1"/>
                          </a:solidFill>
                          <a:latin typeface="楷体" panose="02010609060101010101" pitchFamily="49" charset="-122"/>
                          <a:ea typeface="楷体" panose="02010609060101010101" pitchFamily="49" charset="-122"/>
                          <a:cs typeface="+mn-cs"/>
                        </a:rPr>
                        <a:t>高温烘箱：</a:t>
                      </a:r>
                      <a:r>
                        <a:rPr lang="en-US" altLang="zh-CN" sz="1800" kern="1200" dirty="0" smtClean="0">
                          <a:solidFill>
                            <a:schemeClr val="tx1"/>
                          </a:solidFill>
                          <a:latin typeface="楷体" panose="02010609060101010101" pitchFamily="49" charset="-122"/>
                          <a:ea typeface="楷体" panose="02010609060101010101" pitchFamily="49" charset="-122"/>
                          <a:cs typeface="+mn-cs"/>
                        </a:rPr>
                        <a:t>250-400℃</a:t>
                      </a:r>
                      <a:r>
                        <a:rPr lang="zh-CN" altLang="en-US" sz="1800" kern="1200" dirty="0" smtClean="0">
                          <a:solidFill>
                            <a:schemeClr val="tx1"/>
                          </a:solidFill>
                          <a:latin typeface="楷体" panose="02010609060101010101" pitchFamily="49" charset="-122"/>
                          <a:ea typeface="楷体" panose="02010609060101010101" pitchFamily="49" charset="-122"/>
                          <a:cs typeface="+mn-cs"/>
                        </a:rPr>
                        <a:t>，高温干燥特种材料、工件加温安装、材料高温试验、化工原料的反应处理等。</a:t>
                      </a:r>
                    </a:p>
                    <a:p>
                      <a:pPr marL="0" algn="l" defTabSz="685800" rtl="0" eaLnBrk="1" latinLnBrk="0" hangingPunct="1"/>
                      <a:r>
                        <a:rPr lang="zh-CN" altLang="en-US" sz="1800" kern="1200" dirty="0" smtClean="0">
                          <a:solidFill>
                            <a:schemeClr val="tx1"/>
                          </a:solidFill>
                          <a:latin typeface="楷体" panose="02010609060101010101" pitchFamily="49" charset="-122"/>
                          <a:ea typeface="楷体" panose="02010609060101010101" pitchFamily="49" charset="-122"/>
                          <a:cs typeface="+mn-cs"/>
                        </a:rPr>
                        <a:t>超高温烘箱：</a:t>
                      </a:r>
                      <a:r>
                        <a:rPr lang="en-US" altLang="zh-CN" sz="1800" kern="1200" dirty="0" smtClean="0">
                          <a:solidFill>
                            <a:schemeClr val="tx1"/>
                          </a:solidFill>
                          <a:latin typeface="楷体" panose="02010609060101010101" pitchFamily="49" charset="-122"/>
                          <a:ea typeface="楷体" panose="02010609060101010101" pitchFamily="49" charset="-122"/>
                          <a:cs typeface="+mn-cs"/>
                        </a:rPr>
                        <a:t>400-600℃</a:t>
                      </a:r>
                      <a:r>
                        <a:rPr lang="zh-CN" altLang="en-US" sz="1800" kern="1200" dirty="0" smtClean="0">
                          <a:solidFill>
                            <a:schemeClr val="tx1"/>
                          </a:solidFill>
                          <a:latin typeface="楷体" panose="02010609060101010101" pitchFamily="49" charset="-122"/>
                          <a:ea typeface="楷体" panose="02010609060101010101" pitchFamily="49" charset="-122"/>
                          <a:cs typeface="+mn-cs"/>
                        </a:rPr>
                        <a:t>，更高的工作温度，高温干燥特种材料、工件加温热处理、材料高温试验等</a:t>
                      </a:r>
                      <a:endParaRPr lang="zh-CN" altLang="en-US" sz="1800" kern="1200" dirty="0">
                        <a:solidFill>
                          <a:schemeClr val="tx1"/>
                        </a:solidFill>
                        <a:latin typeface="楷体" panose="02010609060101010101" pitchFamily="49" charset="-122"/>
                        <a:ea typeface="楷体" panose="02010609060101010101" pitchFamily="49" charset="-122"/>
                        <a:cs typeface="+mn-cs"/>
                      </a:endParaRPr>
                    </a:p>
                  </a:txBody>
                  <a:tcPr marL="91427" marR="91427" marT="45716" marB="45716" anchor="ctr"/>
                </a:tc>
                <a:extLst>
                  <a:ext uri="{0D108BD9-81ED-4DB2-BD59-A6C34878D82A}">
                    <a16:rowId xmlns="" xmlns:a16="http://schemas.microsoft.com/office/drawing/2014/main" val="10000"/>
                  </a:ext>
                </a:extLst>
              </a:tr>
              <a:tr h="360078">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400" b="0" i="0" u="none" strike="noStrike" kern="1200" dirty="0">
                        <a:solidFill>
                          <a:srgbClr val="0D64BC"/>
                        </a:solidFill>
                        <a:latin typeface="黑体" pitchFamily="49" charset="-122"/>
                        <a:ea typeface="黑体" pitchFamily="49" charset="-122"/>
                        <a:cs typeface="+mn-cs"/>
                      </a:endParaRPr>
                    </a:p>
                  </a:txBody>
                  <a:tcPr marL="91427" marR="91427" marT="45716" marB="4571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Oven</a:t>
                      </a:r>
                      <a:endParaRPr lang="zh-CN"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extLst>
                  <a:ext uri="{0D108BD9-81ED-4DB2-BD59-A6C34878D82A}">
                    <a16:rowId xmlns="" xmlns:a16="http://schemas.microsoft.com/office/drawing/2014/main" val="10001"/>
                  </a:ext>
                </a:extLst>
              </a:tr>
              <a:tr h="599097">
                <a:tc>
                  <a:txBody>
                    <a:bodyPr/>
                    <a:lstStyle/>
                    <a:p>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Purpose</a:t>
                      </a: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High temp. test</a:t>
                      </a: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extLst>
                  <a:ext uri="{0D108BD9-81ED-4DB2-BD59-A6C34878D82A}">
                    <a16:rowId xmlns="" xmlns:a16="http://schemas.microsoft.com/office/drawing/2014/main" val="10002"/>
                  </a:ext>
                </a:extLst>
              </a:tr>
              <a:tr h="63329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Capacity</a:t>
                      </a:r>
                      <a:endParaRPr lang="zh-CN"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Room</a:t>
                      </a:r>
                      <a:r>
                        <a:rPr lang="en-US" altLang="zh-CN" sz="1400" b="0" i="0" u="none" strike="noStrike" kern="1200" baseline="0" dirty="0">
                          <a:solidFill>
                            <a:srgbClr val="0D64BC"/>
                          </a:solidFill>
                          <a:latin typeface="Arial" panose="020B0604020202020204" pitchFamily="34" charset="0"/>
                          <a:ea typeface="黑体" pitchFamily="49" charset="-122"/>
                          <a:cs typeface="Arial" panose="020B0604020202020204" pitchFamily="34" charset="0"/>
                        </a:rPr>
                        <a:t> </a:t>
                      </a: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temp.</a:t>
                      </a:r>
                      <a:r>
                        <a:rPr lang="en-US" altLang="zh-CN" sz="1400" b="0" i="0" u="none" strike="noStrike" kern="1200" baseline="0" dirty="0">
                          <a:solidFill>
                            <a:srgbClr val="0D64BC"/>
                          </a:solidFill>
                          <a:latin typeface="Arial" panose="020B0604020202020204" pitchFamily="34" charset="0"/>
                          <a:ea typeface="黑体" pitchFamily="49" charset="-122"/>
                          <a:cs typeface="Arial" panose="020B0604020202020204" pitchFamily="34" charset="0"/>
                        </a:rPr>
                        <a:t> to </a:t>
                      </a: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300℃ </a:t>
                      </a: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extLst>
                  <a:ext uri="{0D108BD9-81ED-4DB2-BD59-A6C34878D82A}">
                    <a16:rowId xmlns="" xmlns:a16="http://schemas.microsoft.com/office/drawing/2014/main" val="10003"/>
                  </a:ext>
                </a:extLst>
              </a:tr>
            </a:tbl>
          </a:graphicData>
        </a:graphic>
      </p:graphicFrame>
      <p:pic>
        <p:nvPicPr>
          <p:cNvPr id="8" name="图片 7"/>
          <p:cNvPicPr>
            <a:picLocks noChangeAspect="1"/>
          </p:cNvPicPr>
          <p:nvPr/>
        </p:nvPicPr>
        <p:blipFill>
          <a:blip r:embed="rId2"/>
          <a:stretch>
            <a:fillRect/>
          </a:stretch>
        </p:blipFill>
        <p:spPr>
          <a:xfrm>
            <a:off x="1663163" y="1780998"/>
            <a:ext cx="1790080" cy="1738492"/>
          </a:xfrm>
          <a:prstGeom prst="rect">
            <a:avLst/>
          </a:prstGeom>
        </p:spPr>
      </p:pic>
    </p:spTree>
    <p:extLst>
      <p:ext uri="{BB962C8B-B14F-4D97-AF65-F5344CB8AC3E}">
        <p14:creationId xmlns:p14="http://schemas.microsoft.com/office/powerpoint/2010/main" val="1581613621"/>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 xmlns:a16="http://schemas.microsoft.com/office/drawing/2014/main" id="{01F951DD-187F-4E23-A161-3D8805400B72}"/>
              </a:ext>
            </a:extLst>
          </p:cNvPr>
          <p:cNvSpPr>
            <a:spLocks noGrp="1"/>
          </p:cNvSpPr>
          <p:nvPr>
            <p:ph type="ftr" sz="quarter" idx="10"/>
          </p:nvPr>
        </p:nvSpPr>
        <p:spPr/>
        <p:txBody>
          <a:bodyPr/>
          <a:lstStyle/>
          <a:p>
            <a:r>
              <a:rPr lang="en-US" altLang="zh-CN">
                <a:solidFill>
                  <a:srgbClr val="0070C0"/>
                </a:solidFill>
              </a:rPr>
              <a:t>Confidential</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FA9CD685-ACAF-4AFA-972F-777E6C129F5B}"/>
              </a:ext>
            </a:extLst>
          </p:cNvPr>
          <p:cNvSpPr>
            <a:spLocks noGrp="1"/>
          </p:cNvSpPr>
          <p:nvPr>
            <p:ph type="sldNum" sz="quarter" idx="11"/>
          </p:nvPr>
        </p:nvSpPr>
        <p:spPr/>
        <p:txBody>
          <a:bodyPr/>
          <a:lstStyle/>
          <a:p>
            <a:fld id="{5743D965-4CCF-4E9C-8BD6-54DBFE7BBCE7}" type="slidenum">
              <a:rPr lang="zh-CN" altLang="en-US" smtClean="0"/>
              <a:pPr/>
              <a:t>5</a:t>
            </a:fld>
            <a:endParaRPr lang="zh-CN" altLang="en-US" dirty="0"/>
          </a:p>
        </p:txBody>
      </p:sp>
      <p:sp>
        <p:nvSpPr>
          <p:cNvPr id="6" name="文字方塊 5"/>
          <p:cNvSpPr txBox="1"/>
          <p:nvPr/>
        </p:nvSpPr>
        <p:spPr>
          <a:xfrm>
            <a:off x="2578567" y="374210"/>
            <a:ext cx="6096000" cy="553998"/>
          </a:xfrm>
          <a:prstGeom prst="rect">
            <a:avLst/>
          </a:prstGeom>
          <a:noFill/>
          <a:ln>
            <a:noFill/>
          </a:ln>
          <a:effectLst/>
        </p:spPr>
        <p:style>
          <a:lnRef idx="0">
            <a:schemeClr val="accent3"/>
          </a:lnRef>
          <a:fillRef idx="3">
            <a:schemeClr val="accent3"/>
          </a:fillRef>
          <a:effectRef idx="3">
            <a:schemeClr val="accent3"/>
          </a:effectRef>
          <a:fontRef idx="minor">
            <a:schemeClr val="lt1"/>
          </a:fontRef>
        </p:style>
        <p:txBody>
          <a:bodyPr>
            <a:spAutoFit/>
          </a:bodyPr>
          <a:lstStyle/>
          <a:p>
            <a:pPr algn="l" eaLnBrk="1" hangingPunct="1">
              <a:lnSpc>
                <a:spcPct val="125000"/>
              </a:lnSpc>
              <a:spcBef>
                <a:spcPct val="60000"/>
              </a:spcBef>
              <a:defRPr/>
            </a:pPr>
            <a:r>
              <a:rPr lang="en-US" altLang="zh-CN" sz="2400" b="1" i="1" dirty="0">
                <a:solidFill>
                  <a:srgbClr val="0000CC"/>
                </a:solidFill>
                <a:effectLst>
                  <a:outerShdw blurRad="38100" dist="38100" dir="2700000" algn="tl">
                    <a:srgbClr val="C0C0C0"/>
                  </a:outerShdw>
                </a:effectLst>
                <a:latin typeface="Arial" panose="020B0604020202020204" pitchFamily="34" charset="0"/>
                <a:ea typeface="+mj-ea"/>
                <a:cs typeface="Arial" panose="020B0604020202020204" pitchFamily="34" charset="0"/>
              </a:rPr>
              <a:t>Typical Equipment for Reliability Test</a:t>
            </a:r>
            <a:endParaRPr lang="zh-CN" altLang="en-US" sz="2400" b="1" i="1" dirty="0" err="1">
              <a:solidFill>
                <a:srgbClr val="0000CC"/>
              </a:solidFill>
              <a:effectLst>
                <a:outerShdw blurRad="38100" dist="38100" dir="2700000" algn="tl">
                  <a:srgbClr val="C0C0C0"/>
                </a:outerShdw>
              </a:effectLst>
              <a:latin typeface="Arial" panose="020B0604020202020204" pitchFamily="34" charset="0"/>
              <a:ea typeface="+mj-ea"/>
              <a:cs typeface="Arial" panose="020B0604020202020204" pitchFamily="34"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164612022"/>
              </p:ext>
            </p:extLst>
          </p:nvPr>
        </p:nvGraphicFramePr>
        <p:xfrm>
          <a:off x="210251" y="1629799"/>
          <a:ext cx="8568951" cy="4320480"/>
        </p:xfrm>
        <a:graphic>
          <a:graphicData uri="http://schemas.openxmlformats.org/drawingml/2006/table">
            <a:tbl>
              <a:tblPr firstRow="1" bandRow="1"/>
              <a:tblGrid>
                <a:gridCol w="1034184">
                  <a:extLst>
                    <a:ext uri="{9D8B030D-6E8A-4147-A177-3AD203B41FA5}">
                      <a16:colId xmlns="" xmlns:a16="http://schemas.microsoft.com/office/drawing/2014/main" val="20000"/>
                    </a:ext>
                  </a:extLst>
                </a:gridCol>
                <a:gridCol w="2511589">
                  <a:extLst>
                    <a:ext uri="{9D8B030D-6E8A-4147-A177-3AD203B41FA5}">
                      <a16:colId xmlns="" xmlns:a16="http://schemas.microsoft.com/office/drawing/2014/main" val="20001"/>
                    </a:ext>
                  </a:extLst>
                </a:gridCol>
                <a:gridCol w="5023178">
                  <a:extLst>
                    <a:ext uri="{9D8B030D-6E8A-4147-A177-3AD203B41FA5}">
                      <a16:colId xmlns="" xmlns:a16="http://schemas.microsoft.com/office/drawing/2014/main" val="20002"/>
                    </a:ext>
                  </a:extLst>
                </a:gridCol>
              </a:tblGrid>
              <a:tr h="2728014">
                <a:tc rowSpan="2">
                  <a:txBody>
                    <a:bodyPr/>
                    <a:lstStyle/>
                    <a:p>
                      <a:pPr algn="ct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Equipment</a:t>
                      </a: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a:txBody>
                    <a:bodyPr/>
                    <a:lstStyle/>
                    <a:p>
                      <a:endParaRPr lang="en-US" altLang="zh-CN" sz="1800" dirty="0" smtClean="0">
                        <a:latin typeface="Arial" panose="020B0604020202020204" pitchFamily="34" charset="0"/>
                        <a:cs typeface="Arial" panose="020B0604020202020204" pitchFamily="34" charset="0"/>
                      </a:endParaRPr>
                    </a:p>
                    <a:p>
                      <a:endParaRPr lang="en-US" altLang="zh-CN" sz="1800" dirty="0" smtClean="0">
                        <a:latin typeface="Arial" panose="020B0604020202020204" pitchFamily="34" charset="0"/>
                        <a:cs typeface="Arial" panose="020B0604020202020204" pitchFamily="34" charset="0"/>
                      </a:endParaRPr>
                    </a:p>
                    <a:p>
                      <a:endParaRPr lang="en-US" altLang="zh-CN" sz="1800" dirty="0" smtClean="0">
                        <a:latin typeface="Arial" panose="020B0604020202020204" pitchFamily="34" charset="0"/>
                        <a:cs typeface="Arial" panose="020B0604020202020204" pitchFamily="34" charset="0"/>
                      </a:endParaRPr>
                    </a:p>
                    <a:p>
                      <a:endParaRPr lang="en-US" altLang="zh-CN" sz="1800" dirty="0" smtClean="0">
                        <a:latin typeface="Arial" panose="020B0604020202020204" pitchFamily="34" charset="0"/>
                        <a:cs typeface="Arial" panose="020B0604020202020204" pitchFamily="34" charset="0"/>
                      </a:endParaRPr>
                    </a:p>
                    <a:p>
                      <a:endParaRPr lang="en-US" altLang="zh-CN" sz="1800" dirty="0" smtClean="0">
                        <a:latin typeface="Arial" panose="020B0604020202020204" pitchFamily="34" charset="0"/>
                        <a:cs typeface="Arial" panose="020B0604020202020204" pitchFamily="34" charset="0"/>
                      </a:endParaRPr>
                    </a:p>
                    <a:p>
                      <a:r>
                        <a:rPr lang="en-US" altLang="zh-CN" sz="1400" kern="1200" dirty="0" smtClean="0">
                          <a:solidFill>
                            <a:schemeClr val="tx1"/>
                          </a:solidFill>
                          <a:latin typeface="楷体" panose="02010609060101010101" pitchFamily="49" charset="-122"/>
                          <a:ea typeface="楷体" panose="02010609060101010101" pitchFamily="49" charset="-122"/>
                          <a:cs typeface="+mn-cs"/>
                        </a:rPr>
                        <a:t>(</a:t>
                      </a:r>
                      <a:r>
                        <a:rPr lang="zh-CN" altLang="en-US" sz="1400" kern="1200" dirty="0" smtClean="0">
                          <a:solidFill>
                            <a:schemeClr val="tx1"/>
                          </a:solidFill>
                          <a:latin typeface="楷体" panose="02010609060101010101" pitchFamily="49" charset="-122"/>
                          <a:ea typeface="楷体" panose="02010609060101010101" pitchFamily="49" charset="-122"/>
                          <a:cs typeface="+mn-cs"/>
                        </a:rPr>
                        <a:t>图片为百度图片</a:t>
                      </a:r>
                      <a:r>
                        <a:rPr lang="en-US" altLang="zh-CN" sz="1400" kern="1200" dirty="0" smtClean="0">
                          <a:solidFill>
                            <a:schemeClr val="tx1"/>
                          </a:solidFill>
                          <a:latin typeface="楷体" panose="02010609060101010101" pitchFamily="49" charset="-122"/>
                          <a:ea typeface="楷体" panose="02010609060101010101" pitchFamily="49" charset="-122"/>
                          <a:cs typeface="+mn-cs"/>
                        </a:rPr>
                        <a:t>,</a:t>
                      </a:r>
                      <a:r>
                        <a:rPr lang="zh-CN" altLang="en-US" sz="1400" kern="1200" dirty="0" smtClean="0">
                          <a:solidFill>
                            <a:schemeClr val="tx1"/>
                          </a:solidFill>
                          <a:latin typeface="楷体" panose="02010609060101010101" pitchFamily="49" charset="-122"/>
                          <a:ea typeface="楷体" panose="02010609060101010101" pitchFamily="49" charset="-122"/>
                          <a:cs typeface="+mn-cs"/>
                        </a:rPr>
                        <a:t>仅供参考</a:t>
                      </a:r>
                      <a:r>
                        <a:rPr lang="en-US" altLang="zh-CN" sz="1400" kern="1200" dirty="0" smtClean="0">
                          <a:solidFill>
                            <a:schemeClr val="tx1"/>
                          </a:solidFill>
                          <a:latin typeface="楷体" panose="02010609060101010101" pitchFamily="49" charset="-122"/>
                          <a:ea typeface="楷体" panose="02010609060101010101" pitchFamily="49" charset="-122"/>
                          <a:cs typeface="+mn-cs"/>
                        </a:rPr>
                        <a:t>)</a:t>
                      </a:r>
                      <a:endParaRPr lang="zh-CN" altLang="en-US" sz="1400" kern="1200" dirty="0">
                        <a:solidFill>
                          <a:schemeClr val="tx1"/>
                        </a:solidFill>
                        <a:latin typeface="楷体" panose="02010609060101010101" pitchFamily="49" charset="-122"/>
                        <a:ea typeface="楷体" panose="02010609060101010101" pitchFamily="49" charset="-122"/>
                        <a:cs typeface="+mn-cs"/>
                      </a:endParaRPr>
                    </a:p>
                  </a:txBody>
                  <a:tcPr marL="91427" marR="91427" marT="45716" marB="45716" anchor="ctr"/>
                </a:tc>
                <a:tc row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CN" altLang="en-US" sz="1800" kern="1200" dirty="0" smtClean="0">
                          <a:solidFill>
                            <a:schemeClr val="tx1"/>
                          </a:solidFill>
                          <a:latin typeface="楷体" panose="02010609060101010101" pitchFamily="49" charset="-122"/>
                          <a:ea typeface="楷体" panose="02010609060101010101" pitchFamily="49" charset="-122"/>
                          <a:cs typeface="+mn-cs"/>
                        </a:rPr>
                        <a:t>介绍</a:t>
                      </a:r>
                      <a:r>
                        <a:rPr lang="en-US" altLang="zh-CN" sz="1800" kern="1200" dirty="0" smtClean="0">
                          <a:solidFill>
                            <a:schemeClr val="tx1"/>
                          </a:solidFill>
                          <a:latin typeface="楷体" panose="02010609060101010101" pitchFamily="49" charset="-122"/>
                          <a:ea typeface="楷体" panose="02010609060101010101" pitchFamily="49" charset="-122"/>
                          <a:cs typeface="+mn-cs"/>
                        </a:rPr>
                        <a:t>:</a:t>
                      </a:r>
                    </a:p>
                    <a:p>
                      <a:pPr marL="0" algn="l" defTabSz="685800" rtl="0" eaLnBrk="1" latinLnBrk="0" hangingPunct="1"/>
                      <a:endParaRPr lang="en-US" altLang="zh-CN" sz="1800" kern="1200" dirty="0" smtClean="0">
                        <a:solidFill>
                          <a:schemeClr val="tx1"/>
                        </a:solidFill>
                        <a:latin typeface="楷体" panose="02010609060101010101" pitchFamily="49" charset="-122"/>
                        <a:ea typeface="楷体" panose="02010609060101010101" pitchFamily="49" charset="-122"/>
                        <a:cs typeface="+mn-cs"/>
                      </a:endParaRPr>
                    </a:p>
                    <a:p>
                      <a:pPr marL="0" algn="l" defTabSz="685800" rtl="0" eaLnBrk="1" latinLnBrk="0" hangingPunct="1"/>
                      <a:r>
                        <a:rPr lang="zh-CN" altLang="en-US" sz="1800" kern="1200" dirty="0" smtClean="0">
                          <a:solidFill>
                            <a:schemeClr val="tx1"/>
                          </a:solidFill>
                          <a:latin typeface="楷体" panose="02010609060101010101" pitchFamily="49" charset="-122"/>
                          <a:ea typeface="楷体" panose="02010609060101010101" pitchFamily="49" charset="-122"/>
                          <a:cs typeface="+mn-cs"/>
                        </a:rPr>
                        <a:t>过载分断测试机：</a:t>
                      </a:r>
                      <a:endParaRPr lang="en-US" altLang="zh-CN" sz="1800" kern="1200" dirty="0" smtClean="0">
                        <a:solidFill>
                          <a:schemeClr val="tx1"/>
                        </a:solidFill>
                        <a:latin typeface="楷体" panose="02010609060101010101" pitchFamily="49" charset="-122"/>
                        <a:ea typeface="楷体" panose="02010609060101010101" pitchFamily="49" charset="-122"/>
                        <a:cs typeface="+mn-cs"/>
                      </a:endParaRPr>
                    </a:p>
                    <a:p>
                      <a:pPr marL="0" algn="l" defTabSz="685800" rtl="0" eaLnBrk="1" latinLnBrk="0" hangingPunct="1"/>
                      <a:r>
                        <a:rPr lang="zh-CN" altLang="en-US" sz="1800" kern="1200" dirty="0" smtClean="0">
                          <a:solidFill>
                            <a:schemeClr val="tx1"/>
                          </a:solidFill>
                          <a:latin typeface="楷体" panose="02010609060101010101" pitchFamily="49" charset="-122"/>
                          <a:ea typeface="楷体" panose="02010609060101010101" pitchFamily="49" charset="-122"/>
                          <a:cs typeface="+mn-cs"/>
                        </a:rPr>
                        <a:t>主要用途：车规品的熔断器在按照</a:t>
                      </a:r>
                      <a:r>
                        <a:rPr lang="en-US" altLang="zh-CN" sz="1800" kern="1200" dirty="0" smtClean="0">
                          <a:solidFill>
                            <a:schemeClr val="tx1"/>
                          </a:solidFill>
                          <a:latin typeface="楷体" panose="02010609060101010101" pitchFamily="49" charset="-122"/>
                          <a:ea typeface="楷体" panose="02010609060101010101" pitchFamily="49" charset="-122"/>
                          <a:cs typeface="+mn-cs"/>
                        </a:rPr>
                        <a:t>AEC Q 200</a:t>
                      </a:r>
                      <a:r>
                        <a:rPr lang="zh-CN" altLang="en-US" sz="1800" kern="1200" dirty="0" smtClean="0">
                          <a:solidFill>
                            <a:schemeClr val="tx1"/>
                          </a:solidFill>
                          <a:latin typeface="楷体" panose="02010609060101010101" pitchFamily="49" charset="-122"/>
                          <a:ea typeface="楷体" panose="02010609060101010101" pitchFamily="49" charset="-122"/>
                          <a:cs typeface="+mn-cs"/>
                        </a:rPr>
                        <a:t>预处理后进行过载熔断和分断测试。检测车规品在预处理后是否在符合安规电性能要求。</a:t>
                      </a:r>
                      <a:endParaRPr lang="zh-CN" altLang="en-US" sz="1800" kern="1200" dirty="0">
                        <a:solidFill>
                          <a:schemeClr val="tx1"/>
                        </a:solidFill>
                        <a:latin typeface="楷体" panose="02010609060101010101" pitchFamily="49" charset="-122"/>
                        <a:ea typeface="楷体" panose="02010609060101010101" pitchFamily="49" charset="-122"/>
                        <a:cs typeface="+mn-cs"/>
                      </a:endParaRPr>
                    </a:p>
                  </a:txBody>
                  <a:tcPr marL="91427" marR="91427" marT="45716" marB="45716" anchor="ctr"/>
                </a:tc>
                <a:extLst>
                  <a:ext uri="{0D108BD9-81ED-4DB2-BD59-A6C34878D82A}">
                    <a16:rowId xmlns="" xmlns:a16="http://schemas.microsoft.com/office/drawing/2014/main" val="10000"/>
                  </a:ext>
                </a:extLst>
              </a:tr>
              <a:tr h="360078">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400" b="0" i="0" u="none" strike="noStrike" kern="1200" dirty="0">
                        <a:solidFill>
                          <a:srgbClr val="0D64BC"/>
                        </a:solidFill>
                        <a:latin typeface="黑体" pitchFamily="49" charset="-122"/>
                        <a:ea typeface="黑体" pitchFamily="49" charset="-122"/>
                        <a:cs typeface="+mn-cs"/>
                      </a:endParaRPr>
                    </a:p>
                  </a:txBody>
                  <a:tcPr marL="91427" marR="91427" marT="45716" marB="4571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Overload tester</a:t>
                      </a: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tc>
                <a:extLst>
                  <a:ext uri="{0D108BD9-81ED-4DB2-BD59-A6C34878D82A}">
                    <a16:rowId xmlns="" xmlns:a16="http://schemas.microsoft.com/office/drawing/2014/main" val="10001"/>
                  </a:ext>
                </a:extLst>
              </a:tr>
              <a:tr h="599097">
                <a:tc>
                  <a:txBody>
                    <a:bodyPr/>
                    <a:lstStyle/>
                    <a:p>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Purpose</a:t>
                      </a: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Overload and interrupting capacity test</a:t>
                      </a: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extLst>
                  <a:ext uri="{0D108BD9-81ED-4DB2-BD59-A6C34878D82A}">
                    <a16:rowId xmlns="" xmlns:a16="http://schemas.microsoft.com/office/drawing/2014/main" val="10002"/>
                  </a:ext>
                </a:extLst>
              </a:tr>
              <a:tr h="63329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Capacity</a:t>
                      </a:r>
                      <a:endParaRPr lang="zh-CN"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Power:0-250V;</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Current:0-400A</a:t>
                      </a: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extLst>
                  <a:ext uri="{0D108BD9-81ED-4DB2-BD59-A6C34878D82A}">
                    <a16:rowId xmlns="" xmlns:a16="http://schemas.microsoft.com/office/drawing/2014/main" val="10003"/>
                  </a:ext>
                </a:extLst>
              </a:tr>
            </a:tbl>
          </a:graphicData>
        </a:graphic>
      </p:graphicFrame>
      <p:pic>
        <p:nvPicPr>
          <p:cNvPr id="8" name="图片 7"/>
          <p:cNvPicPr>
            <a:picLocks noChangeAspect="1"/>
          </p:cNvPicPr>
          <p:nvPr/>
        </p:nvPicPr>
        <p:blipFill>
          <a:blip r:embed="rId2"/>
          <a:stretch>
            <a:fillRect/>
          </a:stretch>
        </p:blipFill>
        <p:spPr>
          <a:xfrm>
            <a:off x="1326375" y="1886378"/>
            <a:ext cx="2232248" cy="1577863"/>
          </a:xfrm>
          <a:prstGeom prst="rect">
            <a:avLst/>
          </a:prstGeom>
        </p:spPr>
      </p:pic>
    </p:spTree>
    <p:extLst>
      <p:ext uri="{BB962C8B-B14F-4D97-AF65-F5344CB8AC3E}">
        <p14:creationId xmlns:p14="http://schemas.microsoft.com/office/powerpoint/2010/main" val="48478122"/>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 xmlns:a16="http://schemas.microsoft.com/office/drawing/2014/main" id="{01F951DD-187F-4E23-A161-3D8805400B72}"/>
              </a:ext>
            </a:extLst>
          </p:cNvPr>
          <p:cNvSpPr>
            <a:spLocks noGrp="1"/>
          </p:cNvSpPr>
          <p:nvPr>
            <p:ph type="ftr" sz="quarter" idx="10"/>
          </p:nvPr>
        </p:nvSpPr>
        <p:spPr/>
        <p:txBody>
          <a:bodyPr/>
          <a:lstStyle/>
          <a:p>
            <a:r>
              <a:rPr lang="en-US" altLang="zh-CN">
                <a:solidFill>
                  <a:srgbClr val="0070C0"/>
                </a:solidFill>
              </a:rPr>
              <a:t>Confidential</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FA9CD685-ACAF-4AFA-972F-777E6C129F5B}"/>
              </a:ext>
            </a:extLst>
          </p:cNvPr>
          <p:cNvSpPr>
            <a:spLocks noGrp="1"/>
          </p:cNvSpPr>
          <p:nvPr>
            <p:ph type="sldNum" sz="quarter" idx="11"/>
          </p:nvPr>
        </p:nvSpPr>
        <p:spPr/>
        <p:txBody>
          <a:bodyPr/>
          <a:lstStyle/>
          <a:p>
            <a:fld id="{5743D965-4CCF-4E9C-8BD6-54DBFE7BBCE7}" type="slidenum">
              <a:rPr lang="zh-CN" altLang="en-US" smtClean="0"/>
              <a:pPr/>
              <a:t>6</a:t>
            </a:fld>
            <a:endParaRPr lang="zh-CN" altLang="en-US" dirty="0"/>
          </a:p>
        </p:txBody>
      </p:sp>
      <p:sp>
        <p:nvSpPr>
          <p:cNvPr id="6" name="文字方塊 5"/>
          <p:cNvSpPr txBox="1"/>
          <p:nvPr/>
        </p:nvSpPr>
        <p:spPr>
          <a:xfrm>
            <a:off x="2668719" y="387088"/>
            <a:ext cx="6096000" cy="553998"/>
          </a:xfrm>
          <a:prstGeom prst="rect">
            <a:avLst/>
          </a:prstGeom>
          <a:noFill/>
          <a:ln>
            <a:noFill/>
          </a:ln>
          <a:effectLst/>
        </p:spPr>
        <p:style>
          <a:lnRef idx="0">
            <a:schemeClr val="accent3"/>
          </a:lnRef>
          <a:fillRef idx="3">
            <a:schemeClr val="accent3"/>
          </a:fillRef>
          <a:effectRef idx="3">
            <a:schemeClr val="accent3"/>
          </a:effectRef>
          <a:fontRef idx="minor">
            <a:schemeClr val="lt1"/>
          </a:fontRef>
        </p:style>
        <p:txBody>
          <a:bodyPr>
            <a:spAutoFit/>
          </a:bodyPr>
          <a:lstStyle/>
          <a:p>
            <a:pPr algn="l" eaLnBrk="1" hangingPunct="1">
              <a:lnSpc>
                <a:spcPct val="125000"/>
              </a:lnSpc>
              <a:spcBef>
                <a:spcPct val="60000"/>
              </a:spcBef>
              <a:defRPr/>
            </a:pPr>
            <a:r>
              <a:rPr lang="en-US" altLang="zh-CN" sz="2400" b="1" i="1" dirty="0">
                <a:solidFill>
                  <a:srgbClr val="0000CC"/>
                </a:solidFill>
                <a:effectLst>
                  <a:outerShdw blurRad="38100" dist="38100" dir="2700000" algn="tl">
                    <a:srgbClr val="C0C0C0"/>
                  </a:outerShdw>
                </a:effectLst>
                <a:latin typeface="Arial" panose="020B0604020202020204" pitchFamily="34" charset="0"/>
                <a:ea typeface="+mj-ea"/>
                <a:cs typeface="Arial" panose="020B0604020202020204" pitchFamily="34" charset="0"/>
              </a:rPr>
              <a:t>Typical Equipment for Reliability Test</a:t>
            </a:r>
            <a:endParaRPr lang="zh-CN" altLang="en-US" sz="2400" b="1" i="1" dirty="0" err="1">
              <a:solidFill>
                <a:srgbClr val="0000CC"/>
              </a:solidFill>
              <a:effectLst>
                <a:outerShdw blurRad="38100" dist="38100" dir="2700000" algn="tl">
                  <a:srgbClr val="C0C0C0"/>
                </a:outerShdw>
              </a:effectLst>
              <a:latin typeface="Arial" panose="020B0604020202020204" pitchFamily="34" charset="0"/>
              <a:ea typeface="+mj-ea"/>
              <a:cs typeface="Arial" panose="020B0604020202020204" pitchFamily="34"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3304400514"/>
              </p:ext>
            </p:extLst>
          </p:nvPr>
        </p:nvGraphicFramePr>
        <p:xfrm>
          <a:off x="300403" y="1642677"/>
          <a:ext cx="8568951" cy="4320480"/>
        </p:xfrm>
        <a:graphic>
          <a:graphicData uri="http://schemas.openxmlformats.org/drawingml/2006/table">
            <a:tbl>
              <a:tblPr firstRow="1" bandRow="1"/>
              <a:tblGrid>
                <a:gridCol w="1034184">
                  <a:extLst>
                    <a:ext uri="{9D8B030D-6E8A-4147-A177-3AD203B41FA5}">
                      <a16:colId xmlns="" xmlns:a16="http://schemas.microsoft.com/office/drawing/2014/main" val="20000"/>
                    </a:ext>
                  </a:extLst>
                </a:gridCol>
                <a:gridCol w="2511589">
                  <a:extLst>
                    <a:ext uri="{9D8B030D-6E8A-4147-A177-3AD203B41FA5}">
                      <a16:colId xmlns="" xmlns:a16="http://schemas.microsoft.com/office/drawing/2014/main" val="20001"/>
                    </a:ext>
                  </a:extLst>
                </a:gridCol>
                <a:gridCol w="5023178">
                  <a:extLst>
                    <a:ext uri="{9D8B030D-6E8A-4147-A177-3AD203B41FA5}">
                      <a16:colId xmlns="" xmlns:a16="http://schemas.microsoft.com/office/drawing/2014/main" val="20002"/>
                    </a:ext>
                  </a:extLst>
                </a:gridCol>
              </a:tblGrid>
              <a:tr h="2728014">
                <a:tc rowSpan="2">
                  <a:txBody>
                    <a:bodyPr/>
                    <a:lstStyle/>
                    <a:p>
                      <a:pPr algn="ct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Equipment</a:t>
                      </a: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a:txBody>
                    <a:bodyPr/>
                    <a:lstStyle/>
                    <a:p>
                      <a:endParaRPr lang="en-US" altLang="zh-CN" sz="1800" dirty="0" smtClean="0">
                        <a:latin typeface="Arial" panose="020B0604020202020204" pitchFamily="34" charset="0"/>
                        <a:cs typeface="Arial" panose="020B0604020202020204" pitchFamily="34" charset="0"/>
                      </a:endParaRPr>
                    </a:p>
                    <a:p>
                      <a:endParaRPr lang="en-US" altLang="zh-CN" sz="1800" dirty="0" smtClean="0">
                        <a:latin typeface="Arial" panose="020B0604020202020204" pitchFamily="34" charset="0"/>
                        <a:cs typeface="Arial" panose="020B0604020202020204" pitchFamily="34" charset="0"/>
                      </a:endParaRPr>
                    </a:p>
                    <a:p>
                      <a:endParaRPr lang="en-US" altLang="zh-CN" sz="1800" dirty="0" smtClean="0">
                        <a:latin typeface="Arial" panose="020B0604020202020204" pitchFamily="34" charset="0"/>
                        <a:cs typeface="Arial" panose="020B0604020202020204" pitchFamily="34" charset="0"/>
                      </a:endParaRPr>
                    </a:p>
                    <a:p>
                      <a:endParaRPr lang="en-US" altLang="zh-CN" sz="1800" dirty="0" smtClean="0">
                        <a:latin typeface="Arial" panose="020B0604020202020204" pitchFamily="34" charset="0"/>
                        <a:cs typeface="Arial" panose="020B0604020202020204" pitchFamily="34" charset="0"/>
                      </a:endParaRPr>
                    </a:p>
                    <a:p>
                      <a:endParaRPr lang="en-US" altLang="zh-CN" sz="1800" dirty="0" smtClean="0">
                        <a:latin typeface="Arial" panose="020B0604020202020204" pitchFamily="34" charset="0"/>
                        <a:cs typeface="Arial" panose="020B0604020202020204" pitchFamily="34" charset="0"/>
                      </a:endParaRPr>
                    </a:p>
                    <a:p>
                      <a:endParaRPr lang="en-US" altLang="zh-CN" sz="1800" dirty="0" smtClean="0">
                        <a:latin typeface="Arial" panose="020B0604020202020204" pitchFamily="34" charset="0"/>
                        <a:cs typeface="Arial" panose="020B0604020202020204" pitchFamily="34" charset="0"/>
                      </a:endParaRPr>
                    </a:p>
                    <a:p>
                      <a:endParaRPr lang="en-US" altLang="zh-CN" sz="180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kern="1200" dirty="0" smtClean="0">
                          <a:solidFill>
                            <a:schemeClr val="tx1"/>
                          </a:solidFill>
                          <a:latin typeface="楷体" panose="02010609060101010101" pitchFamily="49" charset="-122"/>
                          <a:ea typeface="楷体" panose="02010609060101010101" pitchFamily="49" charset="-122"/>
                          <a:cs typeface="+mn-cs"/>
                        </a:rPr>
                        <a:t> (</a:t>
                      </a:r>
                      <a:r>
                        <a:rPr lang="zh-CN" altLang="en-US" sz="1400" kern="1200" dirty="0" smtClean="0">
                          <a:solidFill>
                            <a:schemeClr val="tx1"/>
                          </a:solidFill>
                          <a:latin typeface="楷体" panose="02010609060101010101" pitchFamily="49" charset="-122"/>
                          <a:ea typeface="楷体" panose="02010609060101010101" pitchFamily="49" charset="-122"/>
                          <a:cs typeface="+mn-cs"/>
                        </a:rPr>
                        <a:t>图片为百度图片</a:t>
                      </a:r>
                      <a:r>
                        <a:rPr lang="en-US" altLang="zh-CN" sz="1400" kern="1200" dirty="0" smtClean="0">
                          <a:solidFill>
                            <a:schemeClr val="tx1"/>
                          </a:solidFill>
                          <a:latin typeface="楷体" panose="02010609060101010101" pitchFamily="49" charset="-122"/>
                          <a:ea typeface="楷体" panose="02010609060101010101" pitchFamily="49" charset="-122"/>
                          <a:cs typeface="+mn-cs"/>
                        </a:rPr>
                        <a:t>,</a:t>
                      </a:r>
                      <a:r>
                        <a:rPr lang="zh-CN" altLang="en-US" sz="1400" kern="1200" dirty="0" smtClean="0">
                          <a:solidFill>
                            <a:schemeClr val="tx1"/>
                          </a:solidFill>
                          <a:latin typeface="楷体" panose="02010609060101010101" pitchFamily="49" charset="-122"/>
                          <a:ea typeface="楷体" panose="02010609060101010101" pitchFamily="49" charset="-122"/>
                          <a:cs typeface="+mn-cs"/>
                        </a:rPr>
                        <a:t>仅供参考</a:t>
                      </a:r>
                      <a:r>
                        <a:rPr lang="en-US" altLang="zh-CN" sz="1400" kern="1200" dirty="0" smtClean="0">
                          <a:solidFill>
                            <a:schemeClr val="tx1"/>
                          </a:solidFill>
                          <a:latin typeface="楷体" panose="02010609060101010101" pitchFamily="49" charset="-122"/>
                          <a:ea typeface="楷体" panose="02010609060101010101" pitchFamily="49" charset="-122"/>
                          <a:cs typeface="+mn-cs"/>
                        </a:rPr>
                        <a:t>)</a:t>
                      </a:r>
                      <a:endParaRPr lang="zh-CN" altLang="en-US" sz="1400" kern="1200" dirty="0" smtClean="0">
                        <a:solidFill>
                          <a:schemeClr val="tx1"/>
                        </a:solidFill>
                        <a:latin typeface="楷体" panose="02010609060101010101" pitchFamily="49" charset="-122"/>
                        <a:ea typeface="楷体" panose="02010609060101010101" pitchFamily="49" charset="-122"/>
                        <a:cs typeface="+mn-cs"/>
                      </a:endParaRPr>
                    </a:p>
                  </a:txBody>
                  <a:tcPr marL="91427" marR="91427" marT="45716" marB="45716" anchor="ct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smtClean="0">
                          <a:latin typeface="楷体" panose="02010609060101010101" pitchFamily="49" charset="-122"/>
                          <a:ea typeface="楷体" panose="02010609060101010101" pitchFamily="49" charset="-122"/>
                        </a:rPr>
                        <a:t>介绍</a:t>
                      </a:r>
                      <a:r>
                        <a:rPr lang="en-US" altLang="zh-CN" dirty="0" smtClean="0">
                          <a:latin typeface="楷体" panose="02010609060101010101" pitchFamily="49" charset="-122"/>
                          <a:ea typeface="楷体" panose="02010609060101010101" pitchFamily="49" charset="-122"/>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b="0" i="0" u="none" strike="noStrike" kern="1200" dirty="0" smtClean="0">
                          <a:solidFill>
                            <a:srgbClr val="0D64BC"/>
                          </a:solidFill>
                          <a:latin typeface="楷体" panose="02010609060101010101" pitchFamily="49" charset="-122"/>
                          <a:ea typeface="楷体" panose="02010609060101010101" pitchFamily="49" charset="-122"/>
                          <a:cs typeface="Arial" panose="020B0604020202020204" pitchFamily="34" charset="0"/>
                        </a:rPr>
                        <a:t>Mechanical shock tester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800" b="0" i="0" u="none" strike="noStrike" kern="1200" dirty="0" smtClean="0">
                        <a:solidFill>
                          <a:srgbClr val="0D64BC"/>
                        </a:solidFill>
                        <a:latin typeface="楷体" panose="02010609060101010101" pitchFamily="49" charset="-122"/>
                        <a:ea typeface="楷体" panose="02010609060101010101" pitchFamily="49" charset="-122"/>
                        <a:cs typeface="Arial" panose="020B0604020202020204" pitchFamily="34" charset="0"/>
                      </a:endParaRPr>
                    </a:p>
                    <a:p>
                      <a:pPr marL="0" algn="l" defTabSz="685800" rtl="0" eaLnBrk="1" latinLnBrk="0" hangingPunct="1"/>
                      <a:r>
                        <a:rPr lang="zh-CN" altLang="en-US" sz="1800" kern="1200" dirty="0" smtClean="0">
                          <a:solidFill>
                            <a:schemeClr val="tx1"/>
                          </a:solidFill>
                          <a:latin typeface="楷体" panose="02010609060101010101" pitchFamily="49" charset="-122"/>
                          <a:ea typeface="楷体" panose="02010609060101010101" pitchFamily="49" charset="-122"/>
                          <a:cs typeface="+mn-cs"/>
                        </a:rPr>
                        <a:t>主要用途：</a:t>
                      </a:r>
                      <a:endParaRPr lang="en-US" altLang="zh-CN" sz="1800" kern="1200" dirty="0" smtClean="0">
                        <a:solidFill>
                          <a:schemeClr val="tx1"/>
                        </a:solidFill>
                        <a:latin typeface="楷体" panose="02010609060101010101" pitchFamily="49" charset="-122"/>
                        <a:ea typeface="楷体" panose="02010609060101010101" pitchFamily="49" charset="-122"/>
                        <a:cs typeface="+mn-cs"/>
                      </a:endParaRPr>
                    </a:p>
                    <a:p>
                      <a:pPr marL="0" algn="l" defTabSz="685800" rtl="0" eaLnBrk="1" latinLnBrk="0" hangingPunct="1"/>
                      <a:r>
                        <a:rPr lang="en-US" altLang="zh-CN" sz="1800" kern="1200" dirty="0" smtClean="0">
                          <a:solidFill>
                            <a:schemeClr val="tx1"/>
                          </a:solidFill>
                          <a:latin typeface="楷体" panose="02010609060101010101" pitchFamily="49" charset="-122"/>
                          <a:ea typeface="楷体" panose="02010609060101010101" pitchFamily="49" charset="-122"/>
                          <a:cs typeface="+mn-cs"/>
                        </a:rPr>
                        <a:t>   </a:t>
                      </a:r>
                      <a:r>
                        <a:rPr lang="zh-CN" altLang="en-US" sz="1800" kern="1200" dirty="0" smtClean="0">
                          <a:solidFill>
                            <a:schemeClr val="tx1"/>
                          </a:solidFill>
                          <a:latin typeface="楷体" panose="02010609060101010101" pitchFamily="49" charset="-122"/>
                          <a:ea typeface="楷体" panose="02010609060101010101" pitchFamily="49" charset="-122"/>
                          <a:cs typeface="+mn-cs"/>
                        </a:rPr>
                        <a:t>按照测试</a:t>
                      </a:r>
                      <a:r>
                        <a:rPr lang="zh-CN" altLang="en-US" sz="1800" kern="1200" dirty="0" smtClean="0">
                          <a:solidFill>
                            <a:schemeClr val="tx1"/>
                          </a:solidFill>
                          <a:latin typeface="楷体" panose="02010609060101010101" pitchFamily="49" charset="-122"/>
                          <a:ea typeface="楷体" panose="02010609060101010101" pitchFamily="49" charset="-122"/>
                          <a:cs typeface="+mn-cs"/>
                        </a:rPr>
                        <a:t>要求，对在板熔断器进行冲击测试，检测其在规定条件下是否外观破碎或内部变化造成</a:t>
                      </a:r>
                      <a:r>
                        <a:rPr lang="en-US" altLang="zh-CN" sz="1800" kern="1200" dirty="0" smtClean="0">
                          <a:solidFill>
                            <a:schemeClr val="tx1"/>
                          </a:solidFill>
                          <a:latin typeface="楷体" panose="02010609060101010101" pitchFamily="49" charset="-122"/>
                          <a:ea typeface="楷体" panose="02010609060101010101" pitchFamily="49" charset="-122"/>
                          <a:cs typeface="+mn-cs"/>
                        </a:rPr>
                        <a:t>DCR</a:t>
                      </a:r>
                      <a:r>
                        <a:rPr lang="zh-CN" altLang="en-US" sz="1800" kern="1200" dirty="0" smtClean="0">
                          <a:solidFill>
                            <a:schemeClr val="tx1"/>
                          </a:solidFill>
                          <a:latin typeface="楷体" panose="02010609060101010101" pitchFamily="49" charset="-122"/>
                          <a:ea typeface="楷体" panose="02010609060101010101" pitchFamily="49" charset="-122"/>
                          <a:cs typeface="+mn-cs"/>
                        </a:rPr>
                        <a:t>改变超标。</a:t>
                      </a:r>
                      <a:endParaRPr lang="zh-CN" altLang="en-US" sz="1800" kern="1200" dirty="0">
                        <a:solidFill>
                          <a:schemeClr val="tx1"/>
                        </a:solidFill>
                        <a:latin typeface="楷体" panose="02010609060101010101" pitchFamily="49" charset="-122"/>
                        <a:ea typeface="楷体" panose="02010609060101010101" pitchFamily="49" charset="-122"/>
                        <a:cs typeface="+mn-cs"/>
                      </a:endParaRPr>
                    </a:p>
                  </a:txBody>
                  <a:tcPr marL="91427" marR="91427" marT="45716" marB="45716" anchor="ctr"/>
                </a:tc>
                <a:extLst>
                  <a:ext uri="{0D108BD9-81ED-4DB2-BD59-A6C34878D82A}">
                    <a16:rowId xmlns="" xmlns:a16="http://schemas.microsoft.com/office/drawing/2014/main" val="10000"/>
                  </a:ext>
                </a:extLst>
              </a:tr>
              <a:tr h="360078">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400" b="0" i="0" u="none" strike="noStrike" kern="1200" dirty="0">
                        <a:solidFill>
                          <a:srgbClr val="0D64BC"/>
                        </a:solidFill>
                        <a:latin typeface="黑体" pitchFamily="49" charset="-122"/>
                        <a:ea typeface="黑体" pitchFamily="49" charset="-122"/>
                        <a:cs typeface="+mn-cs"/>
                      </a:endParaRPr>
                    </a:p>
                  </a:txBody>
                  <a:tcPr marL="91427" marR="91427" marT="45716" marB="4571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Mechanical shock tester </a:t>
                      </a: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tc>
                <a:extLst>
                  <a:ext uri="{0D108BD9-81ED-4DB2-BD59-A6C34878D82A}">
                    <a16:rowId xmlns="" xmlns:a16="http://schemas.microsoft.com/office/drawing/2014/main" val="10001"/>
                  </a:ext>
                </a:extLst>
              </a:tr>
              <a:tr h="599097">
                <a:tc>
                  <a:txBody>
                    <a:bodyPr/>
                    <a:lstStyle/>
                    <a:p>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Purpose</a:t>
                      </a: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Mechanical shock test</a:t>
                      </a: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extLst>
                  <a:ext uri="{0D108BD9-81ED-4DB2-BD59-A6C34878D82A}">
                    <a16:rowId xmlns="" xmlns:a16="http://schemas.microsoft.com/office/drawing/2014/main" val="10002"/>
                  </a:ext>
                </a:extLst>
              </a:tr>
              <a:tr h="63329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Capacity</a:t>
                      </a:r>
                      <a:endParaRPr lang="zh-CN"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Amplitude:0-3000G;</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Pulse</a:t>
                      </a:r>
                      <a:r>
                        <a:rPr lang="en-US" altLang="zh-CN" sz="1400" b="0" i="0" u="none" strike="noStrike" kern="1200" baseline="0" dirty="0">
                          <a:solidFill>
                            <a:srgbClr val="0D64BC"/>
                          </a:solidFill>
                          <a:latin typeface="Arial" panose="020B0604020202020204" pitchFamily="34" charset="0"/>
                          <a:ea typeface="黑体" pitchFamily="49" charset="-122"/>
                          <a:cs typeface="Arial" panose="020B0604020202020204" pitchFamily="34" charset="0"/>
                        </a:rPr>
                        <a:t> d</a:t>
                      </a: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uration</a:t>
                      </a:r>
                      <a:r>
                        <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a:t>
                      </a: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0.2-11ms </a:t>
                      </a: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extLst>
                  <a:ext uri="{0D108BD9-81ED-4DB2-BD59-A6C34878D82A}">
                    <a16:rowId xmlns="" xmlns:a16="http://schemas.microsoft.com/office/drawing/2014/main" val="10003"/>
                  </a:ext>
                </a:extLst>
              </a:tr>
            </a:tbl>
          </a:graphicData>
        </a:graphic>
      </p:graphicFrame>
      <p:pic>
        <p:nvPicPr>
          <p:cNvPr id="8" name="图片 7"/>
          <p:cNvPicPr>
            <a:picLocks noChangeAspect="1"/>
          </p:cNvPicPr>
          <p:nvPr/>
        </p:nvPicPr>
        <p:blipFill>
          <a:blip r:embed="rId2"/>
          <a:stretch>
            <a:fillRect/>
          </a:stretch>
        </p:blipFill>
        <p:spPr>
          <a:xfrm>
            <a:off x="1709414" y="1680226"/>
            <a:ext cx="1850703" cy="2122691"/>
          </a:xfrm>
          <a:prstGeom prst="rect">
            <a:avLst/>
          </a:prstGeom>
        </p:spPr>
      </p:pic>
    </p:spTree>
    <p:extLst>
      <p:ext uri="{BB962C8B-B14F-4D97-AF65-F5344CB8AC3E}">
        <p14:creationId xmlns:p14="http://schemas.microsoft.com/office/powerpoint/2010/main" val="31438154"/>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 xmlns:a16="http://schemas.microsoft.com/office/drawing/2014/main" id="{01F951DD-187F-4E23-A161-3D8805400B72}"/>
              </a:ext>
            </a:extLst>
          </p:cNvPr>
          <p:cNvSpPr>
            <a:spLocks noGrp="1"/>
          </p:cNvSpPr>
          <p:nvPr>
            <p:ph type="ftr" sz="quarter" idx="10"/>
          </p:nvPr>
        </p:nvSpPr>
        <p:spPr/>
        <p:txBody>
          <a:bodyPr/>
          <a:lstStyle/>
          <a:p>
            <a:r>
              <a:rPr lang="en-US" altLang="zh-CN">
                <a:solidFill>
                  <a:srgbClr val="0070C0"/>
                </a:solidFill>
              </a:rPr>
              <a:t>Confidential</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FA9CD685-ACAF-4AFA-972F-777E6C129F5B}"/>
              </a:ext>
            </a:extLst>
          </p:cNvPr>
          <p:cNvSpPr>
            <a:spLocks noGrp="1"/>
          </p:cNvSpPr>
          <p:nvPr>
            <p:ph type="sldNum" sz="quarter" idx="11"/>
          </p:nvPr>
        </p:nvSpPr>
        <p:spPr/>
        <p:txBody>
          <a:bodyPr/>
          <a:lstStyle/>
          <a:p>
            <a:fld id="{5743D965-4CCF-4E9C-8BD6-54DBFE7BBCE7}" type="slidenum">
              <a:rPr lang="zh-CN" altLang="en-US" smtClean="0"/>
              <a:pPr/>
              <a:t>7</a:t>
            </a:fld>
            <a:endParaRPr lang="zh-CN" altLang="en-US" dirty="0"/>
          </a:p>
        </p:txBody>
      </p:sp>
      <p:sp>
        <p:nvSpPr>
          <p:cNvPr id="6" name="文字方塊 5"/>
          <p:cNvSpPr txBox="1"/>
          <p:nvPr/>
        </p:nvSpPr>
        <p:spPr>
          <a:xfrm>
            <a:off x="2617204" y="361331"/>
            <a:ext cx="6096000" cy="553998"/>
          </a:xfrm>
          <a:prstGeom prst="rect">
            <a:avLst/>
          </a:prstGeom>
          <a:noFill/>
          <a:ln>
            <a:noFill/>
          </a:ln>
          <a:effectLst/>
        </p:spPr>
        <p:style>
          <a:lnRef idx="0">
            <a:schemeClr val="accent3"/>
          </a:lnRef>
          <a:fillRef idx="3">
            <a:schemeClr val="accent3"/>
          </a:fillRef>
          <a:effectRef idx="3">
            <a:schemeClr val="accent3"/>
          </a:effectRef>
          <a:fontRef idx="minor">
            <a:schemeClr val="lt1"/>
          </a:fontRef>
        </p:style>
        <p:txBody>
          <a:bodyPr>
            <a:spAutoFit/>
          </a:bodyPr>
          <a:lstStyle/>
          <a:p>
            <a:pPr algn="l" eaLnBrk="1" hangingPunct="1">
              <a:lnSpc>
                <a:spcPct val="125000"/>
              </a:lnSpc>
              <a:spcBef>
                <a:spcPct val="60000"/>
              </a:spcBef>
              <a:defRPr/>
            </a:pPr>
            <a:r>
              <a:rPr lang="en-US" altLang="zh-CN" sz="2400" b="1" i="1" dirty="0">
                <a:solidFill>
                  <a:srgbClr val="0000CC"/>
                </a:solidFill>
                <a:effectLst>
                  <a:outerShdw blurRad="38100" dist="38100" dir="2700000" algn="tl">
                    <a:srgbClr val="C0C0C0"/>
                  </a:outerShdw>
                </a:effectLst>
                <a:latin typeface="Arial" panose="020B0604020202020204" pitchFamily="34" charset="0"/>
                <a:ea typeface="+mj-ea"/>
                <a:cs typeface="Arial" panose="020B0604020202020204" pitchFamily="34" charset="0"/>
              </a:rPr>
              <a:t>Typical Equipment for Reliability Test</a:t>
            </a:r>
            <a:endParaRPr lang="zh-CN" altLang="en-US" sz="2400" b="1" i="1" dirty="0" err="1">
              <a:solidFill>
                <a:srgbClr val="0000CC"/>
              </a:solidFill>
              <a:effectLst>
                <a:outerShdw blurRad="38100" dist="38100" dir="2700000" algn="tl">
                  <a:srgbClr val="C0C0C0"/>
                </a:outerShdw>
              </a:effectLst>
              <a:latin typeface="Arial" panose="020B0604020202020204" pitchFamily="34" charset="0"/>
              <a:ea typeface="+mj-ea"/>
              <a:cs typeface="Arial" panose="020B0604020202020204" pitchFamily="34"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3568242898"/>
              </p:ext>
            </p:extLst>
          </p:nvPr>
        </p:nvGraphicFramePr>
        <p:xfrm>
          <a:off x="248888" y="1564207"/>
          <a:ext cx="8568951" cy="4320480"/>
        </p:xfrm>
        <a:graphic>
          <a:graphicData uri="http://schemas.openxmlformats.org/drawingml/2006/table">
            <a:tbl>
              <a:tblPr firstRow="1" bandRow="1"/>
              <a:tblGrid>
                <a:gridCol w="1034184">
                  <a:extLst>
                    <a:ext uri="{9D8B030D-6E8A-4147-A177-3AD203B41FA5}">
                      <a16:colId xmlns="" xmlns:a16="http://schemas.microsoft.com/office/drawing/2014/main" val="20000"/>
                    </a:ext>
                  </a:extLst>
                </a:gridCol>
                <a:gridCol w="2511589">
                  <a:extLst>
                    <a:ext uri="{9D8B030D-6E8A-4147-A177-3AD203B41FA5}">
                      <a16:colId xmlns="" xmlns:a16="http://schemas.microsoft.com/office/drawing/2014/main" val="20001"/>
                    </a:ext>
                  </a:extLst>
                </a:gridCol>
                <a:gridCol w="5023178">
                  <a:extLst>
                    <a:ext uri="{9D8B030D-6E8A-4147-A177-3AD203B41FA5}">
                      <a16:colId xmlns="" xmlns:a16="http://schemas.microsoft.com/office/drawing/2014/main" val="20002"/>
                    </a:ext>
                  </a:extLst>
                </a:gridCol>
              </a:tblGrid>
              <a:tr h="2728014">
                <a:tc rowSpan="2">
                  <a:txBody>
                    <a:bodyPr/>
                    <a:lstStyle/>
                    <a:p>
                      <a:pPr algn="ct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Equipment</a:t>
                      </a: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a:txBody>
                    <a:bodyPr/>
                    <a:lstStyle/>
                    <a:p>
                      <a:endParaRPr lang="en-US" altLang="zh-CN" sz="1800" dirty="0" smtClean="0">
                        <a:latin typeface="Arial" panose="020B0604020202020204" pitchFamily="34" charset="0"/>
                        <a:cs typeface="Arial" panose="020B0604020202020204" pitchFamily="34" charset="0"/>
                      </a:endParaRPr>
                    </a:p>
                    <a:p>
                      <a:endParaRPr lang="en-US" altLang="zh-CN" sz="1800" dirty="0" smtClean="0">
                        <a:latin typeface="Arial" panose="020B0604020202020204" pitchFamily="34" charset="0"/>
                        <a:cs typeface="Arial" panose="020B0604020202020204" pitchFamily="34" charset="0"/>
                      </a:endParaRPr>
                    </a:p>
                    <a:p>
                      <a:endParaRPr lang="en-US" altLang="zh-CN" sz="1800" dirty="0" smtClean="0">
                        <a:latin typeface="Arial" panose="020B0604020202020204" pitchFamily="34" charset="0"/>
                        <a:cs typeface="Arial" panose="020B0604020202020204" pitchFamily="34" charset="0"/>
                      </a:endParaRPr>
                    </a:p>
                    <a:p>
                      <a:endParaRPr lang="en-US" altLang="zh-CN" sz="1800" dirty="0" smtClean="0">
                        <a:latin typeface="Arial" panose="020B0604020202020204" pitchFamily="34" charset="0"/>
                        <a:cs typeface="Arial" panose="020B0604020202020204" pitchFamily="34" charset="0"/>
                      </a:endParaRPr>
                    </a:p>
                    <a:p>
                      <a:endParaRPr lang="en-US" altLang="zh-CN" sz="1800" dirty="0" smtClean="0">
                        <a:latin typeface="Arial" panose="020B0604020202020204" pitchFamily="34" charset="0"/>
                        <a:cs typeface="Arial" panose="020B0604020202020204" pitchFamily="34" charset="0"/>
                      </a:endParaRPr>
                    </a:p>
                    <a:p>
                      <a:endParaRPr lang="en-US" altLang="zh-CN" sz="1800" dirty="0" smtClean="0">
                        <a:latin typeface="Arial" panose="020B0604020202020204" pitchFamily="34" charset="0"/>
                        <a:cs typeface="Arial" panose="020B0604020202020204" pitchFamily="34" charset="0"/>
                      </a:endParaRPr>
                    </a:p>
                    <a:p>
                      <a:endParaRPr lang="en-US" altLang="zh-CN" sz="180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kern="1200" dirty="0" smtClean="0">
                          <a:solidFill>
                            <a:schemeClr val="tx1"/>
                          </a:solidFill>
                          <a:latin typeface="楷体" panose="02010609060101010101" pitchFamily="49" charset="-122"/>
                          <a:ea typeface="楷体" panose="02010609060101010101" pitchFamily="49" charset="-122"/>
                          <a:cs typeface="+mn-cs"/>
                        </a:rPr>
                        <a:t> (</a:t>
                      </a:r>
                      <a:r>
                        <a:rPr lang="zh-CN" altLang="en-US" sz="1400" kern="1200" dirty="0" smtClean="0">
                          <a:solidFill>
                            <a:schemeClr val="tx1"/>
                          </a:solidFill>
                          <a:latin typeface="楷体" panose="02010609060101010101" pitchFamily="49" charset="-122"/>
                          <a:ea typeface="楷体" panose="02010609060101010101" pitchFamily="49" charset="-122"/>
                          <a:cs typeface="+mn-cs"/>
                        </a:rPr>
                        <a:t>图片为百度图片</a:t>
                      </a:r>
                      <a:r>
                        <a:rPr lang="en-US" altLang="zh-CN" sz="1400" kern="1200" dirty="0" smtClean="0">
                          <a:solidFill>
                            <a:schemeClr val="tx1"/>
                          </a:solidFill>
                          <a:latin typeface="楷体" panose="02010609060101010101" pitchFamily="49" charset="-122"/>
                          <a:ea typeface="楷体" panose="02010609060101010101" pitchFamily="49" charset="-122"/>
                          <a:cs typeface="+mn-cs"/>
                        </a:rPr>
                        <a:t>,</a:t>
                      </a:r>
                      <a:r>
                        <a:rPr lang="zh-CN" altLang="en-US" sz="1400" kern="1200" dirty="0" smtClean="0">
                          <a:solidFill>
                            <a:schemeClr val="tx1"/>
                          </a:solidFill>
                          <a:latin typeface="楷体" panose="02010609060101010101" pitchFamily="49" charset="-122"/>
                          <a:ea typeface="楷体" panose="02010609060101010101" pitchFamily="49" charset="-122"/>
                          <a:cs typeface="+mn-cs"/>
                        </a:rPr>
                        <a:t>仅供参考</a:t>
                      </a:r>
                      <a:r>
                        <a:rPr lang="en-US" altLang="zh-CN" sz="1400" kern="1200" dirty="0" smtClean="0">
                          <a:solidFill>
                            <a:schemeClr val="tx1"/>
                          </a:solidFill>
                          <a:latin typeface="楷体" panose="02010609060101010101" pitchFamily="49" charset="-122"/>
                          <a:ea typeface="楷体" panose="02010609060101010101" pitchFamily="49" charset="-122"/>
                          <a:cs typeface="+mn-cs"/>
                        </a:rPr>
                        <a:t>)</a:t>
                      </a:r>
                      <a:endParaRPr lang="zh-CN" altLang="en-US" sz="1400" kern="1200" dirty="0" smtClean="0">
                        <a:solidFill>
                          <a:schemeClr val="tx1"/>
                        </a:solidFill>
                        <a:latin typeface="楷体" panose="02010609060101010101" pitchFamily="49" charset="-122"/>
                        <a:ea typeface="楷体" panose="02010609060101010101" pitchFamily="49" charset="-122"/>
                        <a:cs typeface="+mn-cs"/>
                      </a:endParaRPr>
                    </a:p>
                  </a:txBody>
                  <a:tcPr marL="91427" marR="91427" marT="45716" marB="45716" anchor="ctr"/>
                </a:tc>
                <a:tc row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CN" altLang="en-US" sz="1800" kern="1200" dirty="0" smtClean="0">
                          <a:solidFill>
                            <a:schemeClr val="tx1"/>
                          </a:solidFill>
                          <a:latin typeface="楷体" panose="02010609060101010101" pitchFamily="49" charset="-122"/>
                          <a:ea typeface="楷体" panose="02010609060101010101" pitchFamily="49" charset="-122"/>
                          <a:cs typeface="+mn-cs"/>
                        </a:rPr>
                        <a:t>介绍</a:t>
                      </a:r>
                      <a:r>
                        <a:rPr lang="en-US" altLang="zh-CN" sz="1800" kern="1200" dirty="0" smtClean="0">
                          <a:solidFill>
                            <a:schemeClr val="tx1"/>
                          </a:solidFill>
                          <a:latin typeface="楷体" panose="02010609060101010101" pitchFamily="49" charset="-122"/>
                          <a:ea typeface="楷体" panose="02010609060101010101" pitchFamily="49" charset="-122"/>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b="0" i="0" u="none" strike="noStrike" kern="1200" dirty="0" smtClean="0">
                          <a:solidFill>
                            <a:srgbClr val="0D64BC"/>
                          </a:solidFill>
                          <a:latin typeface="楷体" panose="02010609060101010101" pitchFamily="49" charset="-122"/>
                          <a:ea typeface="楷体" panose="02010609060101010101" pitchFamily="49" charset="-122"/>
                          <a:cs typeface="Arial" panose="020B0604020202020204" pitchFamily="34" charset="0"/>
                        </a:rPr>
                        <a:t>Mechanical vibration tester </a:t>
                      </a:r>
                    </a:p>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sz="1800" b="0" i="0" u="none" strike="noStrike" kern="1200" dirty="0" smtClean="0">
                        <a:solidFill>
                          <a:srgbClr val="0D64BC"/>
                        </a:solidFill>
                        <a:latin typeface="楷体" panose="02010609060101010101" pitchFamily="49" charset="-122"/>
                        <a:ea typeface="楷体" panose="02010609060101010101" pitchFamily="49" charset="-122"/>
                        <a:cs typeface="Arial" panose="020B0604020202020204" pitchFamily="34" charset="0"/>
                      </a:endParaRPr>
                    </a:p>
                    <a:p>
                      <a:pPr marL="0" algn="l" defTabSz="685800" rtl="0" eaLnBrk="1" latinLnBrk="0" hangingPunct="1"/>
                      <a:r>
                        <a:rPr lang="zh-CN" altLang="en-US" sz="1800" kern="1200" dirty="0" smtClean="0">
                          <a:solidFill>
                            <a:schemeClr val="tx1"/>
                          </a:solidFill>
                          <a:latin typeface="楷体" panose="02010609060101010101" pitchFamily="49" charset="-122"/>
                          <a:ea typeface="楷体" panose="02010609060101010101" pitchFamily="49" charset="-122"/>
                          <a:cs typeface="+mn-cs"/>
                        </a:rPr>
                        <a:t>主要用途：</a:t>
                      </a:r>
                      <a:endParaRPr lang="en-US" altLang="zh-CN" sz="1800" kern="1200" dirty="0" smtClean="0">
                        <a:solidFill>
                          <a:schemeClr val="tx1"/>
                        </a:solidFill>
                        <a:latin typeface="楷体" panose="02010609060101010101" pitchFamily="49" charset="-122"/>
                        <a:ea typeface="楷体" panose="02010609060101010101" pitchFamily="49" charset="-122"/>
                        <a:cs typeface="+mn-cs"/>
                      </a:endParaRPr>
                    </a:p>
                    <a:p>
                      <a:pPr marL="0" algn="l" defTabSz="685800" rtl="0" eaLnBrk="1" latinLnBrk="0" hangingPunct="1"/>
                      <a:r>
                        <a:rPr lang="en-US" altLang="zh-CN" sz="1800" kern="1200" dirty="0" smtClean="0">
                          <a:solidFill>
                            <a:schemeClr val="tx1"/>
                          </a:solidFill>
                          <a:latin typeface="楷体" panose="02010609060101010101" pitchFamily="49" charset="-122"/>
                          <a:ea typeface="楷体" panose="02010609060101010101" pitchFamily="49" charset="-122"/>
                          <a:cs typeface="+mn-cs"/>
                        </a:rPr>
                        <a:t>   </a:t>
                      </a:r>
                      <a:r>
                        <a:rPr lang="zh-CN" altLang="en-US" sz="1800" kern="1200" dirty="0" smtClean="0">
                          <a:solidFill>
                            <a:schemeClr val="tx1"/>
                          </a:solidFill>
                          <a:latin typeface="楷体" panose="02010609060101010101" pitchFamily="49" charset="-122"/>
                          <a:ea typeface="楷体" panose="02010609060101010101" pitchFamily="49" charset="-122"/>
                          <a:cs typeface="+mn-cs"/>
                        </a:rPr>
                        <a:t>按照测试</a:t>
                      </a:r>
                      <a:r>
                        <a:rPr lang="zh-CN" altLang="en-US" sz="1800" kern="1200" dirty="0" smtClean="0">
                          <a:solidFill>
                            <a:schemeClr val="tx1"/>
                          </a:solidFill>
                          <a:latin typeface="楷体" panose="02010609060101010101" pitchFamily="49" charset="-122"/>
                          <a:ea typeface="楷体" panose="02010609060101010101" pitchFamily="49" charset="-122"/>
                          <a:cs typeface="+mn-cs"/>
                        </a:rPr>
                        <a:t>要求，对在板熔断器进行振动测试，检测其在规定条件下是否外观破碎或内部变化造成</a:t>
                      </a:r>
                      <a:r>
                        <a:rPr lang="en-US" altLang="zh-CN" sz="1800" kern="1200" dirty="0" smtClean="0">
                          <a:solidFill>
                            <a:schemeClr val="tx1"/>
                          </a:solidFill>
                          <a:latin typeface="楷体" panose="02010609060101010101" pitchFamily="49" charset="-122"/>
                          <a:ea typeface="楷体" panose="02010609060101010101" pitchFamily="49" charset="-122"/>
                          <a:cs typeface="+mn-cs"/>
                        </a:rPr>
                        <a:t>DCR</a:t>
                      </a:r>
                      <a:r>
                        <a:rPr lang="zh-CN" altLang="en-US" sz="1800" kern="1200" dirty="0" smtClean="0">
                          <a:solidFill>
                            <a:schemeClr val="tx1"/>
                          </a:solidFill>
                          <a:latin typeface="楷体" panose="02010609060101010101" pitchFamily="49" charset="-122"/>
                          <a:ea typeface="楷体" panose="02010609060101010101" pitchFamily="49" charset="-122"/>
                          <a:cs typeface="+mn-cs"/>
                        </a:rPr>
                        <a:t>改变超标。</a:t>
                      </a:r>
                    </a:p>
                    <a:p>
                      <a:endParaRPr lang="zh-CN" altLang="en-US" sz="1800" dirty="0"/>
                    </a:p>
                  </a:txBody>
                  <a:tcPr marL="91427" marR="91427" marT="45716" marB="45716" anchor="ctr"/>
                </a:tc>
                <a:extLst>
                  <a:ext uri="{0D108BD9-81ED-4DB2-BD59-A6C34878D82A}">
                    <a16:rowId xmlns="" xmlns:a16="http://schemas.microsoft.com/office/drawing/2014/main" val="10000"/>
                  </a:ext>
                </a:extLst>
              </a:tr>
              <a:tr h="360078">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400" b="0" i="0" u="none" strike="noStrike" kern="1200" dirty="0">
                        <a:solidFill>
                          <a:srgbClr val="0D64BC"/>
                        </a:solidFill>
                        <a:latin typeface="黑体" pitchFamily="49" charset="-122"/>
                        <a:ea typeface="黑体" pitchFamily="49" charset="-122"/>
                        <a:cs typeface="+mn-cs"/>
                      </a:endParaRPr>
                    </a:p>
                  </a:txBody>
                  <a:tcPr marL="91427" marR="91427" marT="45716" marB="4571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300" b="0" i="0" u="none" strike="noStrike" kern="1200" dirty="0">
                          <a:solidFill>
                            <a:srgbClr val="0D64BC"/>
                          </a:solidFill>
                          <a:latin typeface="Arial" panose="020B0604020202020204" pitchFamily="34" charset="0"/>
                          <a:ea typeface="黑体" pitchFamily="49" charset="-122"/>
                          <a:cs typeface="Arial" panose="020B0604020202020204" pitchFamily="34" charset="0"/>
                        </a:rPr>
                        <a:t>Mechanical vibration tester </a:t>
                      </a:r>
                      <a:endParaRPr lang="zh-CN" altLang="en-US" sz="13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tc>
                <a:extLst>
                  <a:ext uri="{0D108BD9-81ED-4DB2-BD59-A6C34878D82A}">
                    <a16:rowId xmlns="" xmlns:a16="http://schemas.microsoft.com/office/drawing/2014/main" val="10001"/>
                  </a:ext>
                </a:extLst>
              </a:tr>
              <a:tr h="599097">
                <a:tc>
                  <a:txBody>
                    <a:bodyPr/>
                    <a:lstStyle/>
                    <a:p>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Purpose</a:t>
                      </a: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300" b="0" i="0" u="none" strike="noStrike" kern="1200" dirty="0">
                          <a:solidFill>
                            <a:srgbClr val="0D64BC"/>
                          </a:solidFill>
                          <a:latin typeface="Arial" panose="020B0604020202020204" pitchFamily="34" charset="0"/>
                          <a:ea typeface="黑体" pitchFamily="49" charset="-122"/>
                          <a:cs typeface="Arial" panose="020B0604020202020204" pitchFamily="34" charset="0"/>
                        </a:rPr>
                        <a:t>Mechanical vibration test </a:t>
                      </a:r>
                      <a:endParaRPr lang="zh-CN" altLang="en-US" sz="13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extLst>
                  <a:ext uri="{0D108BD9-81ED-4DB2-BD59-A6C34878D82A}">
                    <a16:rowId xmlns="" xmlns:a16="http://schemas.microsoft.com/office/drawing/2014/main" val="10002"/>
                  </a:ext>
                </a:extLst>
              </a:tr>
              <a:tr h="63329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Capacity</a:t>
                      </a:r>
                      <a:endParaRPr lang="zh-CN"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Frequency :0-4000Hz;</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Amplitude:0-90G &amp; 0-1inch</a:t>
                      </a: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extLst>
                  <a:ext uri="{0D108BD9-81ED-4DB2-BD59-A6C34878D82A}">
                    <a16:rowId xmlns="" xmlns:a16="http://schemas.microsoft.com/office/drawing/2014/main" val="10003"/>
                  </a:ext>
                </a:extLst>
              </a:tr>
            </a:tbl>
          </a:graphicData>
        </a:graphic>
      </p:graphicFrame>
      <p:pic>
        <p:nvPicPr>
          <p:cNvPr id="8" name="图片 7"/>
          <p:cNvPicPr>
            <a:picLocks noChangeAspect="1"/>
          </p:cNvPicPr>
          <p:nvPr/>
        </p:nvPicPr>
        <p:blipFill>
          <a:blip r:embed="rId2"/>
          <a:stretch>
            <a:fillRect/>
          </a:stretch>
        </p:blipFill>
        <p:spPr>
          <a:xfrm>
            <a:off x="1581036" y="1647565"/>
            <a:ext cx="1872208" cy="2051835"/>
          </a:xfrm>
          <a:prstGeom prst="rect">
            <a:avLst/>
          </a:prstGeom>
        </p:spPr>
      </p:pic>
    </p:spTree>
    <p:extLst>
      <p:ext uri="{BB962C8B-B14F-4D97-AF65-F5344CB8AC3E}">
        <p14:creationId xmlns:p14="http://schemas.microsoft.com/office/powerpoint/2010/main" val="3223169378"/>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 xmlns:a16="http://schemas.microsoft.com/office/drawing/2014/main" id="{01F951DD-187F-4E23-A161-3D8805400B72}"/>
              </a:ext>
            </a:extLst>
          </p:cNvPr>
          <p:cNvSpPr>
            <a:spLocks noGrp="1"/>
          </p:cNvSpPr>
          <p:nvPr>
            <p:ph type="ftr" sz="quarter" idx="10"/>
          </p:nvPr>
        </p:nvSpPr>
        <p:spPr/>
        <p:txBody>
          <a:bodyPr/>
          <a:lstStyle/>
          <a:p>
            <a:r>
              <a:rPr lang="en-US" altLang="zh-CN">
                <a:solidFill>
                  <a:srgbClr val="0070C0"/>
                </a:solidFill>
              </a:rPr>
              <a:t>Confidential</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FA9CD685-ACAF-4AFA-972F-777E6C129F5B}"/>
              </a:ext>
            </a:extLst>
          </p:cNvPr>
          <p:cNvSpPr>
            <a:spLocks noGrp="1"/>
          </p:cNvSpPr>
          <p:nvPr>
            <p:ph type="sldNum" sz="quarter" idx="11"/>
          </p:nvPr>
        </p:nvSpPr>
        <p:spPr/>
        <p:txBody>
          <a:bodyPr/>
          <a:lstStyle/>
          <a:p>
            <a:fld id="{5743D965-4CCF-4E9C-8BD6-54DBFE7BBCE7}" type="slidenum">
              <a:rPr lang="zh-CN" altLang="en-US" smtClean="0"/>
              <a:pPr/>
              <a:t>8</a:t>
            </a:fld>
            <a:endParaRPr lang="zh-CN" altLang="en-US" dirty="0"/>
          </a:p>
        </p:txBody>
      </p:sp>
      <p:sp>
        <p:nvSpPr>
          <p:cNvPr id="6" name="文字方塊 5"/>
          <p:cNvSpPr txBox="1"/>
          <p:nvPr/>
        </p:nvSpPr>
        <p:spPr>
          <a:xfrm>
            <a:off x="2613827" y="429479"/>
            <a:ext cx="6096000" cy="508601"/>
          </a:xfrm>
          <a:prstGeom prst="rect">
            <a:avLst/>
          </a:prstGeom>
          <a:noFill/>
          <a:ln>
            <a:noFill/>
          </a:ln>
          <a:effectLst/>
        </p:spPr>
        <p:style>
          <a:lnRef idx="0">
            <a:schemeClr val="accent3"/>
          </a:lnRef>
          <a:fillRef idx="3">
            <a:schemeClr val="accent3"/>
          </a:fillRef>
          <a:effectRef idx="3">
            <a:schemeClr val="accent3"/>
          </a:effectRef>
          <a:fontRef idx="minor">
            <a:schemeClr val="lt1"/>
          </a:fontRef>
        </p:style>
        <p:txBody>
          <a:bodyPr>
            <a:spAutoFit/>
          </a:bodyPr>
          <a:lstStyle/>
          <a:p>
            <a:pPr algn="l" eaLnBrk="1" hangingPunct="1">
              <a:lnSpc>
                <a:spcPct val="125000"/>
              </a:lnSpc>
              <a:spcBef>
                <a:spcPct val="60000"/>
              </a:spcBef>
              <a:defRPr/>
            </a:pPr>
            <a:r>
              <a:rPr lang="en-US" altLang="zh-CN" sz="2400" b="1" i="1" dirty="0">
                <a:solidFill>
                  <a:srgbClr val="0000CC"/>
                </a:solidFill>
                <a:effectLst>
                  <a:outerShdw blurRad="38100" dist="38100" dir="2700000" algn="tl">
                    <a:srgbClr val="C0C0C0"/>
                  </a:outerShdw>
                </a:effectLst>
                <a:latin typeface="Arial" panose="020B0604020202020204" pitchFamily="34" charset="0"/>
                <a:cs typeface="Arial" panose="020B0604020202020204" pitchFamily="34" charset="0"/>
              </a:rPr>
              <a:t>Typical Equipment for Reliability Test</a:t>
            </a:r>
            <a:endParaRPr lang="zh-CN" altLang="en-US" sz="2400" b="1" i="1" dirty="0" err="1">
              <a:solidFill>
                <a:srgbClr val="0000CC"/>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1533059173"/>
              </p:ext>
            </p:extLst>
          </p:nvPr>
        </p:nvGraphicFramePr>
        <p:xfrm>
          <a:off x="212883" y="1611224"/>
          <a:ext cx="8568952" cy="4325030"/>
        </p:xfrm>
        <a:graphic>
          <a:graphicData uri="http://schemas.openxmlformats.org/drawingml/2006/table">
            <a:tbl>
              <a:tblPr firstRow="1" bandRow="1"/>
              <a:tblGrid>
                <a:gridCol w="1034184">
                  <a:extLst>
                    <a:ext uri="{9D8B030D-6E8A-4147-A177-3AD203B41FA5}">
                      <a16:colId xmlns="" xmlns:a16="http://schemas.microsoft.com/office/drawing/2014/main" val="20000"/>
                    </a:ext>
                  </a:extLst>
                </a:gridCol>
                <a:gridCol w="2511589">
                  <a:extLst>
                    <a:ext uri="{9D8B030D-6E8A-4147-A177-3AD203B41FA5}">
                      <a16:colId xmlns="" xmlns:a16="http://schemas.microsoft.com/office/drawing/2014/main" val="20001"/>
                    </a:ext>
                  </a:extLst>
                </a:gridCol>
                <a:gridCol w="5023179">
                  <a:extLst>
                    <a:ext uri="{9D8B030D-6E8A-4147-A177-3AD203B41FA5}">
                      <a16:colId xmlns="" xmlns:a16="http://schemas.microsoft.com/office/drawing/2014/main" val="20002"/>
                    </a:ext>
                  </a:extLst>
                </a:gridCol>
              </a:tblGrid>
              <a:tr h="2422821">
                <a:tc rowSpan="2">
                  <a:txBody>
                    <a:bodyPr/>
                    <a:lstStyle/>
                    <a:p>
                      <a:pPr algn="ct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Equipment</a:t>
                      </a: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a:txBody>
                    <a:bodyPr/>
                    <a:lstStyle/>
                    <a:p>
                      <a:endParaRPr lang="en-US" altLang="zh-CN" sz="1800" dirty="0" smtClean="0">
                        <a:latin typeface="Arial" panose="020B0604020202020204" pitchFamily="34" charset="0"/>
                        <a:cs typeface="Arial" panose="020B0604020202020204" pitchFamily="34" charset="0"/>
                      </a:endParaRPr>
                    </a:p>
                    <a:p>
                      <a:endParaRPr lang="en-US" altLang="zh-CN" sz="1800" dirty="0" smtClean="0">
                        <a:latin typeface="Arial" panose="020B0604020202020204" pitchFamily="34" charset="0"/>
                        <a:cs typeface="Arial" panose="020B0604020202020204" pitchFamily="34" charset="0"/>
                      </a:endParaRPr>
                    </a:p>
                    <a:p>
                      <a:endParaRPr lang="en-US" altLang="zh-CN" sz="180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400" kern="1200" dirty="0" smtClean="0">
                        <a:solidFill>
                          <a:schemeClr val="tx1"/>
                        </a:solidFill>
                        <a:latin typeface="楷体" panose="02010609060101010101" pitchFamily="49" charset="-122"/>
                        <a:ea typeface="楷体" panose="02010609060101010101" pitchFamily="49"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kern="1200" dirty="0" smtClean="0">
                          <a:solidFill>
                            <a:schemeClr val="tx1"/>
                          </a:solidFill>
                          <a:latin typeface="楷体" panose="02010609060101010101" pitchFamily="49" charset="-122"/>
                          <a:ea typeface="楷体" panose="02010609060101010101" pitchFamily="49" charset="-122"/>
                          <a:cs typeface="+mn-cs"/>
                        </a:rPr>
                        <a:t> (</a:t>
                      </a:r>
                      <a:r>
                        <a:rPr lang="zh-CN" altLang="en-US" sz="1400" kern="1200" dirty="0" smtClean="0">
                          <a:solidFill>
                            <a:schemeClr val="tx1"/>
                          </a:solidFill>
                          <a:latin typeface="楷体" panose="02010609060101010101" pitchFamily="49" charset="-122"/>
                          <a:ea typeface="楷体" panose="02010609060101010101" pitchFamily="49" charset="-122"/>
                          <a:cs typeface="+mn-cs"/>
                        </a:rPr>
                        <a:t>图片为百度图片</a:t>
                      </a:r>
                      <a:r>
                        <a:rPr lang="en-US" altLang="zh-CN" sz="1400" kern="1200" dirty="0" smtClean="0">
                          <a:solidFill>
                            <a:schemeClr val="tx1"/>
                          </a:solidFill>
                          <a:latin typeface="楷体" panose="02010609060101010101" pitchFamily="49" charset="-122"/>
                          <a:ea typeface="楷体" panose="02010609060101010101" pitchFamily="49" charset="-122"/>
                          <a:cs typeface="+mn-cs"/>
                        </a:rPr>
                        <a:t>,</a:t>
                      </a:r>
                      <a:r>
                        <a:rPr lang="zh-CN" altLang="en-US" sz="1400" kern="1200" dirty="0" smtClean="0">
                          <a:solidFill>
                            <a:schemeClr val="tx1"/>
                          </a:solidFill>
                          <a:latin typeface="楷体" panose="02010609060101010101" pitchFamily="49" charset="-122"/>
                          <a:ea typeface="楷体" panose="02010609060101010101" pitchFamily="49" charset="-122"/>
                          <a:cs typeface="+mn-cs"/>
                        </a:rPr>
                        <a:t>仅供参考</a:t>
                      </a:r>
                      <a:r>
                        <a:rPr lang="en-US" altLang="zh-CN" sz="1400" kern="1200" dirty="0" smtClean="0">
                          <a:solidFill>
                            <a:schemeClr val="tx1"/>
                          </a:solidFill>
                          <a:latin typeface="楷体" panose="02010609060101010101" pitchFamily="49" charset="-122"/>
                          <a:ea typeface="楷体" panose="02010609060101010101" pitchFamily="49" charset="-122"/>
                          <a:cs typeface="+mn-cs"/>
                        </a:rPr>
                        <a:t>)</a:t>
                      </a:r>
                      <a:endParaRPr lang="zh-CN" altLang="en-US" sz="1400" kern="1200" dirty="0" smtClean="0">
                        <a:solidFill>
                          <a:schemeClr val="tx1"/>
                        </a:solidFill>
                        <a:latin typeface="楷体" panose="02010609060101010101" pitchFamily="49" charset="-122"/>
                        <a:ea typeface="楷体" panose="02010609060101010101" pitchFamily="49" charset="-122"/>
                        <a:cs typeface="+mn-cs"/>
                      </a:endParaRPr>
                    </a:p>
                  </a:txBody>
                  <a:tcPr marL="91427" marR="91427" marT="45716" marB="45716" anchor="ctr"/>
                </a:tc>
                <a:tc row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CN" altLang="en-US" sz="1800" kern="1200" dirty="0" smtClean="0">
                          <a:solidFill>
                            <a:schemeClr val="tx1"/>
                          </a:solidFill>
                          <a:latin typeface="楷体" panose="02010609060101010101" pitchFamily="49" charset="-122"/>
                          <a:ea typeface="楷体" panose="02010609060101010101" pitchFamily="49" charset="-122"/>
                          <a:cs typeface="+mn-cs"/>
                        </a:rPr>
                        <a:t>介绍</a:t>
                      </a:r>
                      <a:r>
                        <a:rPr lang="en-US" altLang="zh-CN" sz="1800" kern="1200" dirty="0" smtClean="0">
                          <a:solidFill>
                            <a:schemeClr val="tx1"/>
                          </a:solidFill>
                          <a:latin typeface="楷体" panose="02010609060101010101" pitchFamily="49" charset="-122"/>
                          <a:ea typeface="楷体" panose="02010609060101010101" pitchFamily="49" charset="-122"/>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b="0" i="0" u="none" strike="noStrike" kern="1200" dirty="0" smtClean="0">
                          <a:solidFill>
                            <a:srgbClr val="0D64BC"/>
                          </a:solidFill>
                          <a:latin typeface="楷体" panose="02010609060101010101" pitchFamily="49" charset="-122"/>
                          <a:ea typeface="楷体" panose="02010609060101010101" pitchFamily="49" charset="-122"/>
                          <a:cs typeface="Arial" panose="020B0604020202020204" pitchFamily="34" charset="0"/>
                        </a:rPr>
                        <a:t>Pulse Generator</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800" b="0" i="0" u="none" strike="noStrike" kern="1200" dirty="0" smtClean="0">
                        <a:solidFill>
                          <a:srgbClr val="0D64BC"/>
                        </a:solidFill>
                        <a:latin typeface="楷体" panose="02010609060101010101" pitchFamily="49" charset="-122"/>
                        <a:ea typeface="楷体" panose="02010609060101010101" pitchFamily="49" charset="-122"/>
                        <a:cs typeface="Arial" panose="020B0604020202020204" pitchFamily="34" charset="0"/>
                      </a:endParaRPr>
                    </a:p>
                    <a:p>
                      <a:pPr marL="0" marR="0" indent="0" algn="l" defTabSz="685800" rtl="0" eaLnBrk="1" fontAlgn="auto" latinLnBrk="0" hangingPunct="1">
                        <a:lnSpc>
                          <a:spcPct val="100000"/>
                        </a:lnSpc>
                        <a:spcBef>
                          <a:spcPts val="0"/>
                        </a:spcBef>
                        <a:spcAft>
                          <a:spcPts val="0"/>
                        </a:spcAft>
                        <a:buClrTx/>
                        <a:buSzTx/>
                        <a:buFontTx/>
                        <a:buNone/>
                        <a:tabLst/>
                        <a:defRPr/>
                      </a:pPr>
                      <a:r>
                        <a:rPr lang="zh-CN" altLang="en-US" sz="1800" kern="1200" dirty="0" smtClean="0">
                          <a:solidFill>
                            <a:schemeClr val="tx1"/>
                          </a:solidFill>
                          <a:latin typeface="楷体" panose="02010609060101010101" pitchFamily="49" charset="-122"/>
                          <a:ea typeface="楷体" panose="02010609060101010101" pitchFamily="49" charset="-122"/>
                          <a:cs typeface="+mn-cs"/>
                        </a:rPr>
                        <a:t>主要用途：</a:t>
                      </a:r>
                      <a:endParaRPr lang="en-US" altLang="zh-CN" sz="1800" kern="1200" dirty="0" smtClean="0">
                        <a:solidFill>
                          <a:schemeClr val="tx1"/>
                        </a:solidFill>
                        <a:latin typeface="楷体" panose="02010609060101010101" pitchFamily="49" charset="-122"/>
                        <a:ea typeface="楷体" panose="02010609060101010101" pitchFamily="49" charset="-122"/>
                        <a:cs typeface="+mn-cs"/>
                      </a:endParaRPr>
                    </a:p>
                    <a:p>
                      <a:pPr marL="0" marR="0" indent="0" algn="l" defTabSz="685800" rtl="0" eaLnBrk="1" fontAlgn="auto" latinLnBrk="0" hangingPunct="1">
                        <a:lnSpc>
                          <a:spcPct val="100000"/>
                        </a:lnSpc>
                        <a:spcBef>
                          <a:spcPts val="0"/>
                        </a:spcBef>
                        <a:spcAft>
                          <a:spcPts val="0"/>
                        </a:spcAft>
                        <a:buClrTx/>
                        <a:buSzTx/>
                        <a:buFontTx/>
                        <a:buNone/>
                        <a:tabLst/>
                        <a:defRPr/>
                      </a:pPr>
                      <a:r>
                        <a:rPr lang="zh-CN" altLang="en-US" sz="1800" kern="1200" dirty="0" smtClean="0">
                          <a:solidFill>
                            <a:schemeClr val="tx1"/>
                          </a:solidFill>
                          <a:latin typeface="楷体" panose="02010609060101010101" pitchFamily="49" charset="-122"/>
                          <a:ea typeface="楷体" panose="02010609060101010101" pitchFamily="49" charset="-122"/>
                          <a:cs typeface="+mn-cs"/>
                        </a:rPr>
                        <a:t>  按照客户规定的要求，进行规定波形，规定次数，规定温度</a:t>
                      </a:r>
                      <a:r>
                        <a:rPr lang="en-US" altLang="zh-CN" sz="1800" kern="1200" dirty="0" smtClean="0">
                          <a:solidFill>
                            <a:schemeClr val="tx1"/>
                          </a:solidFill>
                          <a:latin typeface="楷体" panose="02010609060101010101" pitchFamily="49" charset="-122"/>
                          <a:ea typeface="楷体" panose="02010609060101010101" pitchFamily="49" charset="-122"/>
                          <a:cs typeface="+mn-cs"/>
                        </a:rPr>
                        <a:t>, </a:t>
                      </a:r>
                      <a:r>
                        <a:rPr lang="zh-CN" altLang="en-US" sz="1800" kern="1200" dirty="0" smtClean="0">
                          <a:solidFill>
                            <a:schemeClr val="tx1"/>
                          </a:solidFill>
                          <a:latin typeface="楷体" panose="02010609060101010101" pitchFamily="49" charset="-122"/>
                          <a:ea typeface="楷体" panose="02010609060101010101" pitchFamily="49" charset="-122"/>
                          <a:cs typeface="+mn-cs"/>
                        </a:rPr>
                        <a:t>规定</a:t>
                      </a:r>
                      <a:r>
                        <a:rPr lang="en-US" altLang="zh-CN" sz="1800" kern="1200" dirty="0" smtClean="0">
                          <a:solidFill>
                            <a:schemeClr val="tx1"/>
                          </a:solidFill>
                          <a:latin typeface="楷体" panose="02010609060101010101" pitchFamily="49" charset="-122"/>
                          <a:ea typeface="楷体" panose="02010609060101010101" pitchFamily="49" charset="-122"/>
                          <a:cs typeface="+mn-cs"/>
                        </a:rPr>
                        <a:t>I2t </a:t>
                      </a:r>
                      <a:r>
                        <a:rPr lang="zh-CN" altLang="en-US" sz="1800" kern="1200" dirty="0" smtClean="0">
                          <a:solidFill>
                            <a:schemeClr val="tx1"/>
                          </a:solidFill>
                          <a:latin typeface="楷体" panose="02010609060101010101" pitchFamily="49" charset="-122"/>
                          <a:ea typeface="楷体" panose="02010609060101010101" pitchFamily="49" charset="-122"/>
                          <a:cs typeface="+mn-cs"/>
                        </a:rPr>
                        <a:t>等的脉冲测试，有的车规客户把这种测试看作另外的一种寿命测试，比如用在发动机火花塞回路应用。</a:t>
                      </a:r>
                    </a:p>
                    <a:p>
                      <a:endParaRPr lang="zh-CN" altLang="en-US" sz="1800" dirty="0"/>
                    </a:p>
                  </a:txBody>
                  <a:tcPr marL="91427" marR="91427" marT="45716" marB="45716" anchor="ctr"/>
                </a:tc>
                <a:extLst>
                  <a:ext uri="{0D108BD9-81ED-4DB2-BD59-A6C34878D82A}">
                    <a16:rowId xmlns="" xmlns:a16="http://schemas.microsoft.com/office/drawing/2014/main" val="10000"/>
                  </a:ext>
                </a:extLst>
              </a:tr>
              <a:tr h="319794">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400" b="0" i="0" u="none" strike="noStrike" kern="1200" dirty="0">
                        <a:solidFill>
                          <a:srgbClr val="0D64BC"/>
                        </a:solidFill>
                        <a:latin typeface="黑体" pitchFamily="49" charset="-122"/>
                        <a:ea typeface="黑体" pitchFamily="49" charset="-122"/>
                        <a:cs typeface="+mn-cs"/>
                      </a:endParaRPr>
                    </a:p>
                  </a:txBody>
                  <a:tcPr marL="91427" marR="91427" marT="45716" marB="45716"/>
                </a:tc>
                <a:tc>
                  <a:txBody>
                    <a:bodyPr/>
                    <a:lstStyle/>
                    <a:p>
                      <a:pPr marL="0" algn="ctr" defTabSz="914400" rtl="0" eaLnBrk="1" latinLnBrk="0" hangingPunct="1"/>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Pulse Generator</a:t>
                      </a: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tc>
                <a:tc vMerge="1">
                  <a:txBody>
                    <a:bodyPr/>
                    <a:lstStyle/>
                    <a:p>
                      <a:pPr marL="0" algn="ctr" defTabSz="914400" rtl="0" eaLnBrk="1" latinLnBrk="0" hangingPunct="1"/>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tc>
                <a:extLst>
                  <a:ext uri="{0D108BD9-81ED-4DB2-BD59-A6C34878D82A}">
                    <a16:rowId xmlns="" xmlns:a16="http://schemas.microsoft.com/office/drawing/2014/main" val="10001"/>
                  </a:ext>
                </a:extLst>
              </a:tr>
              <a:tr h="532074">
                <a:tc>
                  <a:txBody>
                    <a:bodyPr/>
                    <a:lstStyle/>
                    <a:p>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Purpose</a:t>
                      </a: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Current pulse test</a:t>
                      </a: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extLst>
                  <a:ext uri="{0D108BD9-81ED-4DB2-BD59-A6C34878D82A}">
                    <a16:rowId xmlns="" xmlns:a16="http://schemas.microsoft.com/office/drawing/2014/main" val="10002"/>
                  </a:ext>
                </a:extLst>
              </a:tr>
              <a:tr h="105034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Capacity</a:t>
                      </a:r>
                      <a:endParaRPr lang="zh-CN"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Current:0 - 90A</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Pulse</a:t>
                      </a:r>
                      <a:r>
                        <a:rPr lang="en-US" altLang="zh-CN" sz="1400" b="0" i="0" u="none" strike="noStrike" kern="1200" baseline="0" dirty="0">
                          <a:solidFill>
                            <a:srgbClr val="0D64BC"/>
                          </a:solidFill>
                          <a:latin typeface="Arial" panose="020B0604020202020204" pitchFamily="34" charset="0"/>
                          <a:ea typeface="黑体" pitchFamily="49" charset="-122"/>
                          <a:cs typeface="Arial" panose="020B0604020202020204" pitchFamily="34" charset="0"/>
                        </a:rPr>
                        <a:t> d</a:t>
                      </a: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uration:</a:t>
                      </a:r>
                      <a:r>
                        <a:rPr lang="en-US" altLang="zh-CN" sz="1400" b="0" i="0" u="none" strike="noStrike" kern="1200" baseline="0" dirty="0">
                          <a:solidFill>
                            <a:srgbClr val="0D64BC"/>
                          </a:solidFill>
                          <a:latin typeface="Arial" panose="020B0604020202020204" pitchFamily="34" charset="0"/>
                          <a:ea typeface="黑体" pitchFamily="49" charset="-122"/>
                          <a:cs typeface="Arial" panose="020B0604020202020204" pitchFamily="34" charset="0"/>
                        </a:rPr>
                        <a:t> </a:t>
                      </a: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0 -10s Frequency: 0.1-1kHz</a:t>
                      </a: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extLst>
                  <a:ext uri="{0D108BD9-81ED-4DB2-BD59-A6C34878D82A}">
                    <a16:rowId xmlns="" xmlns:a16="http://schemas.microsoft.com/office/drawing/2014/main" val="10003"/>
                  </a:ext>
                </a:extLst>
              </a:tr>
            </a:tbl>
          </a:graphicData>
        </a:graphic>
      </p:graphicFrame>
      <p:pic>
        <p:nvPicPr>
          <p:cNvPr id="8" name="图片 7"/>
          <p:cNvPicPr>
            <a:picLocks noChangeAspect="1"/>
          </p:cNvPicPr>
          <p:nvPr/>
        </p:nvPicPr>
        <p:blipFill>
          <a:blip r:embed="rId2"/>
          <a:stretch>
            <a:fillRect/>
          </a:stretch>
        </p:blipFill>
        <p:spPr>
          <a:xfrm>
            <a:off x="1293003" y="1755240"/>
            <a:ext cx="2403228" cy="1452127"/>
          </a:xfrm>
          <a:prstGeom prst="rect">
            <a:avLst/>
          </a:prstGeom>
        </p:spPr>
      </p:pic>
    </p:spTree>
    <p:extLst>
      <p:ext uri="{BB962C8B-B14F-4D97-AF65-F5344CB8AC3E}">
        <p14:creationId xmlns:p14="http://schemas.microsoft.com/office/powerpoint/2010/main" val="1495335953"/>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 xmlns:a16="http://schemas.microsoft.com/office/drawing/2014/main" id="{01F951DD-187F-4E23-A161-3D8805400B72}"/>
              </a:ext>
            </a:extLst>
          </p:cNvPr>
          <p:cNvSpPr>
            <a:spLocks noGrp="1"/>
          </p:cNvSpPr>
          <p:nvPr>
            <p:ph type="ftr" sz="quarter" idx="10"/>
          </p:nvPr>
        </p:nvSpPr>
        <p:spPr>
          <a:xfrm>
            <a:off x="3028950" y="6422668"/>
            <a:ext cx="3086100" cy="365125"/>
          </a:xfrm>
        </p:spPr>
        <p:txBody>
          <a:bodyPr/>
          <a:lstStyle/>
          <a:p>
            <a:r>
              <a:rPr lang="en-US" altLang="zh-CN">
                <a:solidFill>
                  <a:srgbClr val="0070C0"/>
                </a:solidFill>
              </a:rPr>
              <a:t>Confidential</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FA9CD685-ACAF-4AFA-972F-777E6C129F5B}"/>
              </a:ext>
            </a:extLst>
          </p:cNvPr>
          <p:cNvSpPr>
            <a:spLocks noGrp="1"/>
          </p:cNvSpPr>
          <p:nvPr>
            <p:ph type="sldNum" sz="quarter" idx="11"/>
          </p:nvPr>
        </p:nvSpPr>
        <p:spPr/>
        <p:txBody>
          <a:bodyPr/>
          <a:lstStyle/>
          <a:p>
            <a:fld id="{5743D965-4CCF-4E9C-8BD6-54DBFE7BBCE7}" type="slidenum">
              <a:rPr lang="zh-CN" altLang="en-US" smtClean="0"/>
              <a:pPr/>
              <a:t>9</a:t>
            </a:fld>
            <a:endParaRPr lang="zh-CN" altLang="en-US" dirty="0"/>
          </a:p>
        </p:txBody>
      </p:sp>
      <p:sp>
        <p:nvSpPr>
          <p:cNvPr id="6" name="文字方塊 5"/>
          <p:cNvSpPr txBox="1"/>
          <p:nvPr/>
        </p:nvSpPr>
        <p:spPr>
          <a:xfrm>
            <a:off x="2588069" y="403721"/>
            <a:ext cx="6096000" cy="508601"/>
          </a:xfrm>
          <a:prstGeom prst="rect">
            <a:avLst/>
          </a:prstGeom>
          <a:noFill/>
          <a:ln>
            <a:noFill/>
          </a:ln>
          <a:effectLst/>
        </p:spPr>
        <p:style>
          <a:lnRef idx="0">
            <a:schemeClr val="accent3"/>
          </a:lnRef>
          <a:fillRef idx="3">
            <a:schemeClr val="accent3"/>
          </a:fillRef>
          <a:effectRef idx="3">
            <a:schemeClr val="accent3"/>
          </a:effectRef>
          <a:fontRef idx="minor">
            <a:schemeClr val="lt1"/>
          </a:fontRef>
        </p:style>
        <p:txBody>
          <a:bodyPr>
            <a:spAutoFit/>
          </a:bodyPr>
          <a:lstStyle/>
          <a:p>
            <a:pPr algn="l" eaLnBrk="1" hangingPunct="1">
              <a:lnSpc>
                <a:spcPct val="125000"/>
              </a:lnSpc>
              <a:spcBef>
                <a:spcPct val="60000"/>
              </a:spcBef>
              <a:defRPr/>
            </a:pPr>
            <a:r>
              <a:rPr lang="en-US" altLang="zh-CN" sz="2400" b="1" i="1" dirty="0">
                <a:solidFill>
                  <a:srgbClr val="0000CC"/>
                </a:solidFill>
                <a:effectLst>
                  <a:outerShdw blurRad="38100" dist="38100" dir="2700000" algn="tl">
                    <a:srgbClr val="C0C0C0"/>
                  </a:outerShdw>
                </a:effectLst>
                <a:latin typeface="Arial" panose="020B0604020202020204" pitchFamily="34" charset="0"/>
                <a:cs typeface="Arial" panose="020B0604020202020204" pitchFamily="34" charset="0"/>
              </a:rPr>
              <a:t>Typical Equipment for Reliability Test</a:t>
            </a:r>
            <a:endParaRPr lang="zh-CN" altLang="en-US" sz="2400" b="1" i="1" dirty="0" err="1">
              <a:solidFill>
                <a:srgbClr val="0000CC"/>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1908189018"/>
              </p:ext>
            </p:extLst>
          </p:nvPr>
        </p:nvGraphicFramePr>
        <p:xfrm>
          <a:off x="259133" y="1225426"/>
          <a:ext cx="8568952" cy="4824536"/>
        </p:xfrm>
        <a:graphic>
          <a:graphicData uri="http://schemas.openxmlformats.org/drawingml/2006/table">
            <a:tbl>
              <a:tblPr firstRow="1" bandRow="1"/>
              <a:tblGrid>
                <a:gridCol w="1034184">
                  <a:extLst>
                    <a:ext uri="{9D8B030D-6E8A-4147-A177-3AD203B41FA5}">
                      <a16:colId xmlns="" xmlns:a16="http://schemas.microsoft.com/office/drawing/2014/main" val="20000"/>
                    </a:ext>
                  </a:extLst>
                </a:gridCol>
                <a:gridCol w="2511589">
                  <a:extLst>
                    <a:ext uri="{9D8B030D-6E8A-4147-A177-3AD203B41FA5}">
                      <a16:colId xmlns="" xmlns:a16="http://schemas.microsoft.com/office/drawing/2014/main" val="20001"/>
                    </a:ext>
                  </a:extLst>
                </a:gridCol>
                <a:gridCol w="5023179">
                  <a:extLst>
                    <a:ext uri="{9D8B030D-6E8A-4147-A177-3AD203B41FA5}">
                      <a16:colId xmlns="" xmlns:a16="http://schemas.microsoft.com/office/drawing/2014/main" val="20002"/>
                    </a:ext>
                  </a:extLst>
                </a:gridCol>
              </a:tblGrid>
              <a:tr h="2702637">
                <a:tc rowSpan="2">
                  <a:txBody>
                    <a:bodyPr/>
                    <a:lstStyle/>
                    <a:p>
                      <a:pPr algn="ct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Equipment</a:t>
                      </a: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a:txBody>
                    <a:bodyPr/>
                    <a:lstStyle/>
                    <a:p>
                      <a:pPr algn="ctr"/>
                      <a:endParaRPr lang="en-US" altLang="zh-CN" sz="1800" dirty="0" smtClean="0">
                        <a:latin typeface="Arial" panose="020B0604020202020204" pitchFamily="34" charset="0"/>
                        <a:cs typeface="Arial" panose="020B0604020202020204" pitchFamily="34" charset="0"/>
                      </a:endParaRPr>
                    </a:p>
                    <a:p>
                      <a:pPr algn="ctr"/>
                      <a:endParaRPr lang="en-US" altLang="zh-CN" sz="1800" dirty="0" smtClean="0">
                        <a:latin typeface="Arial" panose="020B0604020202020204" pitchFamily="34" charset="0"/>
                        <a:cs typeface="Arial" panose="020B0604020202020204" pitchFamily="34" charset="0"/>
                      </a:endParaRPr>
                    </a:p>
                    <a:p>
                      <a:pPr algn="ctr"/>
                      <a:endParaRPr lang="en-US" altLang="zh-CN" sz="1800" dirty="0" smtClean="0">
                        <a:latin typeface="Arial" panose="020B0604020202020204" pitchFamily="34" charset="0"/>
                        <a:cs typeface="Arial" panose="020B0604020202020204" pitchFamily="34" charset="0"/>
                      </a:endParaRPr>
                    </a:p>
                    <a:p>
                      <a:pPr algn="ctr"/>
                      <a:endParaRPr lang="en-US" altLang="zh-CN" sz="1800" dirty="0" smtClean="0">
                        <a:latin typeface="Arial" panose="020B0604020202020204" pitchFamily="34" charset="0"/>
                        <a:cs typeface="Arial" panose="020B0604020202020204" pitchFamily="34" charset="0"/>
                      </a:endParaRPr>
                    </a:p>
                    <a:p>
                      <a:pPr algn="ctr"/>
                      <a:endParaRPr lang="en-US" altLang="zh-CN" sz="1800" dirty="0" smtClean="0">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kern="1200" dirty="0" smtClean="0">
                          <a:solidFill>
                            <a:schemeClr val="tx1"/>
                          </a:solidFill>
                          <a:latin typeface="楷体" panose="02010609060101010101" pitchFamily="49" charset="-122"/>
                          <a:ea typeface="楷体" panose="02010609060101010101" pitchFamily="49" charset="-122"/>
                          <a:cs typeface="+mn-cs"/>
                        </a:rPr>
                        <a:t>(</a:t>
                      </a:r>
                      <a:r>
                        <a:rPr lang="zh-CN" altLang="en-US" sz="1400" kern="1200" dirty="0" smtClean="0">
                          <a:solidFill>
                            <a:schemeClr val="tx1"/>
                          </a:solidFill>
                          <a:latin typeface="楷体" panose="02010609060101010101" pitchFamily="49" charset="-122"/>
                          <a:ea typeface="楷体" panose="02010609060101010101" pitchFamily="49" charset="-122"/>
                          <a:cs typeface="+mn-cs"/>
                        </a:rPr>
                        <a:t>图片为百度图片</a:t>
                      </a:r>
                      <a:r>
                        <a:rPr lang="en-US" altLang="zh-CN" sz="1400" kern="1200" dirty="0" smtClean="0">
                          <a:solidFill>
                            <a:schemeClr val="tx1"/>
                          </a:solidFill>
                          <a:latin typeface="楷体" panose="02010609060101010101" pitchFamily="49" charset="-122"/>
                          <a:ea typeface="楷体" panose="02010609060101010101" pitchFamily="49" charset="-122"/>
                          <a:cs typeface="+mn-cs"/>
                        </a:rPr>
                        <a:t>,</a:t>
                      </a:r>
                      <a:r>
                        <a:rPr lang="zh-CN" altLang="en-US" sz="1400" kern="1200" dirty="0" smtClean="0">
                          <a:solidFill>
                            <a:schemeClr val="tx1"/>
                          </a:solidFill>
                          <a:latin typeface="楷体" panose="02010609060101010101" pitchFamily="49" charset="-122"/>
                          <a:ea typeface="楷体" panose="02010609060101010101" pitchFamily="49" charset="-122"/>
                          <a:cs typeface="+mn-cs"/>
                        </a:rPr>
                        <a:t>仅供参考</a:t>
                      </a:r>
                      <a:r>
                        <a:rPr lang="en-US" altLang="zh-CN" sz="1400" kern="1200" dirty="0" smtClean="0">
                          <a:solidFill>
                            <a:schemeClr val="tx1"/>
                          </a:solidFill>
                          <a:latin typeface="楷体" panose="02010609060101010101" pitchFamily="49" charset="-122"/>
                          <a:ea typeface="楷体" panose="02010609060101010101" pitchFamily="49" charset="-122"/>
                          <a:cs typeface="+mn-cs"/>
                        </a:rPr>
                        <a:t>)</a:t>
                      </a:r>
                      <a:endParaRPr lang="zh-CN" altLang="en-US" sz="1400" kern="1200" dirty="0" smtClean="0">
                        <a:solidFill>
                          <a:schemeClr val="tx1"/>
                        </a:solidFill>
                        <a:latin typeface="楷体" panose="02010609060101010101" pitchFamily="49" charset="-122"/>
                        <a:ea typeface="楷体" panose="02010609060101010101" pitchFamily="49" charset="-122"/>
                        <a:cs typeface="+mn-cs"/>
                      </a:endParaRPr>
                    </a:p>
                    <a:p>
                      <a:pPr algn="ctr"/>
                      <a:endParaRPr lang="zh-CN" altLang="en-US" sz="1800" dirty="0">
                        <a:latin typeface="Arial" panose="020B0604020202020204" pitchFamily="34" charset="0"/>
                        <a:cs typeface="Arial" panose="020B0604020202020204" pitchFamily="34" charset="0"/>
                      </a:endParaRPr>
                    </a:p>
                  </a:txBody>
                  <a:tcPr marL="91427" marR="91427" marT="45716" marB="45716" anchor="ctr"/>
                </a:tc>
                <a:tc row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CN" altLang="en-US" sz="1800" kern="1200" dirty="0" smtClean="0">
                          <a:solidFill>
                            <a:schemeClr val="tx1"/>
                          </a:solidFill>
                          <a:latin typeface="楷体" panose="02010609060101010101" pitchFamily="49" charset="-122"/>
                          <a:ea typeface="楷体" panose="02010609060101010101" pitchFamily="49" charset="-122"/>
                          <a:cs typeface="+mn-cs"/>
                        </a:rPr>
                        <a:t>介绍</a:t>
                      </a:r>
                      <a:r>
                        <a:rPr lang="en-US" altLang="zh-CN" sz="1800" kern="1200" dirty="0" smtClean="0">
                          <a:solidFill>
                            <a:schemeClr val="tx1"/>
                          </a:solidFill>
                          <a:latin typeface="楷体" panose="02010609060101010101" pitchFamily="49" charset="-122"/>
                          <a:ea typeface="楷体" panose="02010609060101010101" pitchFamily="49" charset="-122"/>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b="0" i="0" u="none" strike="noStrike" kern="1200" dirty="0" smtClean="0">
                          <a:solidFill>
                            <a:srgbClr val="0D64BC"/>
                          </a:solidFill>
                          <a:latin typeface="楷体" panose="02010609060101010101" pitchFamily="49" charset="-122"/>
                          <a:ea typeface="楷体" panose="02010609060101010101" pitchFamily="49" charset="-122"/>
                          <a:cs typeface="Arial" panose="020B0604020202020204" pitchFamily="34" charset="0"/>
                        </a:rPr>
                        <a:t>Lightning Surge Generator</a:t>
                      </a:r>
                    </a:p>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sz="1800" b="0" i="0" u="none" strike="noStrike" kern="1200" dirty="0" smtClean="0">
                        <a:solidFill>
                          <a:srgbClr val="0D64BC"/>
                        </a:solidFill>
                        <a:latin typeface="楷体" panose="02010609060101010101" pitchFamily="49" charset="-122"/>
                        <a:ea typeface="楷体" panose="02010609060101010101" pitchFamily="49" charset="-122"/>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800" dirty="0" smtClean="0">
                          <a:latin typeface="楷体" panose="02010609060101010101" pitchFamily="49" charset="-122"/>
                          <a:ea typeface="楷体" panose="02010609060101010101" pitchFamily="49" charset="-122"/>
                        </a:rPr>
                        <a:t>主要用途：</a:t>
                      </a:r>
                      <a:endParaRPr lang="en-US" altLang="zh-CN" sz="1800" dirty="0" smtClean="0">
                        <a:latin typeface="楷体" panose="02010609060101010101" pitchFamily="49" charset="-122"/>
                        <a:ea typeface="楷体" panose="02010609060101010101" pitchFamily="49" charset="-122"/>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800" b="0" i="0" u="none" strike="noStrike" kern="1200" dirty="0" smtClean="0">
                          <a:solidFill>
                            <a:srgbClr val="0D64BC"/>
                          </a:solidFill>
                          <a:latin typeface="楷体" panose="02010609060101010101" pitchFamily="49" charset="-122"/>
                          <a:ea typeface="楷体" panose="02010609060101010101" pitchFamily="49" charset="-122"/>
                          <a:cs typeface="Arial" panose="020B0604020202020204" pitchFamily="34" charset="0"/>
                        </a:rPr>
                        <a:t>  </a:t>
                      </a:r>
                      <a:r>
                        <a:rPr lang="zh-CN" altLang="en-US" sz="1800" kern="1200" dirty="0" smtClean="0">
                          <a:solidFill>
                            <a:schemeClr val="tx1"/>
                          </a:solidFill>
                          <a:latin typeface="楷体" panose="02010609060101010101" pitchFamily="49" charset="-122"/>
                          <a:ea typeface="楷体" panose="02010609060101010101" pitchFamily="49" charset="-122"/>
                          <a:cs typeface="+mn-cs"/>
                        </a:rPr>
                        <a:t>按照客户规定的要求，进行</a:t>
                      </a:r>
                      <a:r>
                        <a:rPr lang="en-US" altLang="zh-CN" sz="1800" kern="1200" dirty="0" smtClean="0">
                          <a:solidFill>
                            <a:schemeClr val="tx1"/>
                          </a:solidFill>
                          <a:latin typeface="楷体" panose="02010609060101010101" pitchFamily="49" charset="-122"/>
                          <a:ea typeface="楷体" panose="02010609060101010101" pitchFamily="49" charset="-122"/>
                          <a:cs typeface="+mn-cs"/>
                        </a:rPr>
                        <a:t>lighting surge</a:t>
                      </a:r>
                      <a:r>
                        <a:rPr lang="zh-CN" altLang="en-US" sz="1800" kern="1200" dirty="0" smtClean="0">
                          <a:solidFill>
                            <a:schemeClr val="tx1"/>
                          </a:solidFill>
                          <a:latin typeface="楷体" panose="02010609060101010101" pitchFamily="49" charset="-122"/>
                          <a:ea typeface="楷体" panose="02010609060101010101" pitchFamily="49" charset="-122"/>
                          <a:cs typeface="+mn-cs"/>
                        </a:rPr>
                        <a:t>测试</a:t>
                      </a:r>
                      <a:r>
                        <a:rPr lang="en-US" altLang="zh-CN" sz="1800" kern="1200" dirty="0" smtClean="0">
                          <a:solidFill>
                            <a:schemeClr val="tx1"/>
                          </a:solidFill>
                          <a:latin typeface="楷体" panose="02010609060101010101" pitchFamily="49" charset="-122"/>
                          <a:ea typeface="楷体" panose="02010609060101010101" pitchFamily="49" charset="-122"/>
                          <a:cs typeface="+mn-cs"/>
                        </a:rPr>
                        <a:t>, </a:t>
                      </a:r>
                      <a:r>
                        <a:rPr lang="zh-CN" altLang="en-US" sz="1800" kern="1200" dirty="0" smtClean="0">
                          <a:solidFill>
                            <a:schemeClr val="tx1"/>
                          </a:solidFill>
                          <a:latin typeface="楷体" panose="02010609060101010101" pitchFamily="49" charset="-122"/>
                          <a:ea typeface="楷体" panose="02010609060101010101" pitchFamily="49" charset="-122"/>
                          <a:cs typeface="+mn-cs"/>
                        </a:rPr>
                        <a:t>检查产品是否符合客户指定的</a:t>
                      </a:r>
                      <a:r>
                        <a:rPr lang="en-US" altLang="zh-CN" sz="1800" kern="1200" dirty="0" smtClean="0">
                          <a:solidFill>
                            <a:schemeClr val="tx1"/>
                          </a:solidFill>
                          <a:latin typeface="楷体" panose="02010609060101010101" pitchFamily="49" charset="-122"/>
                          <a:ea typeface="楷体" panose="02010609060101010101" pitchFamily="49" charset="-122"/>
                          <a:cs typeface="+mn-cs"/>
                        </a:rPr>
                        <a:t>lighting</a:t>
                      </a:r>
                      <a:r>
                        <a:rPr lang="zh-CN" altLang="en-US" sz="1800" kern="1200" dirty="0" smtClean="0">
                          <a:solidFill>
                            <a:schemeClr val="tx1"/>
                          </a:solidFill>
                          <a:latin typeface="楷体" panose="02010609060101010101" pitchFamily="49" charset="-122"/>
                          <a:ea typeface="楷体" panose="02010609060101010101" pitchFamily="49" charset="-122"/>
                          <a:cs typeface="+mn-cs"/>
                        </a:rPr>
                        <a:t>要求而不会断。</a:t>
                      </a:r>
                    </a:p>
                    <a:p>
                      <a:endParaRPr lang="zh-CN" altLang="en-US" sz="1800" dirty="0"/>
                    </a:p>
                  </a:txBody>
                  <a:tcPr marL="91427" marR="91427" marT="45716" marB="45716" anchor="ctr"/>
                </a:tc>
                <a:extLst>
                  <a:ext uri="{0D108BD9-81ED-4DB2-BD59-A6C34878D82A}">
                    <a16:rowId xmlns="" xmlns:a16="http://schemas.microsoft.com/office/drawing/2014/main" val="10000"/>
                  </a:ext>
                </a:extLst>
              </a:tr>
              <a:tr h="356728">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400" b="0" i="0" u="none" strike="noStrike" kern="1200" dirty="0">
                        <a:solidFill>
                          <a:srgbClr val="0D64BC"/>
                        </a:solidFill>
                        <a:latin typeface="黑体" pitchFamily="49" charset="-122"/>
                        <a:ea typeface="黑体" pitchFamily="49" charset="-122"/>
                        <a:cs typeface="+mn-cs"/>
                      </a:endParaRPr>
                    </a:p>
                  </a:txBody>
                  <a:tcPr marL="91427" marR="91427" marT="45716" marB="45716"/>
                </a:tc>
                <a:tc>
                  <a:txBody>
                    <a:bodyPr/>
                    <a:lstStyle/>
                    <a:p>
                      <a:pPr marL="0" algn="ctr" defTabSz="914400" rtl="0" eaLnBrk="1" latinLnBrk="0" hangingPunct="1"/>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 Lightning Surge Generator</a:t>
                      </a: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tc>
                <a:tc vMerge="1">
                  <a:txBody>
                    <a:bodyPr/>
                    <a:lstStyle/>
                    <a:p>
                      <a:pPr marL="0" algn="ctr" defTabSz="914400" rtl="0" eaLnBrk="1" latinLnBrk="0" hangingPunct="1"/>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tc>
                <a:extLst>
                  <a:ext uri="{0D108BD9-81ED-4DB2-BD59-A6C34878D82A}">
                    <a16:rowId xmlns="" xmlns:a16="http://schemas.microsoft.com/office/drawing/2014/main" val="10001"/>
                  </a:ext>
                </a:extLst>
              </a:tr>
              <a:tr h="593524">
                <a:tc>
                  <a:txBody>
                    <a:bodyPr/>
                    <a:lstStyle/>
                    <a:p>
                      <a:pPr algn="ct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Purpose</a:t>
                      </a: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Surge test</a:t>
                      </a: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extLst>
                  <a:ext uri="{0D108BD9-81ED-4DB2-BD59-A6C34878D82A}">
                    <a16:rowId xmlns="" xmlns:a16="http://schemas.microsoft.com/office/drawing/2014/main" val="10002"/>
                  </a:ext>
                </a:extLst>
              </a:tr>
              <a:tr h="117164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Capacity</a:t>
                      </a:r>
                      <a:endParaRPr lang="zh-CN"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tc>
                  <a:txBody>
                    <a:bodyPr/>
                    <a:lstStyle/>
                    <a:p>
                      <a:pPr algn="ct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Open-circuit voltage: 1.2@50us waveform</a:t>
                      </a:r>
                    </a:p>
                    <a:p>
                      <a:pPr marL="0" algn="ctr" defTabSz="914400" rtl="0" eaLnBrk="1" latinLnBrk="0" hangingPunct="1"/>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Short-circuit</a:t>
                      </a:r>
                      <a:r>
                        <a:rPr lang="en-US" altLang="zh-CN" sz="1400" b="0" i="0" u="none" strike="noStrike" kern="1200" baseline="0" dirty="0">
                          <a:solidFill>
                            <a:srgbClr val="0D64BC"/>
                          </a:solidFill>
                          <a:latin typeface="Arial" panose="020B0604020202020204" pitchFamily="34" charset="0"/>
                          <a:ea typeface="黑体" pitchFamily="49" charset="-122"/>
                          <a:cs typeface="Arial" panose="020B0604020202020204" pitchFamily="34" charset="0"/>
                        </a:rPr>
                        <a:t> </a:t>
                      </a: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current:</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8@20us waveform</a:t>
                      </a:r>
                    </a:p>
                    <a:p>
                      <a:pPr marL="0" algn="ctr" defTabSz="914400" rtl="0" eaLnBrk="1" latinLnBrk="0" hangingPunct="1"/>
                      <a:r>
                        <a:rPr lang="en-US" altLang="zh-CN" sz="1400" b="0" i="0" u="none" strike="noStrike" kern="1200" dirty="0">
                          <a:solidFill>
                            <a:srgbClr val="0D64BC"/>
                          </a:solidFill>
                          <a:latin typeface="Arial" panose="020B0604020202020204" pitchFamily="34" charset="0"/>
                          <a:ea typeface="黑体" pitchFamily="49" charset="-122"/>
                          <a:cs typeface="Arial" panose="020B0604020202020204" pitchFamily="34" charset="0"/>
                        </a:rPr>
                        <a:t>Voltage: 0.25kV – 6kV</a:t>
                      </a:r>
                    </a:p>
                  </a:txBody>
                  <a:tcPr marL="91427" marR="91427" marT="45716" marB="45716"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400" b="0" i="0" u="none" strike="noStrike" kern="1200" dirty="0">
                        <a:solidFill>
                          <a:srgbClr val="0D64BC"/>
                        </a:solidFill>
                        <a:latin typeface="Arial" panose="020B0604020202020204" pitchFamily="34" charset="0"/>
                        <a:ea typeface="黑体" pitchFamily="49" charset="-122"/>
                        <a:cs typeface="Arial" panose="020B0604020202020204" pitchFamily="34" charset="0"/>
                      </a:endParaRPr>
                    </a:p>
                  </a:txBody>
                  <a:tcPr marL="91427" marR="91427" marT="45716" marB="45716" anchor="ctr"/>
                </a:tc>
                <a:extLst>
                  <a:ext uri="{0D108BD9-81ED-4DB2-BD59-A6C34878D82A}">
                    <a16:rowId xmlns="" xmlns:a16="http://schemas.microsoft.com/office/drawing/2014/main" val="10003"/>
                  </a:ext>
                </a:extLst>
              </a:tr>
            </a:tbl>
          </a:graphicData>
        </a:graphic>
      </p:graphicFrame>
      <p:pic>
        <p:nvPicPr>
          <p:cNvPr id="8" name="图片 7"/>
          <p:cNvPicPr>
            <a:picLocks noChangeAspect="1"/>
          </p:cNvPicPr>
          <p:nvPr/>
        </p:nvPicPr>
        <p:blipFill>
          <a:blip r:embed="rId2"/>
          <a:stretch>
            <a:fillRect/>
          </a:stretch>
        </p:blipFill>
        <p:spPr>
          <a:xfrm>
            <a:off x="1411261" y="1297434"/>
            <a:ext cx="2160240" cy="1696884"/>
          </a:xfrm>
          <a:prstGeom prst="rect">
            <a:avLst/>
          </a:prstGeom>
        </p:spPr>
      </p:pic>
    </p:spTree>
    <p:extLst>
      <p:ext uri="{BB962C8B-B14F-4D97-AF65-F5344CB8AC3E}">
        <p14:creationId xmlns:p14="http://schemas.microsoft.com/office/powerpoint/2010/main" val="1819083786"/>
      </p:ext>
    </p:extLst>
  </p:cSld>
  <p:clrMapOvr>
    <a:masterClrMapping/>
  </p:clrMapOvr>
  <p:transition spd="med">
    <p:pull/>
  </p:transition>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4D62DEC-36E6-4155-AC85-9BB005A27E3F}" vid="{B0EF58C1-6126-49D5-BBC7-14D1E5A0996C}"/>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实验室可靠性设备简介 20190520</Template>
  <TotalTime>42</TotalTime>
  <Words>827</Words>
  <Application>Microsoft Office PowerPoint</Application>
  <PresentationFormat>全屏显示(4:3)</PresentationFormat>
  <Paragraphs>191</Paragraphs>
  <Slides>10</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10</vt:i4>
      </vt:variant>
    </vt:vector>
  </HeadingPairs>
  <TitlesOfParts>
    <vt:vector size="23" baseType="lpstr">
      <vt:lpstr>等线</vt:lpstr>
      <vt:lpstr>等线 Light</vt:lpstr>
      <vt:lpstr>黑体</vt:lpstr>
      <vt:lpstr>华文琥珀</vt:lpstr>
      <vt:lpstr>华文楷体</vt:lpstr>
      <vt:lpstr>楷体</vt:lpstr>
      <vt:lpstr>宋体</vt:lpstr>
      <vt:lpstr>Arial</vt:lpstr>
      <vt:lpstr>Arial Black</vt:lpstr>
      <vt:lpstr>Calibri</vt:lpstr>
      <vt:lpstr>Calibri Light</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QA-Zhu Weiyong</dc:creator>
  <cp:lastModifiedBy>HR-Yan Jing</cp:lastModifiedBy>
  <cp:revision>8</cp:revision>
  <dcterms:created xsi:type="dcterms:W3CDTF">2019-05-20T09:07:19Z</dcterms:created>
  <dcterms:modified xsi:type="dcterms:W3CDTF">2019-05-24T01:26:54Z</dcterms:modified>
</cp:coreProperties>
</file>