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3" r:id="rId2"/>
    <p:sldId id="257" r:id="rId3"/>
    <p:sldId id="269" r:id="rId4"/>
    <p:sldId id="259" r:id="rId5"/>
    <p:sldId id="258" r:id="rId6"/>
    <p:sldId id="264" r:id="rId7"/>
    <p:sldId id="265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F8F364-6B97-491D-BE91-C624B11E14D2}" type="datetimeFigureOut">
              <a:rPr lang="zh-CN" altLang="en-US" smtClean="0"/>
              <a:t>2019-5-10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84128" y="5580880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359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026" name="Picture 2" descr="Z:\MIS\AEM Building Photos\AEM ZhongNan Building_2017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" y="1252221"/>
            <a:ext cx="7321473" cy="454545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2" name="标题 1"/>
          <p:cNvSpPr txBox="1">
            <a:spLocks/>
          </p:cNvSpPr>
          <p:nvPr/>
        </p:nvSpPr>
        <p:spPr>
          <a:xfrm>
            <a:off x="3410909" y="399677"/>
            <a:ext cx="2400299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企业文化（八）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27" y="154497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8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72430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矩形 1"/>
          <p:cNvSpPr/>
          <p:nvPr/>
        </p:nvSpPr>
        <p:spPr>
          <a:xfrm>
            <a:off x="497538" y="1619853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solidFill>
                  <a:srgbClr val="FF0000"/>
                </a:solidFill>
              </a:rPr>
              <a:t>不断创造最高的品质和价值与客户分享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9656" y="2578007"/>
            <a:ext cx="7382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   </a:t>
            </a:r>
            <a:r>
              <a:rPr lang="zh-CN" altLang="zh-CN" sz="2400" dirty="0" smtClean="0">
                <a:latin typeface="+mj-ea"/>
                <a:ea typeface="+mj-ea"/>
              </a:rPr>
              <a:t>在</a:t>
            </a:r>
            <a:r>
              <a:rPr lang="zh-CN" altLang="zh-CN" sz="2400" dirty="0">
                <a:latin typeface="+mj-ea"/>
                <a:ea typeface="+mj-ea"/>
              </a:rPr>
              <a:t>互联网时代，</a:t>
            </a:r>
            <a:r>
              <a:rPr lang="zh-CN" altLang="zh-CN" sz="2400" dirty="0" smtClean="0">
                <a:latin typeface="+mj-ea"/>
                <a:ea typeface="+mj-ea"/>
              </a:rPr>
              <a:t>高科技企业</a:t>
            </a:r>
            <a:r>
              <a:rPr lang="zh-CN" altLang="zh-CN" sz="2400" dirty="0">
                <a:latin typeface="+mj-ea"/>
                <a:ea typeface="+mj-ea"/>
              </a:rPr>
              <a:t>不再如大工业生产</a:t>
            </a:r>
            <a:r>
              <a:rPr lang="zh-CN" altLang="zh-CN" sz="2400" dirty="0" smtClean="0">
                <a:latin typeface="+mj-ea"/>
                <a:ea typeface="+mj-ea"/>
              </a:rPr>
              <a:t>年代</a:t>
            </a:r>
            <a:r>
              <a:rPr lang="zh-CN" altLang="en-US" sz="2400" dirty="0">
                <a:latin typeface="+mj-ea"/>
                <a:ea typeface="+mj-ea"/>
              </a:rPr>
              <a:t>依靠</a:t>
            </a:r>
            <a:r>
              <a:rPr lang="zh-CN" altLang="zh-CN" sz="2400" dirty="0" smtClean="0">
                <a:latin typeface="+mj-ea"/>
                <a:ea typeface="+mj-ea"/>
              </a:rPr>
              <a:t>劳动</a:t>
            </a:r>
            <a:r>
              <a:rPr lang="zh-CN" altLang="zh-CN" sz="2400" dirty="0">
                <a:latin typeface="+mj-ea"/>
                <a:ea typeface="+mj-ea"/>
              </a:rPr>
              <a:t>剩余价值来积累财富，而是通过全体员工创造附加值来达到多赢的目标</a:t>
            </a:r>
            <a:r>
              <a:rPr lang="zh-CN" altLang="zh-CN" sz="2400" dirty="0" smtClean="0">
                <a:latin typeface="+mj-ea"/>
                <a:ea typeface="+mj-ea"/>
              </a:rPr>
              <a:t>。</a:t>
            </a:r>
            <a:endParaRPr lang="zh-CN" altLang="zh-CN" sz="2400" dirty="0"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63" y="154497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7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 b="3717"/>
          <a:stretch/>
        </p:blipFill>
        <p:spPr>
          <a:xfrm>
            <a:off x="4529979" y="2832292"/>
            <a:ext cx="3982010" cy="347493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4" y="237004"/>
            <a:ext cx="46450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91670" y="1559859"/>
            <a:ext cx="74900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+mj-ea"/>
                <a:ea typeface="+mj-ea"/>
              </a:rPr>
              <a:t>不断</a:t>
            </a:r>
            <a:r>
              <a:rPr lang="zh-CN" altLang="zh-CN" sz="2400" dirty="0">
                <a:latin typeface="+mj-ea"/>
                <a:ea typeface="+mj-ea"/>
              </a:rPr>
              <a:t>地再学习、再创造成为了高科技企业的基本生产流程，也就是在不断地创造最高的品质和附加价值的过程中</a:t>
            </a:r>
            <a:r>
              <a:rPr lang="zh-CN" altLang="zh-CN" sz="2400" dirty="0" smtClean="0">
                <a:latin typeface="+mj-ea"/>
                <a:ea typeface="+mj-ea"/>
              </a:rPr>
              <a:t>，</a:t>
            </a:r>
            <a:r>
              <a:rPr lang="zh-CN" altLang="en-US" sz="2400" dirty="0" smtClean="0">
                <a:latin typeface="+mj-ea"/>
                <a:ea typeface="+mj-ea"/>
              </a:rPr>
              <a:t>实现公司业绩成长和经营目标</a:t>
            </a:r>
            <a:r>
              <a:rPr lang="zh-CN" altLang="zh-CN" sz="2400" dirty="0" smtClean="0">
                <a:latin typeface="+mj-ea"/>
                <a:ea typeface="+mj-ea"/>
              </a:rPr>
              <a:t>。</a:t>
            </a:r>
            <a:endParaRPr lang="zh-CN" altLang="zh-CN" sz="2400" dirty="0"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63" y="154497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94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3941" r="3362" b="7317"/>
          <a:stretch/>
        </p:blipFill>
        <p:spPr>
          <a:xfrm>
            <a:off x="4919833" y="2635623"/>
            <a:ext cx="3696369" cy="36898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4" name="矩形 3"/>
          <p:cNvSpPr/>
          <p:nvPr/>
        </p:nvSpPr>
        <p:spPr>
          <a:xfrm>
            <a:off x="618564" y="1601124"/>
            <a:ext cx="7758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在</a:t>
            </a:r>
            <a:r>
              <a:rPr lang="en-US" altLang="zh-CN" sz="2400" dirty="0" smtClean="0">
                <a:latin typeface="+mj-ea"/>
                <a:ea typeface="+mj-ea"/>
              </a:rPr>
              <a:t>AEM</a:t>
            </a:r>
            <a:r>
              <a:rPr lang="zh-CN" altLang="en-US" sz="2400" dirty="0" smtClean="0">
                <a:latin typeface="+mj-ea"/>
                <a:ea typeface="+mj-ea"/>
              </a:rPr>
              <a:t>，</a:t>
            </a:r>
            <a:r>
              <a:rPr lang="zh-CN" altLang="zh-CN" sz="2400" dirty="0" smtClean="0">
                <a:latin typeface="+mj-ea"/>
                <a:ea typeface="+mj-ea"/>
              </a:rPr>
              <a:t>我们会</a:t>
            </a:r>
            <a:r>
              <a:rPr lang="zh-CN" altLang="en-US" sz="2400" dirty="0" smtClean="0">
                <a:latin typeface="+mj-ea"/>
                <a:ea typeface="+mj-ea"/>
              </a:rPr>
              <a:t>以客户的需求为</a:t>
            </a:r>
            <a:r>
              <a:rPr lang="zh-CN" altLang="zh-CN" sz="2400" dirty="0" smtClean="0">
                <a:latin typeface="+mj-ea"/>
                <a:ea typeface="+mj-ea"/>
              </a:rPr>
              <a:t>优先，向</a:t>
            </a:r>
            <a:r>
              <a:rPr lang="zh-CN" altLang="en-US" sz="2400" dirty="0" smtClean="0">
                <a:latin typeface="+mj-ea"/>
                <a:ea typeface="+mj-ea"/>
              </a:rPr>
              <a:t>他们</a:t>
            </a:r>
            <a:r>
              <a:rPr lang="zh-CN" altLang="zh-CN" sz="2400" dirty="0" smtClean="0">
                <a:latin typeface="+mj-ea"/>
                <a:ea typeface="+mj-ea"/>
              </a:rPr>
              <a:t>提供</a:t>
            </a:r>
            <a:r>
              <a:rPr lang="zh-CN" altLang="zh-CN" sz="2400" dirty="0">
                <a:latin typeface="+mj-ea"/>
                <a:ea typeface="+mj-ea"/>
              </a:rPr>
              <a:t>最高品质的产品与服务，从而建立起一种相互依赖、共同成长的共存共荣的关系。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63" y="154497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4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3625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247715" y="3179073"/>
            <a:ext cx="2701272" cy="2756833"/>
            <a:chOff x="4677" y="7836"/>
            <a:chExt cx="2880" cy="2809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4677" y="8616"/>
              <a:ext cx="180" cy="156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7377" y="8616"/>
              <a:ext cx="180" cy="156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4677" y="7992"/>
              <a:ext cx="2880" cy="265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5037" y="10176"/>
              <a:ext cx="180" cy="156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7017" y="10176"/>
              <a:ext cx="180" cy="156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6117" y="7836"/>
              <a:ext cx="180" cy="156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0" y="18020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endParaRPr kumimoji="0" lang="zh-CN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00273" y="2790902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客户</a:t>
            </a:r>
            <a:endParaRPr lang="zh-CN" altLang="en-US" dirty="0">
              <a:solidFill>
                <a:prstClr val="black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48987" y="384664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股东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332079" y="3846646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供货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商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939043" y="556097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员工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572536" y="55665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管理层</a:t>
            </a:r>
            <a:endParaRPr lang="zh-CN" altLang="en-US" sz="1050" dirty="0">
              <a:solidFill>
                <a:prstClr val="black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1328" y="1550956"/>
            <a:ext cx="5202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在</a:t>
            </a:r>
            <a:r>
              <a:rPr lang="en-US" altLang="zh-CN" sz="2400" dirty="0" smtClean="0">
                <a:latin typeface="+mj-ea"/>
                <a:ea typeface="+mj-ea"/>
              </a:rPr>
              <a:t>AEM</a:t>
            </a:r>
            <a:r>
              <a:rPr lang="zh-CN" altLang="en-US" sz="2400" dirty="0" smtClean="0">
                <a:latin typeface="+mj-ea"/>
                <a:ea typeface="+mj-ea"/>
              </a:rPr>
              <a:t>，</a:t>
            </a:r>
            <a:r>
              <a:rPr lang="zh-CN" altLang="en-US" sz="2400" dirty="0">
                <a:latin typeface="+mj-ea"/>
                <a:ea typeface="+mj-ea"/>
              </a:rPr>
              <a:t>客户不是上帝，而是与我们的员工、供货商和股东建立“价值均分”的长期共赢的合作伙伴！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63" y="154497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2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" b="3125"/>
          <a:stretch/>
        </p:blipFill>
        <p:spPr>
          <a:xfrm>
            <a:off x="423006" y="1375764"/>
            <a:ext cx="3772476" cy="474608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矩形 2"/>
          <p:cNvSpPr/>
          <p:nvPr/>
        </p:nvSpPr>
        <p:spPr>
          <a:xfrm>
            <a:off x="4299319" y="1649598"/>
            <a:ext cx="4153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+mj-ea"/>
                <a:ea typeface="+mj-ea"/>
              </a:rPr>
              <a:t>对</a:t>
            </a:r>
            <a:r>
              <a:rPr lang="en-US" altLang="zh-CN" sz="2400" dirty="0" smtClean="0">
                <a:latin typeface="+mj-ea"/>
                <a:ea typeface="+mj-ea"/>
              </a:rPr>
              <a:t>AEM</a:t>
            </a:r>
            <a:r>
              <a:rPr lang="zh-CN" altLang="zh-CN" sz="2400" dirty="0" smtClean="0">
                <a:latin typeface="+mj-ea"/>
                <a:ea typeface="+mj-ea"/>
              </a:rPr>
              <a:t>而言</a:t>
            </a:r>
            <a:r>
              <a:rPr lang="zh-CN" altLang="zh-CN" sz="2400" dirty="0">
                <a:latin typeface="+mj-ea"/>
                <a:ea typeface="+mj-ea"/>
              </a:rPr>
              <a:t>，这是</a:t>
            </a:r>
            <a:r>
              <a:rPr lang="zh-CN" altLang="zh-CN" sz="2400" dirty="0" smtClean="0">
                <a:latin typeface="+mj-ea"/>
                <a:ea typeface="+mj-ea"/>
              </a:rPr>
              <a:t>一</a:t>
            </a:r>
            <a:r>
              <a:rPr lang="zh-CN" altLang="en-US" sz="2400" dirty="0" smtClean="0">
                <a:latin typeface="+mj-ea"/>
                <a:ea typeface="+mj-ea"/>
              </a:rPr>
              <a:t>条</a:t>
            </a:r>
            <a:r>
              <a:rPr lang="zh-CN" altLang="zh-CN" sz="2400" dirty="0" smtClean="0">
                <a:latin typeface="+mj-ea"/>
                <a:ea typeface="+mj-ea"/>
              </a:rPr>
              <a:t>生命</a:t>
            </a:r>
            <a:r>
              <a:rPr lang="zh-CN" altLang="zh-CN" sz="2400" dirty="0">
                <a:latin typeface="+mj-ea"/>
                <a:ea typeface="+mj-ea"/>
              </a:rPr>
              <a:t>链，链上的每一个环节都是互相依存的，我们的目标就是要让</a:t>
            </a:r>
            <a:r>
              <a:rPr lang="zh-CN" altLang="zh-CN" sz="2400" dirty="0" smtClean="0">
                <a:latin typeface="+mj-ea"/>
                <a:ea typeface="+mj-ea"/>
              </a:rPr>
              <a:t>这</a:t>
            </a:r>
            <a:r>
              <a:rPr lang="zh-CN" altLang="en-US" sz="2400" dirty="0" smtClean="0">
                <a:latin typeface="+mj-ea"/>
                <a:ea typeface="+mj-ea"/>
              </a:rPr>
              <a:t>条</a:t>
            </a:r>
            <a:r>
              <a:rPr lang="zh-CN" altLang="zh-CN" sz="2400" dirty="0" smtClean="0">
                <a:latin typeface="+mj-ea"/>
                <a:ea typeface="+mj-ea"/>
              </a:rPr>
              <a:t>链条一直</a:t>
            </a:r>
            <a:r>
              <a:rPr lang="zh-CN" altLang="en-US" sz="2400" dirty="0" smtClean="0">
                <a:latin typeface="+mj-ea"/>
                <a:ea typeface="+mj-ea"/>
              </a:rPr>
              <a:t>保持着</a:t>
            </a:r>
            <a:r>
              <a:rPr lang="zh-CN" altLang="zh-CN" sz="2400" dirty="0" smtClean="0">
                <a:latin typeface="+mj-ea"/>
                <a:ea typeface="+mj-ea"/>
              </a:rPr>
              <a:t>良性</a:t>
            </a:r>
            <a:r>
              <a:rPr lang="zh-CN" altLang="zh-CN" sz="2400" dirty="0">
                <a:latin typeface="+mj-ea"/>
                <a:ea typeface="+mj-ea"/>
              </a:rPr>
              <a:t>的共生</a:t>
            </a:r>
            <a:r>
              <a:rPr lang="zh-CN" altLang="zh-CN" sz="2400" dirty="0" smtClean="0">
                <a:latin typeface="+mj-ea"/>
                <a:ea typeface="+mj-ea"/>
              </a:rPr>
              <a:t>循环</a:t>
            </a:r>
            <a:r>
              <a:rPr lang="zh-CN" altLang="en-US" sz="2400" dirty="0" smtClean="0">
                <a:latin typeface="+mj-ea"/>
                <a:ea typeface="+mj-ea"/>
              </a:rPr>
              <a:t>，最终</a:t>
            </a:r>
            <a:r>
              <a:rPr lang="zh-CN" altLang="en-US" sz="2400" dirty="0">
                <a:latin typeface="+mj-ea"/>
                <a:ea typeface="+mj-ea"/>
              </a:rPr>
              <a:t>实现与客户、员工、供货商和</a:t>
            </a:r>
            <a:r>
              <a:rPr lang="zh-CN" altLang="en-US" sz="2400" dirty="0" smtClean="0">
                <a:latin typeface="+mj-ea"/>
                <a:ea typeface="+mj-ea"/>
              </a:rPr>
              <a:t>股东 “</a:t>
            </a:r>
            <a:r>
              <a:rPr lang="zh-CN" altLang="en-US" sz="2400" dirty="0">
                <a:latin typeface="+mj-ea"/>
                <a:ea typeface="+mj-ea"/>
              </a:rPr>
              <a:t>共创，共进，共赢，共享” ！</a:t>
            </a:r>
            <a:endParaRPr lang="zh-CN" altLang="zh-CN" sz="2400" dirty="0"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63" y="154497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7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6" y="1144030"/>
            <a:ext cx="4065284" cy="52358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45956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63" y="154497"/>
            <a:ext cx="1589809" cy="536780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67339" y="1926464"/>
            <a:ext cx="5002307" cy="1985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周末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84" y="4231150"/>
            <a:ext cx="1573714" cy="15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6947</TotalTime>
  <Words>265</Words>
  <Application>Microsoft Office PowerPoint</Application>
  <PresentationFormat>全屏显示(4:3)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Bookman Old Style</vt:lpstr>
      <vt:lpstr>Gill Sans MT</vt:lpstr>
      <vt:lpstr>Times New Roman</vt:lpstr>
      <vt:lpstr>Wingdings</vt:lpstr>
      <vt:lpstr>Wingdings 3</vt:lpstr>
      <vt:lpstr>质朴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544</cp:revision>
  <dcterms:created xsi:type="dcterms:W3CDTF">2018-06-12T05:17:37Z</dcterms:created>
  <dcterms:modified xsi:type="dcterms:W3CDTF">2019-05-10T03:17:12Z</dcterms:modified>
</cp:coreProperties>
</file>