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4"/>
  </p:sldMasterIdLst>
  <p:notesMasterIdLst>
    <p:notesMasterId r:id="rId21"/>
  </p:notesMasterIdLst>
  <p:sldIdLst>
    <p:sldId id="256" r:id="rId5"/>
    <p:sldId id="338" r:id="rId6"/>
    <p:sldId id="341" r:id="rId7"/>
    <p:sldId id="376" r:id="rId8"/>
    <p:sldId id="348" r:id="rId9"/>
    <p:sldId id="377" r:id="rId10"/>
    <p:sldId id="361" r:id="rId11"/>
    <p:sldId id="369" r:id="rId12"/>
    <p:sldId id="371" r:id="rId13"/>
    <p:sldId id="372" r:id="rId14"/>
    <p:sldId id="375" r:id="rId15"/>
    <p:sldId id="344" r:id="rId16"/>
    <p:sldId id="346" r:id="rId17"/>
    <p:sldId id="340" r:id="rId18"/>
    <p:sldId id="343" r:id="rId19"/>
    <p:sldId id="31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11366-06C5-41D5-8569-246142F834F7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56375-20A9-407D-8854-EC052795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E838-76A7-42AA-85A5-57D0EA6CB459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9699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6103-0B8A-4ECD-A553-B8428366347D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0791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2D17-0EBE-4567-AEC8-76A3BACEEA71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2935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E670-5696-4C93-B12A-A752AE839C75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104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B2F0-CEFE-486E-8ECA-012FB3EABBE8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7567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6F3A-0977-4289-B01A-859ED92F14C0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1672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22D8-DE5F-4004-B052-2FF8EA0A74F7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3661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16B-3543-4837-B38D-AC82B334B0EA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2042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5EAD-F11C-4A73-B175-2581AC80C9D4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6920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66D2-99D4-4625-897A-52BDB7A3C976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6422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22FA-4654-470F-A0A6-1678E437BC59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3711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emcomponent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4D8-78F3-4C92-826D-CFE40EA067CB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E:\AEM Logo\20171106 AEM R\AEM US Logo Transparent background.png">
            <a:extLst>
              <a:ext uri="{FF2B5EF4-FFF2-40B4-BE49-F238E27FC236}">
                <a16:creationId xmlns="" xmlns:a16="http://schemas.microsoft.com/office/drawing/2014/main" id="{2094D2E7-1CCA-4342-A023-EBA783BF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1" y="283009"/>
            <a:ext cx="1560945" cy="47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id="{5A3935DF-773E-406E-B1F8-EAF99CC7D65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0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400" i="0">
                <a:solidFill>
                  <a:schemeClr val="tx2">
                    <a:lumMod val="75000"/>
                  </a:schemeClr>
                </a:solidFill>
                <a:ea typeface="宋体" pitchFamily="2" charset="-122"/>
                <a:hlinkClick r:id="rId14"/>
              </a:rPr>
              <a:t>www.aemcomponents.com</a:t>
            </a:r>
            <a:endParaRPr lang="en-US" altLang="zh-CN" sz="1400" i="0" dirty="0">
              <a:solidFill>
                <a:schemeClr val="tx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3F0D8DD5-A8B7-423D-8867-F31573EBF3F6}"/>
              </a:ext>
            </a:extLst>
          </p:cNvPr>
          <p:cNvSpPr txBox="1">
            <a:spLocks/>
          </p:cNvSpPr>
          <p:nvPr/>
        </p:nvSpPr>
        <p:spPr>
          <a:xfrm>
            <a:off x="547254" y="760620"/>
            <a:ext cx="2214418" cy="2646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20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–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•"/>
              <a:defRPr sz="18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200">
                <a:solidFill>
                  <a:srgbClr val="0070C0"/>
                </a:solidFill>
              </a:rPr>
              <a:t>Innovative Circuit Protection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6">
            <a:extLst>
              <a:ext uri="{FF2B5EF4-FFF2-40B4-BE49-F238E27FC236}">
                <a16:creationId xmlns="" xmlns:a16="http://schemas.microsoft.com/office/drawing/2014/main" id="{C53A2399-A3CE-4193-B55D-47344A73D9A1}"/>
              </a:ext>
            </a:extLst>
          </p:cNvPr>
          <p:cNvCxnSpPr>
            <a:cxnSpLocks/>
          </p:cNvCxnSpPr>
          <p:nvPr/>
        </p:nvCxnSpPr>
        <p:spPr>
          <a:xfrm>
            <a:off x="600363" y="1043709"/>
            <a:ext cx="10991273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74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>
    <p:cover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Presentation1.ppt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58081E-12C2-4725-925F-778072E6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3775" y="6338308"/>
            <a:ext cx="5124450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7426422-7F39-4181-A2E7-0F536EFE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070C0"/>
                </a:solidFill>
              </a:rPr>
              <a:pPr/>
              <a:t>1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1267914" y="1517619"/>
            <a:ext cx="9144000" cy="1458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150000"/>
              </a:lnSpc>
              <a:spcBef>
                <a:spcPct val="0"/>
              </a:spcBef>
              <a:buNone/>
              <a:defRPr sz="6000" b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>
                <a:latin typeface="楷体" panose="02010609060101010101" pitchFamily="49" charset="-122"/>
              </a:rPr>
              <a:t>6S</a:t>
            </a:r>
            <a:r>
              <a:rPr lang="en-US" altLang="zh-CN" sz="5400" dirty="0" smtClean="0">
                <a:latin typeface="楷体" panose="02010609060101010101" pitchFamily="49" charset="-122"/>
              </a:rPr>
              <a:t> </a:t>
            </a:r>
            <a:r>
              <a:rPr lang="zh-CN" altLang="en-US" sz="5400" dirty="0" smtClean="0">
                <a:latin typeface="楷体" panose="02010609060101010101" pitchFamily="49" charset="-122"/>
              </a:rPr>
              <a:t>管理</a:t>
            </a:r>
            <a:endParaRPr lang="zh-CN" altLang="en-US" sz="5400" dirty="0">
              <a:latin typeface="楷体" panose="02010609060101010101" pitchFamily="49" charset="-122"/>
            </a:endParaRPr>
          </a:p>
        </p:txBody>
      </p:sp>
      <p:sp>
        <p:nvSpPr>
          <p:cNvPr id="9" name="Rectangle 18"/>
          <p:cNvSpPr txBox="1">
            <a:spLocks noChangeArrowheads="1"/>
          </p:cNvSpPr>
          <p:nvPr/>
        </p:nvSpPr>
        <p:spPr>
          <a:xfrm>
            <a:off x="5270334" y="3112223"/>
            <a:ext cx="5903912" cy="4707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企业管理之基础</a:t>
            </a:r>
            <a:endParaRPr lang="zh-TW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111836" y="507094"/>
            <a:ext cx="3669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47384" y="4487933"/>
            <a:ext cx="340129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355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6686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12" y="3883553"/>
            <a:ext cx="7845291" cy="25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946750" y="1147932"/>
            <a:ext cx="4333587" cy="5658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安全，企业运作之根本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9244" y="1730910"/>
            <a:ext cx="5208598" cy="21934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03119" y="183994"/>
            <a:ext cx="4185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管理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之安全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4360" y="1996791"/>
            <a:ext cx="4958366" cy="192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solidFill>
                  <a:schemeClr val="l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安全含义：消除隐患，预防事故</a:t>
            </a:r>
            <a:endParaRPr lang="en-US" altLang="zh-CN" sz="2400" dirty="0">
              <a:solidFill>
                <a:schemeClr val="l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chemeClr val="l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安全</a:t>
            </a:r>
            <a:r>
              <a:rPr lang="zh-CN" altLang="en-US" sz="2400" dirty="0">
                <a:solidFill>
                  <a:schemeClr val="l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分类：人身安全</a:t>
            </a:r>
            <a:endParaRPr lang="en-US" altLang="zh-CN" sz="2400" dirty="0">
              <a:solidFill>
                <a:schemeClr val="l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l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产品</a:t>
            </a:r>
            <a:r>
              <a:rPr lang="zh-CN" altLang="en-US" sz="2400" dirty="0">
                <a:solidFill>
                  <a:schemeClr val="l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安全</a:t>
            </a:r>
            <a:endParaRPr lang="en-US" altLang="zh-CN" sz="2400" dirty="0">
              <a:solidFill>
                <a:schemeClr val="l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l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设备</a:t>
            </a:r>
            <a:r>
              <a:rPr lang="zh-CN" altLang="en-US" sz="2400" dirty="0">
                <a:solidFill>
                  <a:schemeClr val="l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安全</a:t>
            </a:r>
            <a:endParaRPr lang="en-US" altLang="zh-CN" sz="2400" dirty="0">
              <a:solidFill>
                <a:schemeClr val="l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l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机密</a:t>
            </a:r>
            <a:r>
              <a:rPr lang="zh-CN" altLang="en-US" sz="2400" dirty="0">
                <a:solidFill>
                  <a:schemeClr val="l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安全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46" y="1195752"/>
            <a:ext cx="5177307" cy="267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448534" y="352992"/>
            <a:ext cx="35237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29301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64771"/>
            <a:ext cx="10515600" cy="52591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29" y="1427729"/>
            <a:ext cx="6728689" cy="4528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06686" y="2915269"/>
            <a:ext cx="47562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单靠一朵美丽的</a:t>
            </a:r>
            <a:r>
              <a:rPr lang="zh-CN" altLang="en-US" sz="3200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鲜花</a:t>
            </a:r>
            <a:r>
              <a:rPr lang="en-US" altLang="zh-CN" sz="3200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打扮</a:t>
            </a:r>
            <a:r>
              <a:rPr lang="zh-CN" altLang="en-US" sz="32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不出美丽的</a:t>
            </a:r>
            <a:r>
              <a:rPr lang="zh-CN" altLang="en-US" sz="3200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春天</a:t>
            </a:r>
            <a:r>
              <a:rPr lang="en-US" altLang="zh-CN" sz="3200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个人</a:t>
            </a:r>
            <a:r>
              <a:rPr lang="zh-CN" altLang="en-US" sz="32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只有融入团结的集体才能实现宏伟</a:t>
            </a:r>
            <a:r>
              <a:rPr lang="zh-CN" altLang="en-US" sz="3200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</a:t>
            </a:r>
            <a:r>
              <a:rPr lang="en-US" altLang="zh-CN" sz="3200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3200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19734" y="166940"/>
            <a:ext cx="54168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管理之团队合作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610600" y="413161"/>
            <a:ext cx="3669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29301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64771"/>
            <a:ext cx="10515600" cy="52591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3" y="1152574"/>
            <a:ext cx="10894454" cy="520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074766" y="168387"/>
            <a:ext cx="5078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管理之 </a:t>
            </a:r>
            <a:r>
              <a:rPr lang="en-US" altLang="zh-CN" sz="48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Before</a:t>
            </a:r>
            <a:endParaRPr lang="zh-CN" altLang="en-US" sz="48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610600" y="448895"/>
            <a:ext cx="3669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69089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64771"/>
            <a:ext cx="10515600" cy="52591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6S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改善成果展示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901701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443177" y="181234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管理之 </a:t>
            </a:r>
            <a:r>
              <a:rPr lang="en-US" altLang="zh-CN" sz="48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After</a:t>
            </a:r>
            <a:endParaRPr lang="zh-CN" altLang="en-US" sz="48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264639" y="427455"/>
            <a:ext cx="3669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69089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08314"/>
            <a:ext cx="10515600" cy="482374"/>
          </a:xfrm>
        </p:spPr>
        <p:txBody>
          <a:bodyPr>
            <a:normAutofit fontScale="90000"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构筑一流的现场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管理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2476" y="18783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1861372" y="1878353"/>
            <a:ext cx="8469256" cy="3825352"/>
            <a:chOff x="1959441" y="2133594"/>
            <a:chExt cx="8469256" cy="3825352"/>
          </a:xfrm>
        </p:grpSpPr>
        <p:sp>
          <p:nvSpPr>
            <p:cNvPr id="6" name="等腰三角形 5"/>
            <p:cNvSpPr/>
            <p:nvPr/>
          </p:nvSpPr>
          <p:spPr>
            <a:xfrm>
              <a:off x="1959441" y="2133594"/>
              <a:ext cx="8469256" cy="849086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21000" y="2436164"/>
              <a:ext cx="3145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一流现场管理</a:t>
              </a:r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992086" y="3320143"/>
              <a:ext cx="696685" cy="176348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852076" y="3331025"/>
              <a:ext cx="696685" cy="176348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701184" y="3331025"/>
              <a:ext cx="696685" cy="176348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550292" y="3341911"/>
              <a:ext cx="696685" cy="176348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410286" y="3341911"/>
              <a:ext cx="696685" cy="176348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270276" y="3352793"/>
              <a:ext cx="696685" cy="176348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130270" y="3352793"/>
              <a:ext cx="696685" cy="176348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990260" y="3352789"/>
              <a:ext cx="696685" cy="176348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8817592" y="3363671"/>
              <a:ext cx="696685" cy="176348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677582" y="3341895"/>
              <a:ext cx="696685" cy="176348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69461" y="3472531"/>
              <a:ext cx="553998" cy="15348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经 营 管 理</a:t>
              </a:r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56077" y="3445318"/>
              <a:ext cx="553998" cy="15348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计 划 管 理</a:t>
              </a:r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83413" y="3483405"/>
              <a:ext cx="553998" cy="15348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品 质 管 理</a:t>
              </a:r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34271" y="3483405"/>
              <a:ext cx="553998" cy="15348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安 全 管 理</a:t>
              </a:r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94261" y="3494296"/>
              <a:ext cx="553998" cy="15348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人 力 管 理</a:t>
              </a:r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910707" y="3483405"/>
              <a:ext cx="553998" cy="15348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士 气 管 理</a:t>
              </a:r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770697" y="3456204"/>
              <a:ext cx="553998" cy="15348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精 益 管 理</a:t>
              </a:r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03401" y="3494295"/>
              <a:ext cx="553998" cy="15348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成 本 管 理</a:t>
              </a:r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63391" y="3483405"/>
              <a:ext cx="553998" cy="15348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设 备 管 理</a:t>
              </a:r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3407" y="3494295"/>
              <a:ext cx="553998" cy="15348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效 率 管 理</a:t>
              </a:r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959441" y="5290457"/>
              <a:ext cx="8469256" cy="66848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31571" y="5410193"/>
              <a:ext cx="8093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6S </a:t>
              </a:r>
              <a:r>
                <a:rPr lang="zh-CN" altLang="en-US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管 理 是 企 业 各 项 管 理 之 基 础</a:t>
              </a:r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398653" y="181371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管理之 </a:t>
            </a:r>
            <a:r>
              <a:rPr lang="zh-CN" altLang="en-US" sz="4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总结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8147681" y="428085"/>
            <a:ext cx="3669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81686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64771"/>
            <a:ext cx="10515600" cy="52591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5" y="1690688"/>
            <a:ext cx="10386905" cy="382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358116" y="189652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管理之 </a:t>
            </a:r>
            <a:r>
              <a:rPr lang="zh-CN" altLang="en-US" sz="4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总结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147681" y="428085"/>
            <a:ext cx="3669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69089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End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43251D-5FCA-4EE7-ACC9-A73749E97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Copyright©2018 AEM Components, Inc. All Rights Reserved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45689" y="2447395"/>
            <a:ext cx="4425355" cy="1985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周末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40" y="2734128"/>
            <a:ext cx="1411695" cy="1411695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147681" y="428085"/>
            <a:ext cx="35268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24678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21229"/>
            <a:ext cx="10515600" cy="56945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05958"/>
            <a:ext cx="10515600" cy="274844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一个人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穿着打扮是否得体，谈吐是否自然，举止是否优雅，这是给人的第一印象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如果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工厂灯光明亮、工作区域宽敞、物料摆放整齐、标示清晰、工作环境整洁等，这无疑是给客户、员工不一样的感觉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现场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就是市场，我相信每个管理者都有这样的认同感，但是真正做好现场管理却是件不容易的事情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168997" y="4453933"/>
            <a:ext cx="9854005" cy="1602889"/>
            <a:chOff x="1305423" y="4398843"/>
            <a:chExt cx="9854005" cy="1602889"/>
          </a:xfrm>
        </p:grpSpPr>
        <p:sp>
          <p:nvSpPr>
            <p:cNvPr id="6" name="流程图: 准备 5"/>
            <p:cNvSpPr/>
            <p:nvPr/>
          </p:nvSpPr>
          <p:spPr>
            <a:xfrm>
              <a:off x="1305423" y="4398843"/>
              <a:ext cx="9854005" cy="1602889"/>
            </a:xfrm>
            <a:prstGeom prst="flowChartPreparati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43026" y="4477012"/>
              <a:ext cx="59059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心态变则意识变，意识变则行为变 行为变则性格变，性格变则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命运变                       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日）安岗正笃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4394188" y="147867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管理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111836" y="507094"/>
            <a:ext cx="3669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80964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02100"/>
            <a:ext cx="5972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5365" y="1239277"/>
            <a:ext cx="10515600" cy="52591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之起源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5365" y="1988713"/>
            <a:ext cx="10701270" cy="275925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5S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源于日本制造业的成功环境管理手段。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1955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年，日本企业提出了整理、整顿两个“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”，后来逐步增加了其余的三个“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”，形成了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5S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的构架。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5S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的管理重点由环境品质扩及至人的行动品质，使企业在安全、卫生、效率、品质及成本方面得到较大的改善，因此被广泛推行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</a:p>
          <a:p>
            <a:pPr marL="0" indent="0"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6S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5S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的延伸，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1995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年国内海尔公司第一家开始运行。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4426085" y="184761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管理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111836" y="507094"/>
            <a:ext cx="3669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69089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64771"/>
            <a:ext cx="10515600" cy="52591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664" y="1164771"/>
            <a:ext cx="7365288" cy="52272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17435" y="171167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管理</a:t>
            </a:r>
          </a:p>
        </p:txBody>
      </p:sp>
      <p:sp>
        <p:nvSpPr>
          <p:cNvPr id="9" name="矩形 8"/>
          <p:cNvSpPr/>
          <p:nvPr/>
        </p:nvSpPr>
        <p:spPr>
          <a:xfrm>
            <a:off x="551142" y="1275189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何谓 </a:t>
            </a:r>
            <a:r>
              <a:rPr lang="en-US" altLang="zh-CN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6S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 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1867436" y="2626161"/>
            <a:ext cx="1171978" cy="279471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111836" y="507094"/>
            <a:ext cx="3669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70247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2064" t="15987" r="32570" b="15112"/>
          <a:stretch>
            <a:fillRect/>
          </a:stretch>
        </p:blipFill>
        <p:spPr bwMode="auto">
          <a:xfrm>
            <a:off x="6096000" y="3547496"/>
            <a:ext cx="4026794" cy="307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1039" t="15987" r="31544" b="15112"/>
          <a:stretch>
            <a:fillRect/>
          </a:stretch>
        </p:blipFill>
        <p:spPr bwMode="auto">
          <a:xfrm>
            <a:off x="1480739" y="3756018"/>
            <a:ext cx="4058960" cy="283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45427" cy="365125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1039" t="15987" r="32570" b="16753"/>
          <a:stretch>
            <a:fillRect/>
          </a:stretch>
        </p:blipFill>
        <p:spPr bwMode="auto">
          <a:xfrm>
            <a:off x="1480739" y="1125258"/>
            <a:ext cx="4058960" cy="322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1039" t="15987" r="31544" b="15112"/>
          <a:stretch>
            <a:fillRect/>
          </a:stretch>
        </p:blipFill>
        <p:spPr bwMode="auto">
          <a:xfrm>
            <a:off x="6096000" y="1125259"/>
            <a:ext cx="4026794" cy="322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794497" y="196040"/>
            <a:ext cx="4185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管理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之整理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147681" y="442261"/>
            <a:ext cx="3669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19233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039" t="17628" r="31544" b="15112"/>
          <a:stretch>
            <a:fillRect/>
          </a:stretch>
        </p:blipFill>
        <p:spPr bwMode="auto">
          <a:xfrm>
            <a:off x="194264" y="1086746"/>
            <a:ext cx="4071106" cy="333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45427" cy="365125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3628407" y="150460"/>
            <a:ext cx="4185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管理之整顿</a:t>
            </a:r>
          </a:p>
        </p:txBody>
      </p:sp>
      <p:sp>
        <p:nvSpPr>
          <p:cNvPr id="13" name="矩形 12"/>
          <p:cNvSpPr/>
          <p:nvPr/>
        </p:nvSpPr>
        <p:spPr>
          <a:xfrm>
            <a:off x="4397848" y="3352115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整顿之四大方法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4872348" y="3998446"/>
            <a:ext cx="2382591" cy="66970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837904" y="4741168"/>
            <a:ext cx="4546242" cy="1875018"/>
            <a:chOff x="3243263" y="4846457"/>
            <a:chExt cx="5640763" cy="1875018"/>
          </a:xfrm>
        </p:grpSpPr>
        <p:graphicFrame>
          <p:nvGraphicFramePr>
            <p:cNvPr id="14" name="对象 13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8672040"/>
                </p:ext>
              </p:extLst>
            </p:nvPr>
          </p:nvGraphicFramePr>
          <p:xfrm>
            <a:off x="3249007" y="4846457"/>
            <a:ext cx="5635019" cy="1875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Presentation" r:id="rId4" imgW="3623989" imgH="2039292" progId="PowerPoint.Show.12">
                    <p:embed/>
                  </p:oleObj>
                </mc:Choice>
                <mc:Fallback>
                  <p:oleObj name="Presentation" r:id="rId4" imgW="3623989" imgH="2039292" progId="PowerPoint.Show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49007" y="4846457"/>
                          <a:ext cx="5635019" cy="187501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/>
            <p:cNvSpPr/>
            <p:nvPr/>
          </p:nvSpPr>
          <p:spPr>
            <a:xfrm>
              <a:off x="3243263" y="4846457"/>
              <a:ext cx="5640763" cy="1875018"/>
            </a:xfrm>
            <a:prstGeom prst="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147681" y="428085"/>
            <a:ext cx="3669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729439" y="1301563"/>
            <a:ext cx="4327992" cy="3106744"/>
            <a:chOff x="2884868" y="1086745"/>
            <a:chExt cx="9132885" cy="748001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1039" t="17628" r="31544" b="15112"/>
            <a:stretch>
              <a:fillRect/>
            </a:stretch>
          </p:blipFill>
          <p:spPr bwMode="auto">
            <a:xfrm>
              <a:off x="2884868" y="1086745"/>
              <a:ext cx="9132885" cy="748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圆角矩形 19"/>
            <p:cNvSpPr/>
            <p:nvPr/>
          </p:nvSpPr>
          <p:spPr>
            <a:xfrm>
              <a:off x="4440618" y="1491985"/>
              <a:ext cx="6068431" cy="74697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3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整顿</a:t>
              </a:r>
              <a:r>
                <a:rPr lang="en-US" altLang="zh-CN" sz="13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(Seiton):”</a:t>
              </a:r>
              <a:r>
                <a:rPr lang="zh-CN" altLang="en-US" sz="13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零时间</a:t>
              </a:r>
              <a:r>
                <a:rPr lang="en-US" altLang="zh-CN" sz="13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”</a:t>
              </a:r>
              <a:r>
                <a:rPr lang="zh-CN" altLang="en-US" sz="13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rPr>
                <a:t>能找到需要</a:t>
              </a:r>
              <a:endParaRPr lang="zh-CN" altLang="en-US" sz="13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852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039" t="15987" r="31544" b="15112"/>
          <a:stretch>
            <a:fillRect/>
          </a:stretch>
        </p:blipFill>
        <p:spPr bwMode="auto">
          <a:xfrm>
            <a:off x="578705" y="1606286"/>
            <a:ext cx="5021919" cy="437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1039" t="15987" r="31544" b="15112"/>
          <a:stretch>
            <a:fillRect/>
          </a:stretch>
        </p:blipFill>
        <p:spPr bwMode="auto">
          <a:xfrm>
            <a:off x="6141740" y="1606286"/>
            <a:ext cx="4937720" cy="437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751967" y="172002"/>
            <a:ext cx="4185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管理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清扫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147681" y="428085"/>
            <a:ext cx="3669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775165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3698805" y="161964"/>
            <a:ext cx="4185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管理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清洁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147681" y="428085"/>
            <a:ext cx="3669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51" y="1163753"/>
            <a:ext cx="4133850" cy="3543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138" y="3615070"/>
            <a:ext cx="3913208" cy="30809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4" y="1163753"/>
            <a:ext cx="4619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35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039" t="17628" r="26418" b="16753"/>
          <a:stretch>
            <a:fillRect/>
          </a:stretch>
        </p:blipFill>
        <p:spPr bwMode="auto">
          <a:xfrm>
            <a:off x="459346" y="1394474"/>
            <a:ext cx="5861687" cy="468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0013" t="19268" r="31545" b="16753"/>
          <a:stretch>
            <a:fillRect/>
          </a:stretch>
        </p:blipFill>
        <p:spPr bwMode="auto">
          <a:xfrm>
            <a:off x="5664869" y="1484627"/>
            <a:ext cx="6216248" cy="468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967639" y="193055"/>
            <a:ext cx="4185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6S 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管理之素养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212079" y="439276"/>
            <a:ext cx="3669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51735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master file for public use 2018-1-18 [Read-Only]" id="{8AED3685-86F8-4701-96EE-4659E1BD0822}" vid="{29F1D5B8-6ADC-4E7D-8A09-BDF7AF6B05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4FFFACC6489F418634456E2DC57157" ma:contentTypeVersion="8" ma:contentTypeDescription="Create a new document." ma:contentTypeScope="" ma:versionID="f2dd4353ae90fa211ea7542def7dbe1e">
  <xsd:schema xmlns:xsd="http://www.w3.org/2001/XMLSchema" xmlns:xs="http://www.w3.org/2001/XMLSchema" xmlns:p="http://schemas.microsoft.com/office/2006/metadata/properties" xmlns:ns2="7cd70ca9-5b11-4e5b-89c5-83f5c8e8dde7" xmlns:ns3="5fd2c436-d726-4201-98d3-8a520fac2d6c" targetNamespace="http://schemas.microsoft.com/office/2006/metadata/properties" ma:root="true" ma:fieldsID="f3f7097f6e42783945c29982a243cbd0" ns2:_="" ns3:_="">
    <xsd:import namespace="7cd70ca9-5b11-4e5b-89c5-83f5c8e8dde7"/>
    <xsd:import namespace="5fd2c436-d726-4201-98d3-8a520fac2d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70ca9-5b11-4e5b-89c5-83f5c8e8dd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2c436-d726-4201-98d3-8a520fac2d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F19F4B-3DC0-4A25-9A86-9CF0AF76E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70ca9-5b11-4e5b-89c5-83f5c8e8dde7"/>
    <ds:schemaRef ds:uri="5fd2c436-d726-4201-98d3-8a520fac2d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F3EF48-21D0-4E29-BE41-B1285505BE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B65429-70C3-4003-B7F4-586097068772}">
  <ds:schemaRefs>
    <ds:schemaRef ds:uri="7cd70ca9-5b11-4e5b-89c5-83f5c8e8dde7"/>
    <ds:schemaRef ds:uri="http://purl.org/dc/dcmitype/"/>
    <ds:schemaRef ds:uri="http://schemas.microsoft.com/office/2006/metadata/properties"/>
    <ds:schemaRef ds:uri="5fd2c436-d726-4201-98d3-8a520fac2d6c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master file for public use 2018-1-18</Template>
  <TotalTime>61303</TotalTime>
  <Words>515</Words>
  <Application>Microsoft Office PowerPoint</Application>
  <PresentationFormat>宽屏</PresentationFormat>
  <Paragraphs>107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 Unicode MS</vt:lpstr>
      <vt:lpstr>华文琥珀</vt:lpstr>
      <vt:lpstr>华文楷体</vt:lpstr>
      <vt:lpstr>楷体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Presentation</vt:lpstr>
      <vt:lpstr>PowerPoint 演示文稿</vt:lpstr>
      <vt:lpstr> </vt:lpstr>
      <vt:lpstr>6S 之起源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 </vt:lpstr>
      <vt:lpstr>6S改善成果展示</vt:lpstr>
      <vt:lpstr>构筑一流的现场管理</vt:lpstr>
      <vt:lpstr> 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Circuit protection for battery pack in EV</dc:title>
  <dc:creator>John Muzzio</dc:creator>
  <cp:lastModifiedBy>HR-Yan Jing</cp:lastModifiedBy>
  <cp:revision>177</cp:revision>
  <dcterms:created xsi:type="dcterms:W3CDTF">2018-01-02T22:48:15Z</dcterms:created>
  <dcterms:modified xsi:type="dcterms:W3CDTF">2019-03-22T02:52:36Z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0x010100C84FFFACC6489F418634456E2DC57157</vt:lpwstr>
  </property>
</Properties>
</file>