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5" r:id="rId2"/>
    <p:sldId id="264" r:id="rId3"/>
    <p:sldId id="282" r:id="rId4"/>
    <p:sldId id="276" r:id="rId5"/>
    <p:sldId id="277" r:id="rId6"/>
    <p:sldId id="281" r:id="rId7"/>
    <p:sldId id="284" r:id="rId8"/>
    <p:sldId id="283" r:id="rId9"/>
    <p:sldId id="274"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32" autoAdjust="0"/>
  </p:normalViewPr>
  <p:slideViewPr>
    <p:cSldViewPr snapToGrid="0">
      <p:cViewPr varScale="1">
        <p:scale>
          <a:sx n="87" d="100"/>
          <a:sy n="87" d="100"/>
        </p:scale>
        <p:origin x="288"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63" d="100"/>
          <a:sy n="63"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7A894569-E4F6-4E71-A63F-D3960709027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210E7125-F8C0-40FA-941E-6B2B1F44F46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7AA7A2-096F-4892-9700-1442CB78DB81}" type="datetimeFigureOut">
              <a:rPr lang="en-US" smtClean="0"/>
              <a:t>3/8/2019</a:t>
            </a:fld>
            <a:endParaRPr lang="en-US"/>
          </a:p>
        </p:txBody>
      </p:sp>
      <p:sp>
        <p:nvSpPr>
          <p:cNvPr id="4" name="Footer Placeholder 3">
            <a:extLst>
              <a:ext uri="{FF2B5EF4-FFF2-40B4-BE49-F238E27FC236}">
                <a16:creationId xmlns="" xmlns:a16="http://schemas.microsoft.com/office/drawing/2014/main" id="{6DCD797E-16D3-4DCD-B379-C53CC0E14A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EBADFDD6-018B-4389-A001-C4AC9EF22EF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0E1661-80E8-4287-A6D6-D222E9182813}" type="slidenum">
              <a:rPr lang="en-US" smtClean="0"/>
              <a:t>‹#›</a:t>
            </a:fld>
            <a:endParaRPr lang="en-US"/>
          </a:p>
        </p:txBody>
      </p:sp>
    </p:spTree>
    <p:extLst>
      <p:ext uri="{BB962C8B-B14F-4D97-AF65-F5344CB8AC3E}">
        <p14:creationId xmlns:p14="http://schemas.microsoft.com/office/powerpoint/2010/main" val="517159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9EE3B-06F5-4C1D-B631-20D69864EAD0}" type="datetimeFigureOut">
              <a:rPr lang="zh-CN" altLang="en-US" smtClean="0"/>
              <a:t>2019-3-8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5F061D-262C-4556-9E6F-217F599DE484}" type="slidenum">
              <a:rPr lang="zh-CN" altLang="en-US" smtClean="0"/>
              <a:t>‹#›</a:t>
            </a:fld>
            <a:endParaRPr lang="zh-CN" altLang="en-US"/>
          </a:p>
        </p:txBody>
      </p:sp>
    </p:spTree>
    <p:extLst>
      <p:ext uri="{BB962C8B-B14F-4D97-AF65-F5344CB8AC3E}">
        <p14:creationId xmlns:p14="http://schemas.microsoft.com/office/powerpoint/2010/main" val="857918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solidFill>
                  <a:srgbClr val="0070C0"/>
                </a:solidFill>
              </a:defRPr>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solidFill>
                  <a:srgbClr val="0070C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7" name="Footer Placeholder 6">
            <a:extLst>
              <a:ext uri="{FF2B5EF4-FFF2-40B4-BE49-F238E27FC236}">
                <a16:creationId xmlns="" xmlns:a16="http://schemas.microsoft.com/office/drawing/2014/main" id="{BF14A18B-C675-4E78-ACBA-7EA3DB6A62EA}"/>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 xmlns:a16="http://schemas.microsoft.com/office/drawing/2014/main" id="{A478489D-E8A2-48A9-B0F9-CC185A5C2B64}"/>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62903392-8F79-4402-8993-D1DB2BD1C636}" type="slidenum">
              <a:rPr lang="zh-CN" altLang="en-US" smtClean="0"/>
              <a:pPr/>
              <a:t>‹#›</a:t>
            </a:fld>
            <a:endParaRPr lang="zh-CN" altLang="en-US" dirty="0"/>
          </a:p>
        </p:txBody>
      </p:sp>
    </p:spTree>
    <p:extLst>
      <p:ext uri="{BB962C8B-B14F-4D97-AF65-F5344CB8AC3E}">
        <p14:creationId xmlns:p14="http://schemas.microsoft.com/office/powerpoint/2010/main" val="1466635270"/>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Footer Placeholder 6">
            <a:extLst>
              <a:ext uri="{FF2B5EF4-FFF2-40B4-BE49-F238E27FC236}">
                <a16:creationId xmlns="" xmlns:a16="http://schemas.microsoft.com/office/drawing/2014/main" id="{06D212FB-D54E-4545-A83E-13B460385252}"/>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 xmlns:a16="http://schemas.microsoft.com/office/drawing/2014/main" id="{C140DC3C-13F9-4D81-8C9B-6A414E41182A}"/>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F0AD4FFC-8207-4B61-BDE3-BE25CDA1AD64}" type="slidenum">
              <a:rPr lang="en-US" altLang="zh-CN" smtClean="0"/>
              <a:pPr/>
              <a:t>‹#›</a:t>
            </a:fld>
            <a:endParaRPr lang="zh-CN" altLang="en-US" dirty="0"/>
          </a:p>
        </p:txBody>
      </p:sp>
    </p:spTree>
    <p:extLst>
      <p:ext uri="{BB962C8B-B14F-4D97-AF65-F5344CB8AC3E}">
        <p14:creationId xmlns:p14="http://schemas.microsoft.com/office/powerpoint/2010/main" val="3334874219"/>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1243583"/>
            <a:ext cx="2628900" cy="4933380"/>
          </a:xfrm>
        </p:spPr>
        <p:txBody>
          <a:bodyPr vert="eaVert"/>
          <a:lstStyle>
            <a:lvl1pPr>
              <a:defRPr>
                <a:solidFill>
                  <a:srgbClr val="0070C0"/>
                </a:solidFill>
              </a:defRPr>
            </a:lvl1pPr>
          </a:lstStyle>
          <a:p>
            <a:r>
              <a:rPr lang="zh-CN" altLang="en-US"/>
              <a:t>单击此处编辑母版标题样式</a:t>
            </a:r>
            <a:endParaRPr lang="zh-CN" altLang="en-US" dirty="0"/>
          </a:p>
        </p:txBody>
      </p:sp>
      <p:sp>
        <p:nvSpPr>
          <p:cNvPr id="3" name="竖排文字占位符 2"/>
          <p:cNvSpPr>
            <a:spLocks noGrp="1"/>
          </p:cNvSpPr>
          <p:nvPr>
            <p:ph type="body" orient="vert" idx="1"/>
          </p:nvPr>
        </p:nvSpPr>
        <p:spPr>
          <a:xfrm>
            <a:off x="838200" y="1243583"/>
            <a:ext cx="7734300" cy="4933379"/>
          </a:xfrm>
        </p:spPr>
        <p:txBody>
          <a:bodyPr vert="eaVert"/>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Footer Placeholder 6">
            <a:extLst>
              <a:ext uri="{FF2B5EF4-FFF2-40B4-BE49-F238E27FC236}">
                <a16:creationId xmlns="" xmlns:a16="http://schemas.microsoft.com/office/drawing/2014/main" id="{445E63F7-6506-4A89-93B5-03404C0A4323}"/>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 xmlns:a16="http://schemas.microsoft.com/office/drawing/2014/main" id="{7F631362-A929-40B1-85B1-622AC23C8DEF}"/>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75A69184-FA6E-40F4-8480-23011999039A}" type="slidenum">
              <a:rPr lang="en-US" altLang="zh-CN" smtClean="0"/>
              <a:pPr/>
              <a:t>‹#›</a:t>
            </a:fld>
            <a:endParaRPr lang="zh-CN" altLang="en-US" dirty="0"/>
          </a:p>
        </p:txBody>
      </p:sp>
    </p:spTree>
    <p:extLst>
      <p:ext uri="{BB962C8B-B14F-4D97-AF65-F5344CB8AC3E}">
        <p14:creationId xmlns:p14="http://schemas.microsoft.com/office/powerpoint/2010/main" val="3559738142"/>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3" name="内容占位符 2"/>
          <p:cNvSpPr>
            <a:spLocks noGrp="1"/>
          </p:cNvSpPr>
          <p:nvPr>
            <p:ph idx="1"/>
          </p:nvPr>
        </p:nvSpPr>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Footer Placeholder 6">
            <a:extLst>
              <a:ext uri="{FF2B5EF4-FFF2-40B4-BE49-F238E27FC236}">
                <a16:creationId xmlns="" xmlns:a16="http://schemas.microsoft.com/office/drawing/2014/main" id="{E204D1E3-19C2-4621-B1D4-DD610F563242}"/>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 xmlns:a16="http://schemas.microsoft.com/office/drawing/2014/main" id="{4C346C82-47CF-4943-ADBD-37A6F1C20755}"/>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5743D965-4CCF-4E9C-8BD6-54DBFE7BBCE7}" type="slidenum">
              <a:rPr lang="zh-CN" altLang="en-US" smtClean="0"/>
              <a:pPr/>
              <a:t>‹#›</a:t>
            </a:fld>
            <a:endParaRPr lang="zh-CN" altLang="en-US" dirty="0"/>
          </a:p>
        </p:txBody>
      </p:sp>
    </p:spTree>
    <p:extLst>
      <p:ext uri="{BB962C8B-B14F-4D97-AF65-F5344CB8AC3E}">
        <p14:creationId xmlns:p14="http://schemas.microsoft.com/office/powerpoint/2010/main" val="2222092555"/>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143000"/>
            <a:ext cx="10515600" cy="3419475"/>
          </a:xfrm>
        </p:spPr>
        <p:txBody>
          <a:bodyPr anchor="b"/>
          <a:lstStyle>
            <a:lvl1pPr>
              <a:defRPr sz="6000">
                <a:solidFill>
                  <a:srgbClr val="0070C0"/>
                </a:solidFill>
              </a:defRPr>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rgbClr val="0070C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7" name="Footer Placeholder 6">
            <a:extLst>
              <a:ext uri="{FF2B5EF4-FFF2-40B4-BE49-F238E27FC236}">
                <a16:creationId xmlns="" xmlns:a16="http://schemas.microsoft.com/office/drawing/2014/main" id="{9D5BA1CA-F5A8-4D06-A1C1-B8AE3C4DD1B0}"/>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 xmlns:a16="http://schemas.microsoft.com/office/drawing/2014/main" id="{86EACA4C-E9B2-41E8-92D3-547F5B4C98D4}"/>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9DD12A38-926A-4711-BEA2-2580EE7B1A00}" type="slidenum">
              <a:rPr lang="en-US" altLang="zh-CN" smtClean="0"/>
              <a:pPr/>
              <a:t>‹#›</a:t>
            </a:fld>
            <a:endParaRPr lang="zh-CN" altLang="en-US" dirty="0"/>
          </a:p>
        </p:txBody>
      </p:sp>
    </p:spTree>
    <p:extLst>
      <p:ext uri="{BB962C8B-B14F-4D97-AF65-F5344CB8AC3E}">
        <p14:creationId xmlns:p14="http://schemas.microsoft.com/office/powerpoint/2010/main" val="3517929248"/>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6" name="Footer Placeholder 5">
            <a:extLst>
              <a:ext uri="{FF2B5EF4-FFF2-40B4-BE49-F238E27FC236}">
                <a16:creationId xmlns="" xmlns:a16="http://schemas.microsoft.com/office/drawing/2014/main" id="{5CF8BB9E-DBA2-4A10-8D79-AA0E82C5BB27}"/>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7" name="Slide Number Placeholder 6">
            <a:extLst>
              <a:ext uri="{FF2B5EF4-FFF2-40B4-BE49-F238E27FC236}">
                <a16:creationId xmlns="" xmlns:a16="http://schemas.microsoft.com/office/drawing/2014/main" id="{BC956400-4013-4366-AD78-EC9065777E0B}"/>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5D8A7D41-7CAF-4671-AC68-A21EAF1F8F9F}" type="slidenum">
              <a:rPr lang="en-US" altLang="zh-CN" smtClean="0"/>
              <a:pPr/>
              <a:t>‹#›</a:t>
            </a:fld>
            <a:endParaRPr lang="zh-CN" altLang="en-US" dirty="0"/>
          </a:p>
        </p:txBody>
      </p:sp>
    </p:spTree>
    <p:extLst>
      <p:ext uri="{BB962C8B-B14F-4D97-AF65-F5344CB8AC3E}">
        <p14:creationId xmlns:p14="http://schemas.microsoft.com/office/powerpoint/2010/main" val="3813430687"/>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3" name="内容占位符 2"/>
          <p:cNvSpPr>
            <a:spLocks noGrp="1"/>
          </p:cNvSpPr>
          <p:nvPr>
            <p:ph sz="half" idx="1"/>
          </p:nvPr>
        </p:nvSpPr>
        <p:spPr>
          <a:xfrm>
            <a:off x="838200" y="1194421"/>
            <a:ext cx="5181600" cy="4982542"/>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内容占位符 3"/>
          <p:cNvSpPr>
            <a:spLocks noGrp="1"/>
          </p:cNvSpPr>
          <p:nvPr>
            <p:ph sz="half" idx="2"/>
          </p:nvPr>
        </p:nvSpPr>
        <p:spPr>
          <a:xfrm>
            <a:off x="6172200" y="1194421"/>
            <a:ext cx="5181600" cy="4982542"/>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8" name="Footer Placeholder 7">
            <a:extLst>
              <a:ext uri="{FF2B5EF4-FFF2-40B4-BE49-F238E27FC236}">
                <a16:creationId xmlns="" xmlns:a16="http://schemas.microsoft.com/office/drawing/2014/main" id="{DECB6772-E5CA-4488-B6A5-47A4D7721817}"/>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9" name="Slide Number Placeholder 8">
            <a:extLst>
              <a:ext uri="{FF2B5EF4-FFF2-40B4-BE49-F238E27FC236}">
                <a16:creationId xmlns="" xmlns:a16="http://schemas.microsoft.com/office/drawing/2014/main" id="{8F0F58A6-6D15-4B41-A577-C1F82A4189A5}"/>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3244625C-5B18-4CB7-9D95-531BFB14B731}" type="slidenum">
              <a:rPr lang="en-US" altLang="zh-CN" smtClean="0"/>
              <a:pPr/>
              <a:t>‹#›</a:t>
            </a:fld>
            <a:endParaRPr lang="zh-CN" altLang="en-US" dirty="0"/>
          </a:p>
        </p:txBody>
      </p:sp>
    </p:spTree>
    <p:extLst>
      <p:ext uri="{BB962C8B-B14F-4D97-AF65-F5344CB8AC3E}">
        <p14:creationId xmlns:p14="http://schemas.microsoft.com/office/powerpoint/2010/main" val="687481366"/>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2723324" y="280703"/>
            <a:ext cx="8630476" cy="659003"/>
          </a:xfrm>
        </p:spPr>
        <p:txBody>
          <a:bodyPr/>
          <a:lstStyle>
            <a:lvl1pPr>
              <a:defRPr>
                <a:solidFill>
                  <a:srgbClr val="0070C0"/>
                </a:solidFill>
              </a:defRPr>
            </a:lvl1pPr>
          </a:lstStyle>
          <a:p>
            <a:r>
              <a:rPr lang="zh-CN" altLang="en-US"/>
              <a:t>单击此处编辑母版标题样式</a:t>
            </a:r>
            <a:endParaRPr lang="zh-CN" altLang="en-US" dirty="0"/>
          </a:p>
        </p:txBody>
      </p:sp>
      <p:sp>
        <p:nvSpPr>
          <p:cNvPr id="3" name="文本占位符 2"/>
          <p:cNvSpPr>
            <a:spLocks noGrp="1"/>
          </p:cNvSpPr>
          <p:nvPr>
            <p:ph type="body" idx="1"/>
          </p:nvPr>
        </p:nvSpPr>
        <p:spPr>
          <a:xfrm>
            <a:off x="839788" y="1175387"/>
            <a:ext cx="5157787" cy="823912"/>
          </a:xfrm>
        </p:spPr>
        <p:txBody>
          <a:bodyPr anchor="b"/>
          <a:lstStyle>
            <a:lvl1pPr marL="0" indent="0">
              <a:buNone/>
              <a:defRPr sz="2400" b="1">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009776"/>
            <a:ext cx="5157787" cy="4179887"/>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5" name="文本占位符 4"/>
          <p:cNvSpPr>
            <a:spLocks noGrp="1"/>
          </p:cNvSpPr>
          <p:nvPr>
            <p:ph type="body" sz="quarter" idx="3"/>
          </p:nvPr>
        </p:nvSpPr>
        <p:spPr>
          <a:xfrm>
            <a:off x="6170612" y="1185864"/>
            <a:ext cx="5183188" cy="813435"/>
          </a:xfrm>
        </p:spPr>
        <p:txBody>
          <a:bodyPr anchor="b"/>
          <a:lstStyle>
            <a:lvl1pPr marL="0" indent="0">
              <a:buNone/>
              <a:defRPr sz="2400" b="1">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1999300"/>
            <a:ext cx="5183188" cy="4190364"/>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10" name="Footer Placeholder 9">
            <a:extLst>
              <a:ext uri="{FF2B5EF4-FFF2-40B4-BE49-F238E27FC236}">
                <a16:creationId xmlns="" xmlns:a16="http://schemas.microsoft.com/office/drawing/2014/main" id="{8C047FB9-8CB9-4856-8C56-16BDB8CAEC56}"/>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11" name="Slide Number Placeholder 10">
            <a:extLst>
              <a:ext uri="{FF2B5EF4-FFF2-40B4-BE49-F238E27FC236}">
                <a16:creationId xmlns="" xmlns:a16="http://schemas.microsoft.com/office/drawing/2014/main" id="{A6496E1A-7C61-4D96-ACFA-2EFB26679F15}"/>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AEE1C524-6C3A-47C4-8EA4-1E33156D684D}" type="slidenum">
              <a:rPr lang="en-US" altLang="zh-CN" smtClean="0"/>
              <a:pPr/>
              <a:t>‹#›</a:t>
            </a:fld>
            <a:endParaRPr lang="zh-CN" altLang="en-US" dirty="0"/>
          </a:p>
        </p:txBody>
      </p:sp>
    </p:spTree>
    <p:extLst>
      <p:ext uri="{BB962C8B-B14F-4D97-AF65-F5344CB8AC3E}">
        <p14:creationId xmlns:p14="http://schemas.microsoft.com/office/powerpoint/2010/main" val="3253505635"/>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Footer Placeholder 4">
            <a:extLst>
              <a:ext uri="{FF2B5EF4-FFF2-40B4-BE49-F238E27FC236}">
                <a16:creationId xmlns="" xmlns:a16="http://schemas.microsoft.com/office/drawing/2014/main" id="{C62BB654-56FC-47D4-B745-DEEDFC449338}"/>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6" name="Slide Number Placeholder 5">
            <a:extLst>
              <a:ext uri="{FF2B5EF4-FFF2-40B4-BE49-F238E27FC236}">
                <a16:creationId xmlns="" xmlns:a16="http://schemas.microsoft.com/office/drawing/2014/main" id="{A17B8E88-8E3B-4BA3-8EE2-8851359FFB22}"/>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0B90DBA0-F278-40F8-B329-C49823BA4BDC}" type="slidenum">
              <a:rPr lang="en-US" altLang="zh-CN" smtClean="0"/>
              <a:pPr/>
              <a:t>‹#›</a:t>
            </a:fld>
            <a:endParaRPr lang="zh-CN" altLang="en-US" dirty="0"/>
          </a:p>
        </p:txBody>
      </p:sp>
    </p:spTree>
    <p:extLst>
      <p:ext uri="{BB962C8B-B14F-4D97-AF65-F5344CB8AC3E}">
        <p14:creationId xmlns:p14="http://schemas.microsoft.com/office/powerpoint/2010/main" val="2362264803"/>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1161288"/>
            <a:ext cx="3932237" cy="896112"/>
          </a:xfrm>
        </p:spPr>
        <p:txBody>
          <a:bodyPr anchor="b"/>
          <a:lstStyle>
            <a:lvl1pPr>
              <a:defRPr sz="3200">
                <a:solidFill>
                  <a:srgbClr val="0070C0"/>
                </a:solidFill>
              </a:defRPr>
            </a:lvl1pPr>
          </a:lstStyle>
          <a:p>
            <a:r>
              <a:rPr lang="zh-CN" altLang="en-US"/>
              <a:t>单击此处编辑母版标题样式</a:t>
            </a:r>
            <a:endParaRPr lang="zh-CN" altLang="en-US" dirty="0"/>
          </a:p>
        </p:txBody>
      </p:sp>
      <p:sp>
        <p:nvSpPr>
          <p:cNvPr id="3" name="内容占位符 2"/>
          <p:cNvSpPr>
            <a:spLocks noGrp="1"/>
          </p:cNvSpPr>
          <p:nvPr>
            <p:ph idx="1"/>
          </p:nvPr>
        </p:nvSpPr>
        <p:spPr>
          <a:xfrm>
            <a:off x="5183188" y="1161288"/>
            <a:ext cx="6172200" cy="4699762"/>
          </a:xfrm>
        </p:spPr>
        <p:txBody>
          <a:bodyPr/>
          <a:lstStyle>
            <a:lvl1pPr>
              <a:defRPr sz="3200">
                <a:solidFill>
                  <a:srgbClr val="0070C0"/>
                </a:solidFill>
              </a:defRPr>
            </a:lvl1pPr>
            <a:lvl2pPr>
              <a:defRPr sz="2800">
                <a:solidFill>
                  <a:srgbClr val="0070C0"/>
                </a:solidFill>
              </a:defRPr>
            </a:lvl2pPr>
            <a:lvl3pPr>
              <a:defRPr sz="2400">
                <a:solidFill>
                  <a:srgbClr val="0070C0"/>
                </a:solidFill>
              </a:defRPr>
            </a:lvl3pPr>
            <a:lvl4pPr>
              <a:defRPr sz="2000">
                <a:solidFill>
                  <a:srgbClr val="0070C0"/>
                </a:solidFill>
              </a:defRPr>
            </a:lvl4pPr>
            <a:lvl5pPr>
              <a:defRPr sz="2000">
                <a:solidFill>
                  <a:srgbClr val="0070C0"/>
                </a:solidFill>
              </a:defRPr>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solidFill>
                  <a:srgbClr val="0070C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8" name="Footer Placeholder 7">
            <a:extLst>
              <a:ext uri="{FF2B5EF4-FFF2-40B4-BE49-F238E27FC236}">
                <a16:creationId xmlns="" xmlns:a16="http://schemas.microsoft.com/office/drawing/2014/main" id="{A245D4F9-3564-407B-9E36-E75B1E41EF9D}"/>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9" name="Slide Number Placeholder 8">
            <a:extLst>
              <a:ext uri="{FF2B5EF4-FFF2-40B4-BE49-F238E27FC236}">
                <a16:creationId xmlns="" xmlns:a16="http://schemas.microsoft.com/office/drawing/2014/main" id="{F66115E5-290B-40A4-9B24-BC4DC343890F}"/>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2B195660-0A08-44B7-8176-1BEFB19FB76B}" type="slidenum">
              <a:rPr lang="en-US" altLang="zh-CN" smtClean="0"/>
              <a:pPr/>
              <a:t>‹#›</a:t>
            </a:fld>
            <a:endParaRPr lang="zh-CN" altLang="en-US" dirty="0"/>
          </a:p>
        </p:txBody>
      </p:sp>
    </p:spTree>
    <p:extLst>
      <p:ext uri="{BB962C8B-B14F-4D97-AF65-F5344CB8AC3E}">
        <p14:creationId xmlns:p14="http://schemas.microsoft.com/office/powerpoint/2010/main" val="1138364250"/>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1152144"/>
            <a:ext cx="3932237" cy="905256"/>
          </a:xfrm>
        </p:spPr>
        <p:txBody>
          <a:bodyPr anchor="b"/>
          <a:lstStyle>
            <a:lvl1pPr>
              <a:defRPr sz="3200">
                <a:solidFill>
                  <a:srgbClr val="0070C0"/>
                </a:solidFill>
              </a:defRPr>
            </a:lvl1pPr>
          </a:lstStyle>
          <a:p>
            <a:r>
              <a:rPr lang="zh-CN" altLang="en-US"/>
              <a:t>单击此处编辑母版标题样式</a:t>
            </a:r>
          </a:p>
        </p:txBody>
      </p:sp>
      <p:sp>
        <p:nvSpPr>
          <p:cNvPr id="3" name="图片占位符 2"/>
          <p:cNvSpPr>
            <a:spLocks noGrp="1"/>
          </p:cNvSpPr>
          <p:nvPr>
            <p:ph type="pic" idx="1"/>
          </p:nvPr>
        </p:nvSpPr>
        <p:spPr>
          <a:xfrm>
            <a:off x="5183188" y="1152144"/>
            <a:ext cx="6172200" cy="5029200"/>
          </a:xfrm>
        </p:spPr>
        <p:txBody>
          <a:bodyPr/>
          <a:lstStyle>
            <a:lvl1pPr marL="0" indent="0">
              <a:buNone/>
              <a:defRPr sz="3200">
                <a:solidFill>
                  <a:srgbClr val="0070C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839788" y="2057400"/>
            <a:ext cx="3932237" cy="4123944"/>
          </a:xfrm>
        </p:spPr>
        <p:txBody>
          <a:bodyPr/>
          <a:lstStyle>
            <a:lvl1pPr marL="0" indent="0">
              <a:buNone/>
              <a:defRPr sz="1600">
                <a:solidFill>
                  <a:srgbClr val="0070C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8" name="Footer Placeholder 7">
            <a:extLst>
              <a:ext uri="{FF2B5EF4-FFF2-40B4-BE49-F238E27FC236}">
                <a16:creationId xmlns="" xmlns:a16="http://schemas.microsoft.com/office/drawing/2014/main" id="{46FDCF7A-1826-4281-B1E2-08BBCFCE2DF2}"/>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9" name="Slide Number Placeholder 8">
            <a:extLst>
              <a:ext uri="{FF2B5EF4-FFF2-40B4-BE49-F238E27FC236}">
                <a16:creationId xmlns="" xmlns:a16="http://schemas.microsoft.com/office/drawing/2014/main" id="{3238E9F8-BDE7-4357-A849-9BAC91F2119C}"/>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7877815D-4410-4C7C-AEA4-14F4F95341DA}" type="slidenum">
              <a:rPr lang="en-US" altLang="zh-CN" smtClean="0"/>
              <a:pPr/>
              <a:t>‹#›</a:t>
            </a:fld>
            <a:endParaRPr lang="zh-CN" altLang="en-US" dirty="0"/>
          </a:p>
        </p:txBody>
      </p:sp>
    </p:spTree>
    <p:extLst>
      <p:ext uri="{BB962C8B-B14F-4D97-AF65-F5344CB8AC3E}">
        <p14:creationId xmlns:p14="http://schemas.microsoft.com/office/powerpoint/2010/main" val="1661548631"/>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aemcomponents.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2898648" y="283009"/>
            <a:ext cx="8455152" cy="732025"/>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143000"/>
            <a:ext cx="10515600" cy="5033963"/>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a:solidFill>
                  <a:schemeClr val="tx1">
                    <a:tint val="75000"/>
                  </a:schemeClr>
                </a:solidFill>
                <a:latin typeface="+mn-lt"/>
              </a:defRPr>
            </a:lvl1pPr>
          </a:lstStyle>
          <a:p>
            <a:r>
              <a:rPr lang="en-US" altLang="zh-CN" dirty="0">
                <a:solidFill>
                  <a:srgbClr val="0070C0"/>
                </a:solidFill>
              </a:rPr>
              <a:t>Copyright©2018 AEM Components, Inc. All Rights Reserved</a:t>
            </a:r>
          </a:p>
        </p:txBody>
      </p:sp>
      <p:pic>
        <p:nvPicPr>
          <p:cNvPr id="7" name="Picture 2" descr="E:\AEM Logo\20171106 AEM R\AEM US Logo Transparent background.png">
            <a:extLst>
              <a:ext uri="{FF2B5EF4-FFF2-40B4-BE49-F238E27FC236}">
                <a16:creationId xmlns="" xmlns:a16="http://schemas.microsoft.com/office/drawing/2014/main" id="{2094D2E7-1CCA-4342-A023-EBA783BF013E}"/>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51641" y="283009"/>
            <a:ext cx="1560945" cy="475907"/>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a:extLst>
              <a:ext uri="{FF2B5EF4-FFF2-40B4-BE49-F238E27FC236}">
                <a16:creationId xmlns="" xmlns:a16="http://schemas.microsoft.com/office/drawing/2014/main" id="{3F0D8DD5-A8B7-423D-8867-F31573EBF3F6}"/>
              </a:ext>
            </a:extLst>
          </p:cNvPr>
          <p:cNvSpPr txBox="1">
            <a:spLocks/>
          </p:cNvSpPr>
          <p:nvPr userDrawn="1"/>
        </p:nvSpPr>
        <p:spPr>
          <a:xfrm>
            <a:off x="547254" y="760620"/>
            <a:ext cx="2214418" cy="26461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zh-CN"/>
            </a:defPPr>
            <a:lvl1pPr marL="0" algn="l" defTabSz="914400" rtl="0" eaLnBrk="1" latinLnBrk="0" hangingPunct="1">
              <a:lnSpc>
                <a:spcPct val="85000"/>
              </a:lnSpc>
              <a:spcBef>
                <a:spcPct val="20000"/>
              </a:spcBef>
              <a:buClr>
                <a:srgbClr val="660033"/>
              </a:buClr>
              <a:buChar char="•"/>
              <a:defRPr sz="2800" b="1" i="1" kern="1200">
                <a:solidFill>
                  <a:schemeClr val="tx1"/>
                </a:solidFill>
                <a:latin typeface="Times New Roman" pitchFamily="18" charset="0"/>
                <a:ea typeface="+mn-ea"/>
                <a:cs typeface="+mn-cs"/>
              </a:defRPr>
            </a:lvl1pPr>
            <a:lvl2pPr marL="742950" indent="-285750" algn="l" defTabSz="914400" rtl="0" eaLnBrk="1" latinLnBrk="0" hangingPunct="1">
              <a:lnSpc>
                <a:spcPct val="85000"/>
              </a:lnSpc>
              <a:spcBef>
                <a:spcPct val="20000"/>
              </a:spcBef>
              <a:buClr>
                <a:srgbClr val="660033"/>
              </a:buClr>
              <a:buChar char="–"/>
              <a:defRPr sz="2400" b="1" i="1" kern="1200">
                <a:solidFill>
                  <a:schemeClr val="tx1"/>
                </a:solidFill>
                <a:latin typeface="Times New Roman" pitchFamily="18" charset="0"/>
                <a:ea typeface="+mn-ea"/>
                <a:cs typeface="+mn-cs"/>
              </a:defRPr>
            </a:lvl2pPr>
            <a:lvl3pPr marL="1143000" indent="-228600" algn="l" defTabSz="914400" rtl="0" eaLnBrk="1" latinLnBrk="0" hangingPunct="1">
              <a:lnSpc>
                <a:spcPct val="85000"/>
              </a:lnSpc>
              <a:spcBef>
                <a:spcPct val="20000"/>
              </a:spcBef>
              <a:buClr>
                <a:srgbClr val="660033"/>
              </a:buClr>
              <a:buChar char="•"/>
              <a:defRPr sz="2000" b="1" i="1" kern="1200">
                <a:solidFill>
                  <a:schemeClr val="tx1"/>
                </a:solidFill>
                <a:latin typeface="Times New Roman" pitchFamily="18" charset="0"/>
                <a:ea typeface="+mn-ea"/>
                <a:cs typeface="+mn-cs"/>
              </a:defRPr>
            </a:lvl3pPr>
            <a:lvl4pPr marL="1600200" indent="-228600" algn="l" defTabSz="914400" rtl="0" eaLnBrk="1" latinLnBrk="0" hangingPunct="1">
              <a:lnSpc>
                <a:spcPct val="85000"/>
              </a:lnSpc>
              <a:spcBef>
                <a:spcPct val="20000"/>
              </a:spcBef>
              <a:buClr>
                <a:srgbClr val="660033"/>
              </a:buClr>
              <a:buChar char="–"/>
              <a:defRPr sz="1800" b="1" i="1" kern="1200">
                <a:solidFill>
                  <a:schemeClr val="tx1"/>
                </a:solidFill>
                <a:latin typeface="Times New Roman" pitchFamily="18" charset="0"/>
                <a:ea typeface="+mn-ea"/>
                <a:cs typeface="+mn-cs"/>
              </a:defRPr>
            </a:lvl4pPr>
            <a:lvl5pPr marL="2057400" indent="-228600" algn="l" defTabSz="914400" rtl="0" eaLnBrk="1" latinLnBrk="0" hangingPunct="1">
              <a:lnSpc>
                <a:spcPct val="85000"/>
              </a:lnSpc>
              <a:spcBef>
                <a:spcPct val="20000"/>
              </a:spcBef>
              <a:buClr>
                <a:srgbClr val="660033"/>
              </a:buClr>
              <a:buChar char="•"/>
              <a:defRPr sz="1800" b="1" i="1" kern="1200">
                <a:solidFill>
                  <a:schemeClr val="tx1"/>
                </a:solidFill>
                <a:latin typeface="Times New Roman" pitchFamily="18" charset="0"/>
                <a:ea typeface="+mn-ea"/>
                <a:cs typeface="+mn-cs"/>
              </a:defRPr>
            </a:lvl5pPr>
            <a:lvl6pPr marL="25146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6pPr>
            <a:lvl7pPr marL="29718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7pPr>
            <a:lvl8pPr marL="34290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8pPr>
            <a:lvl9pPr marL="38862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9pPr>
          </a:lstStyle>
          <a:p>
            <a:pPr algn="ctr">
              <a:buFontTx/>
              <a:buNone/>
            </a:pPr>
            <a:r>
              <a:rPr lang="en-US" sz="1200">
                <a:solidFill>
                  <a:srgbClr val="0070C0"/>
                </a:solidFill>
              </a:rPr>
              <a:t>Innovative Circuit Protection</a:t>
            </a:r>
            <a:endParaRPr lang="en-US" sz="1200" dirty="0">
              <a:solidFill>
                <a:srgbClr val="0070C0"/>
              </a:solidFill>
            </a:endParaRPr>
          </a:p>
        </p:txBody>
      </p:sp>
      <p:cxnSp>
        <p:nvCxnSpPr>
          <p:cNvPr id="10" name="Straight Connector 6">
            <a:extLst>
              <a:ext uri="{FF2B5EF4-FFF2-40B4-BE49-F238E27FC236}">
                <a16:creationId xmlns="" xmlns:a16="http://schemas.microsoft.com/office/drawing/2014/main" id="{C53A2399-A3CE-4193-B55D-47344A73D9A1}"/>
              </a:ext>
            </a:extLst>
          </p:cNvPr>
          <p:cNvCxnSpPr>
            <a:cxnSpLocks/>
          </p:cNvCxnSpPr>
          <p:nvPr userDrawn="1"/>
        </p:nvCxnSpPr>
        <p:spPr>
          <a:xfrm>
            <a:off x="600363" y="1043709"/>
            <a:ext cx="10991273" cy="0"/>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 xmlns:a16="http://schemas.microsoft.com/office/drawing/2014/main" id="{CAA78373-5AA5-43BA-9BDC-BE1697AD1B38}"/>
              </a:ext>
            </a:extLst>
          </p:cNvPr>
          <p:cNvSpPr txBox="1"/>
          <p:nvPr userDrawn="1"/>
        </p:nvSpPr>
        <p:spPr>
          <a:xfrm>
            <a:off x="838200" y="6369780"/>
            <a:ext cx="2993136" cy="276999"/>
          </a:xfrm>
          <a:prstGeom prst="rect">
            <a:avLst/>
          </a:prstGeom>
          <a:noFill/>
        </p:spPr>
        <p:txBody>
          <a:bodyPr wrap="square" rtlCol="0">
            <a:spAutoFit/>
          </a:bodyPr>
          <a:lstStyle/>
          <a:p>
            <a:r>
              <a:rPr lang="en-US" altLang="zh-CN" sz="1200" dirty="0">
                <a:solidFill>
                  <a:schemeClr val="tx2">
                    <a:lumMod val="75000"/>
                  </a:schemeClr>
                </a:solidFill>
                <a:hlinkClick r:id="rId14"/>
              </a:rPr>
              <a:t>www.aemcomponents.com</a:t>
            </a:r>
            <a:endParaRPr lang="en-US" altLang="zh-CN" sz="1200" dirty="0">
              <a:solidFill>
                <a:schemeClr val="tx2">
                  <a:lumMod val="75000"/>
                </a:schemeClr>
              </a:solidFill>
            </a:endParaRPr>
          </a:p>
        </p:txBody>
      </p:sp>
      <p:sp>
        <p:nvSpPr>
          <p:cNvPr id="4" name="Slide Number Placeholder 3">
            <a:extLst>
              <a:ext uri="{FF2B5EF4-FFF2-40B4-BE49-F238E27FC236}">
                <a16:creationId xmlns="" xmlns:a16="http://schemas.microsoft.com/office/drawing/2014/main" id="{A3451461-09C5-406B-AE20-5A2A41668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0070C0"/>
                </a:solidFill>
              </a:defRPr>
            </a:lvl1pPr>
          </a:lstStyle>
          <a:p>
            <a:fld id="{6AE8ACD0-E946-484A-B50F-E97A58C49F36}" type="slidenum">
              <a:rPr lang="en-US" smtClean="0"/>
              <a:pPr/>
              <a:t>‹#›</a:t>
            </a:fld>
            <a:endParaRPr lang="en-US" dirty="0"/>
          </a:p>
        </p:txBody>
      </p:sp>
    </p:spTree>
    <p:extLst>
      <p:ext uri="{BB962C8B-B14F-4D97-AF65-F5344CB8AC3E}">
        <p14:creationId xmlns:p14="http://schemas.microsoft.com/office/powerpoint/2010/main" val="2756825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2" r:id="rId5"/>
    <p:sldLayoutId id="2147483653" r:id="rId6"/>
    <p:sldLayoutId id="2147483655" r:id="rId7"/>
    <p:sldLayoutId id="2147483656" r:id="rId8"/>
    <p:sldLayoutId id="2147483657" r:id="rId9"/>
    <p:sldLayoutId id="2147483658" r:id="rId10"/>
    <p:sldLayoutId id="2147483659" r:id="rId11"/>
  </p:sldLayoutIdLst>
  <p:transition spd="med">
    <p:pull/>
  </p:transition>
  <p:hf hdr="0" dt="0"/>
  <p:txStyles>
    <p:titleStyle>
      <a:lvl1pPr algn="l" defTabSz="914400" rtl="0" eaLnBrk="1" latinLnBrk="0" hangingPunct="1">
        <a:lnSpc>
          <a:spcPct val="90000"/>
        </a:lnSpc>
        <a:spcBef>
          <a:spcPct val="0"/>
        </a:spcBef>
        <a:buNone/>
        <a:defRPr sz="4400" kern="1200">
          <a:solidFill>
            <a:srgbClr val="0070C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70C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0C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70C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70C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70C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FA27C1B5-043B-474E-A206-46FCF3E2E041}"/>
              </a:ext>
            </a:extLst>
          </p:cNvPr>
          <p:cNvSpPr>
            <a:spLocks noGrp="1"/>
          </p:cNvSpPr>
          <p:nvPr>
            <p:ph type="ctrTitle"/>
          </p:nvPr>
        </p:nvSpPr>
        <p:spPr>
          <a:xfrm>
            <a:off x="1524000" y="1961986"/>
            <a:ext cx="9144000" cy="2934027"/>
          </a:xfrm>
        </p:spPr>
        <p:txBody>
          <a:bodyPr>
            <a:normAutofit fontScale="90000"/>
          </a:bodyPr>
          <a:lstStyle/>
          <a:p>
            <a:r>
              <a:rPr lang="en-US" altLang="zh-CN" dirty="0"/>
              <a:t/>
            </a:r>
            <a:br>
              <a:rPr lang="en-US" altLang="zh-CN" dirty="0"/>
            </a:br>
            <a:r>
              <a:rPr lang="en-US" altLang="zh-CN" dirty="0"/>
              <a:t/>
            </a:r>
            <a:br>
              <a:rPr lang="en-US" altLang="zh-CN" dirty="0"/>
            </a:br>
            <a:r>
              <a:rPr lang="en-US" altLang="zh-CN" dirty="0"/>
              <a:t/>
            </a:r>
            <a:br>
              <a:rPr lang="en-US" altLang="zh-CN" dirty="0"/>
            </a:br>
            <a:r>
              <a:rPr lang="zh-CN" altLang="en-US" dirty="0"/>
              <a:t>知识产权案例分享（二）</a:t>
            </a:r>
            <a:r>
              <a:rPr lang="en-US" altLang="zh-CN" dirty="0"/>
              <a:t/>
            </a:r>
            <a:br>
              <a:rPr lang="en-US" altLang="zh-CN" dirty="0"/>
            </a:br>
            <a:r>
              <a:rPr lang="en-US" altLang="zh-CN" dirty="0"/>
              <a:t>    </a:t>
            </a:r>
            <a:r>
              <a:rPr lang="en-US" altLang="zh-CN" sz="2700" dirty="0"/>
              <a:t>——</a:t>
            </a:r>
            <a:r>
              <a:rPr lang="zh-CN" altLang="en-US" sz="2700" dirty="0"/>
              <a:t>涉及员工离职后的专利权权属纠纷</a:t>
            </a:r>
            <a:r>
              <a:rPr lang="zh-CN" altLang="zh-CN" b="1" dirty="0"/>
              <a:t/>
            </a:r>
            <a:br>
              <a:rPr lang="zh-CN" altLang="zh-CN" b="1" dirty="0"/>
            </a:br>
            <a:endParaRPr lang="en-US" dirty="0"/>
          </a:p>
        </p:txBody>
      </p:sp>
      <p:sp>
        <p:nvSpPr>
          <p:cNvPr id="7" name="Subtitle 6">
            <a:extLst>
              <a:ext uri="{FF2B5EF4-FFF2-40B4-BE49-F238E27FC236}">
                <a16:creationId xmlns="" xmlns:a16="http://schemas.microsoft.com/office/drawing/2014/main" id="{C4913D4A-567B-4A19-AF09-FABF4AFEEB41}"/>
              </a:ext>
            </a:extLst>
          </p:cNvPr>
          <p:cNvSpPr>
            <a:spLocks noGrp="1"/>
          </p:cNvSpPr>
          <p:nvPr>
            <p:ph type="subTitle" idx="1"/>
          </p:nvPr>
        </p:nvSpPr>
        <p:spPr>
          <a:xfrm>
            <a:off x="1524000" y="4490978"/>
            <a:ext cx="9144000" cy="1333982"/>
          </a:xfrm>
        </p:spPr>
        <p:txBody>
          <a:bodyPr>
            <a:normAutofit/>
          </a:bodyPr>
          <a:lstStyle/>
          <a:p>
            <a:pPr algn="r"/>
            <a:r>
              <a:rPr lang="en-US" altLang="zh-CN" sz="3600" dirty="0"/>
              <a:t>AEM</a:t>
            </a:r>
            <a:r>
              <a:rPr lang="zh-CN" altLang="en-US" sz="3600" dirty="0"/>
              <a:t>周末分享</a:t>
            </a:r>
            <a:endParaRPr lang="en-US" altLang="zh-CN" sz="3600" dirty="0"/>
          </a:p>
          <a:p>
            <a:pPr algn="r"/>
            <a:r>
              <a:rPr lang="zh-CN" altLang="en-US" sz="3200" dirty="0"/>
              <a:t>第</a:t>
            </a:r>
            <a:r>
              <a:rPr lang="en-US" altLang="zh-CN" sz="3200" dirty="0"/>
              <a:t>353</a:t>
            </a:r>
            <a:r>
              <a:rPr lang="zh-CN" altLang="en-US" sz="3200" dirty="0"/>
              <a:t>期</a:t>
            </a:r>
            <a:endParaRPr lang="en-US" sz="3200" dirty="0"/>
          </a:p>
        </p:txBody>
      </p:sp>
      <p:sp>
        <p:nvSpPr>
          <p:cNvPr id="4" name="Footer Placeholder 3">
            <a:extLst>
              <a:ext uri="{FF2B5EF4-FFF2-40B4-BE49-F238E27FC236}">
                <a16:creationId xmlns="" xmlns:a16="http://schemas.microsoft.com/office/drawing/2014/main" id="{B6379CC3-3B6F-47F1-842C-7D1125A2753C}"/>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6860BC78-0080-4533-9451-1E2B57632B4C}"/>
              </a:ext>
            </a:extLst>
          </p:cNvPr>
          <p:cNvSpPr>
            <a:spLocks noGrp="1"/>
          </p:cNvSpPr>
          <p:nvPr>
            <p:ph type="sldNum" sz="quarter" idx="11"/>
          </p:nvPr>
        </p:nvSpPr>
        <p:spPr/>
        <p:txBody>
          <a:bodyPr/>
          <a:lstStyle/>
          <a:p>
            <a:fld id="{5743D965-4CCF-4E9C-8BD6-54DBFE7BBCE7}" type="slidenum">
              <a:rPr lang="zh-CN" altLang="en-US" smtClean="0"/>
              <a:pPr/>
              <a:t>1</a:t>
            </a:fld>
            <a:endParaRPr lang="zh-CN" altLang="en-US" dirty="0"/>
          </a:p>
        </p:txBody>
      </p:sp>
      <p:sp>
        <p:nvSpPr>
          <p:cNvPr id="2" name="矩形 1">
            <a:extLst>
              <a:ext uri="{FF2B5EF4-FFF2-40B4-BE49-F238E27FC236}">
                <a16:creationId xmlns="" xmlns:a16="http://schemas.microsoft.com/office/drawing/2014/main" id="{1738061B-18B7-4ADF-97EB-6B0F72E7AE3C}"/>
              </a:ext>
            </a:extLst>
          </p:cNvPr>
          <p:cNvSpPr/>
          <p:nvPr/>
        </p:nvSpPr>
        <p:spPr>
          <a:xfrm>
            <a:off x="8153400" y="51282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866442454"/>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4837253" y="455264"/>
            <a:ext cx="3316147"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案件概述</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722453" y="1359243"/>
            <a:ext cx="10509839" cy="4997107"/>
          </a:xfrm>
        </p:spPr>
        <p:style>
          <a:lnRef idx="2">
            <a:schemeClr val="accent1"/>
          </a:lnRef>
          <a:fillRef idx="1">
            <a:schemeClr val="lt1"/>
          </a:fillRef>
          <a:effectRef idx="0">
            <a:schemeClr val="accent1"/>
          </a:effectRef>
          <a:fontRef idx="minor">
            <a:schemeClr val="dk1"/>
          </a:fontRef>
        </p:style>
        <p:txBody>
          <a:bodyPr>
            <a:normAutofit fontScale="92500"/>
          </a:bodyPr>
          <a:lstStyle/>
          <a:p>
            <a:pPr marL="0" indent="360000">
              <a:lnSpc>
                <a:spcPct val="150000"/>
              </a:lnSpc>
              <a:spcBef>
                <a:spcPts val="0"/>
              </a:spcBef>
              <a:buFont typeface="Monotype Sorts" charset="2"/>
              <a:buNone/>
              <a:defRPr/>
            </a:pPr>
            <a:r>
              <a:rPr lang="zh-CN" altLang="en-US" sz="2200" dirty="0">
                <a:latin typeface="等线 Light" panose="02010600030101010101" pitchFamily="2" charset="-122"/>
                <a:ea typeface="等线 Light" panose="02010600030101010101" pitchFamily="2" charset="-122"/>
              </a:rPr>
              <a:t>本案涉及员工离职后的专利权属纠纷，经天津中院一审和天津高院二审，现已审理终结。涉案公司在下文中以</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公司和</a:t>
            </a:r>
            <a:r>
              <a:rPr lang="en-US" altLang="zh-CN" sz="2200" dirty="0">
                <a:latin typeface="等线 Light" panose="02010600030101010101" pitchFamily="2" charset="-122"/>
                <a:ea typeface="等线 Light" panose="02010600030101010101" pitchFamily="2" charset="-122"/>
              </a:rPr>
              <a:t>B</a:t>
            </a:r>
            <a:r>
              <a:rPr lang="zh-CN" altLang="en-US" sz="2200" dirty="0">
                <a:latin typeface="等线 Light" panose="02010600030101010101" pitchFamily="2" charset="-122"/>
                <a:ea typeface="等线 Light" panose="02010600030101010101" pitchFamily="2" charset="-122"/>
              </a:rPr>
              <a:t>公司代称之。</a:t>
            </a:r>
            <a:endParaRPr lang="en-US" altLang="zh-CN" sz="2200" dirty="0">
              <a:latin typeface="等线 Light" panose="02010600030101010101" pitchFamily="2" charset="-122"/>
              <a:ea typeface="等线 Light" panose="02010600030101010101" pitchFamily="2" charset="-122"/>
            </a:endParaRPr>
          </a:p>
          <a:p>
            <a:pPr marL="0" indent="360000">
              <a:lnSpc>
                <a:spcPct val="150000"/>
              </a:lnSpc>
              <a:spcBef>
                <a:spcPts val="0"/>
              </a:spcBef>
              <a:buFont typeface="Monotype Sorts" charset="2"/>
              <a:buNone/>
              <a:defRPr/>
            </a:pP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公司成立于</a:t>
            </a:r>
            <a:r>
              <a:rPr lang="en-US" altLang="zh-CN" sz="2200" dirty="0">
                <a:latin typeface="等线 Light" panose="02010600030101010101" pitchFamily="2" charset="-122"/>
                <a:ea typeface="等线 Light" panose="02010600030101010101" pitchFamily="2" charset="-122"/>
              </a:rPr>
              <a:t>2006</a:t>
            </a:r>
            <a:r>
              <a:rPr lang="zh-CN" altLang="en-US" sz="2200" dirty="0">
                <a:latin typeface="等线 Light" panose="02010600030101010101" pitchFamily="2" charset="-122"/>
                <a:ea typeface="等线 Light" panose="02010600030101010101" pitchFamily="2" charset="-122"/>
              </a:rPr>
              <a:t>年，是一家中外合资企业，主要经营范围：生产、组装环保设备、粉碎装置、固体输送泵等。曹某某、蒋某某、杨某某、朱某某、贾某某、王某某均是</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公司前员工，分别在该公司担任销售经理、销售员、技术员等职，与</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公司解除劳动合同的时间分别在</a:t>
            </a:r>
            <a:r>
              <a:rPr lang="en-US" altLang="zh-CN" sz="2200" dirty="0">
                <a:latin typeface="等线 Light" panose="02010600030101010101" pitchFamily="2" charset="-122"/>
                <a:ea typeface="等线 Light" panose="02010600030101010101" pitchFamily="2" charset="-122"/>
              </a:rPr>
              <a:t>2015</a:t>
            </a:r>
            <a:r>
              <a:rPr lang="zh-CN" altLang="en-US" sz="2200" dirty="0">
                <a:latin typeface="等线 Light" panose="02010600030101010101" pitchFamily="2" charset="-122"/>
                <a:ea typeface="等线 Light" panose="02010600030101010101" pitchFamily="2" charset="-122"/>
              </a:rPr>
              <a:t>年</a:t>
            </a:r>
            <a:r>
              <a:rPr lang="en-US" altLang="zh-CN" sz="2200" dirty="0">
                <a:latin typeface="等线 Light" panose="02010600030101010101" pitchFamily="2" charset="-122"/>
                <a:ea typeface="等线 Light" panose="02010600030101010101" pitchFamily="2" charset="-122"/>
              </a:rPr>
              <a:t>8</a:t>
            </a:r>
            <a:r>
              <a:rPr lang="zh-CN" altLang="en-US" sz="2200" dirty="0">
                <a:latin typeface="等线 Light" panose="02010600030101010101" pitchFamily="2" charset="-122"/>
                <a:ea typeface="等线 Light" panose="02010600030101010101" pitchFamily="2" charset="-122"/>
              </a:rPr>
              <a:t>月和</a:t>
            </a:r>
            <a:r>
              <a:rPr lang="en-US" altLang="zh-CN" sz="2200" dirty="0">
                <a:latin typeface="等线 Light" panose="02010600030101010101" pitchFamily="2" charset="-122"/>
                <a:ea typeface="等线 Light" panose="02010600030101010101" pitchFamily="2" charset="-122"/>
              </a:rPr>
              <a:t>2015</a:t>
            </a:r>
            <a:r>
              <a:rPr lang="zh-CN" altLang="en-US" sz="2200" dirty="0">
                <a:latin typeface="等线 Light" panose="02010600030101010101" pitchFamily="2" charset="-122"/>
                <a:ea typeface="等线 Light" panose="02010600030101010101" pitchFamily="2" charset="-122"/>
              </a:rPr>
              <a:t>年</a:t>
            </a:r>
            <a:r>
              <a:rPr lang="en-US" altLang="zh-CN" sz="2200" dirty="0">
                <a:latin typeface="等线 Light" panose="02010600030101010101" pitchFamily="2" charset="-122"/>
                <a:ea typeface="等线 Light" panose="02010600030101010101" pitchFamily="2" charset="-122"/>
              </a:rPr>
              <a:t>9</a:t>
            </a:r>
            <a:r>
              <a:rPr lang="zh-CN" altLang="en-US" sz="2200" dirty="0">
                <a:latin typeface="等线 Light" panose="02010600030101010101" pitchFamily="2" charset="-122"/>
                <a:ea typeface="等线 Light" panose="02010600030101010101" pitchFamily="2" charset="-122"/>
              </a:rPr>
              <a:t>月。</a:t>
            </a:r>
            <a:endParaRPr lang="en-US" altLang="zh-CN" sz="2200" dirty="0">
              <a:latin typeface="等线 Light" panose="02010600030101010101" pitchFamily="2" charset="-122"/>
              <a:ea typeface="等线 Light" panose="02010600030101010101" pitchFamily="2" charset="-122"/>
            </a:endParaRPr>
          </a:p>
          <a:p>
            <a:pPr marL="0" indent="360000">
              <a:lnSpc>
                <a:spcPct val="150000"/>
              </a:lnSpc>
              <a:spcBef>
                <a:spcPts val="0"/>
              </a:spcBef>
              <a:buFont typeface="Monotype Sorts" charset="2"/>
              <a:buNone/>
              <a:defRPr/>
            </a:pPr>
            <a:r>
              <a:rPr lang="en-US" altLang="zh-CN" sz="2200" dirty="0">
                <a:latin typeface="等线 Light" panose="02010600030101010101" pitchFamily="2" charset="-122"/>
                <a:ea typeface="等线 Light" panose="02010600030101010101" pitchFamily="2" charset="-122"/>
              </a:rPr>
              <a:t>B</a:t>
            </a:r>
            <a:r>
              <a:rPr lang="zh-CN" altLang="en-US" sz="2200" dirty="0">
                <a:latin typeface="等线 Light" panose="02010600030101010101" pitchFamily="2" charset="-122"/>
                <a:ea typeface="等线 Light" panose="02010600030101010101" pitchFamily="2" charset="-122"/>
              </a:rPr>
              <a:t>公司成立于</a:t>
            </a:r>
            <a:r>
              <a:rPr lang="en-US" altLang="zh-CN" sz="2200" dirty="0">
                <a:latin typeface="等线 Light" panose="02010600030101010101" pitchFamily="2" charset="-122"/>
                <a:ea typeface="等线 Light" panose="02010600030101010101" pitchFamily="2" charset="-122"/>
              </a:rPr>
              <a:t>2014</a:t>
            </a:r>
            <a:r>
              <a:rPr lang="zh-CN" altLang="en-US" sz="2200" dirty="0">
                <a:latin typeface="等线 Light" panose="02010600030101010101" pitchFamily="2" charset="-122"/>
                <a:ea typeface="等线 Light" panose="02010600030101010101" pitchFamily="2" charset="-122"/>
              </a:rPr>
              <a:t>年底，法人代表为曹某某，公司主要经营：环保工程技术开发、环保设备、机械设备及零配件研发等。</a:t>
            </a:r>
            <a:r>
              <a:rPr lang="en-US" altLang="zh-CN" sz="2200" dirty="0">
                <a:latin typeface="等线 Light" panose="02010600030101010101" pitchFamily="2" charset="-122"/>
                <a:ea typeface="等线 Light" panose="02010600030101010101" pitchFamily="2" charset="-122"/>
              </a:rPr>
              <a:t>2015</a:t>
            </a:r>
            <a:r>
              <a:rPr lang="zh-CN" altLang="en-US" sz="2200" dirty="0">
                <a:latin typeface="等线 Light" panose="02010600030101010101" pitchFamily="2" charset="-122"/>
                <a:ea typeface="等线 Light" panose="02010600030101010101" pitchFamily="2" charset="-122"/>
              </a:rPr>
              <a:t>年</a:t>
            </a:r>
            <a:r>
              <a:rPr lang="en-US" altLang="zh-CN" sz="2200" dirty="0">
                <a:latin typeface="等线 Light" panose="02010600030101010101" pitchFamily="2" charset="-122"/>
                <a:ea typeface="等线 Light" panose="02010600030101010101" pitchFamily="2" charset="-122"/>
              </a:rPr>
              <a:t>7</a:t>
            </a:r>
            <a:r>
              <a:rPr lang="zh-CN" altLang="en-US" sz="2200" dirty="0">
                <a:latin typeface="等线 Light" panose="02010600030101010101" pitchFamily="2" charset="-122"/>
                <a:ea typeface="等线 Light" panose="02010600030101010101" pitchFamily="2" charset="-122"/>
              </a:rPr>
              <a:t>月至</a:t>
            </a:r>
            <a:r>
              <a:rPr lang="en-US" altLang="zh-CN" sz="2200" dirty="0">
                <a:latin typeface="等线 Light" panose="02010600030101010101" pitchFamily="2" charset="-122"/>
                <a:ea typeface="等线 Light" panose="02010600030101010101" pitchFamily="2" charset="-122"/>
              </a:rPr>
              <a:t>12</a:t>
            </a:r>
            <a:r>
              <a:rPr lang="zh-CN" altLang="en-US" sz="2200" dirty="0">
                <a:latin typeface="等线 Light" panose="02010600030101010101" pitchFamily="2" charset="-122"/>
                <a:ea typeface="等线 Light" panose="02010600030101010101" pitchFamily="2" charset="-122"/>
              </a:rPr>
              <a:t>月，</a:t>
            </a:r>
            <a:r>
              <a:rPr lang="en-US" altLang="zh-CN" sz="2200" dirty="0">
                <a:latin typeface="等线 Light" panose="02010600030101010101" pitchFamily="2" charset="-122"/>
                <a:ea typeface="等线 Light" panose="02010600030101010101" pitchFamily="2" charset="-122"/>
              </a:rPr>
              <a:t>B</a:t>
            </a:r>
            <a:r>
              <a:rPr lang="zh-CN" altLang="en-US" sz="2200" dirty="0">
                <a:latin typeface="等线 Light" panose="02010600030101010101" pitchFamily="2" charset="-122"/>
                <a:ea typeface="等线 Light" panose="02010600030101010101" pitchFamily="2" charset="-122"/>
              </a:rPr>
              <a:t>公司先后申请了</a:t>
            </a:r>
            <a:r>
              <a:rPr lang="en-US" altLang="zh-CN" sz="2200" dirty="0">
                <a:latin typeface="等线 Light" panose="02010600030101010101" pitchFamily="2" charset="-122"/>
                <a:ea typeface="等线 Light" panose="02010600030101010101" pitchFamily="2" charset="-122"/>
              </a:rPr>
              <a:t>9</a:t>
            </a:r>
            <a:r>
              <a:rPr lang="zh-CN" altLang="en-US" sz="2200" dirty="0">
                <a:latin typeface="等线 Light" panose="02010600030101010101" pitchFamily="2" charset="-122"/>
                <a:ea typeface="等线 Light" panose="02010600030101010101" pitchFamily="2" charset="-122"/>
              </a:rPr>
              <a:t>件发明专利和</a:t>
            </a:r>
            <a:r>
              <a:rPr lang="en-US" altLang="zh-CN" sz="2200" dirty="0">
                <a:latin typeface="等线 Light" panose="02010600030101010101" pitchFamily="2" charset="-122"/>
                <a:ea typeface="等线 Light" panose="02010600030101010101" pitchFamily="2" charset="-122"/>
              </a:rPr>
              <a:t>12</a:t>
            </a:r>
            <a:r>
              <a:rPr lang="zh-CN" altLang="en-US" sz="2200" dirty="0">
                <a:latin typeface="等线 Light" panose="02010600030101010101" pitchFamily="2" charset="-122"/>
                <a:ea typeface="等线 Light" panose="02010600030101010101" pitchFamily="2" charset="-122"/>
              </a:rPr>
              <a:t>件实用新型专利，其中本案诉争专利，于</a:t>
            </a:r>
            <a:r>
              <a:rPr lang="en-US" altLang="zh-CN" sz="2200" dirty="0">
                <a:latin typeface="等线 Light" panose="02010600030101010101" pitchFamily="2" charset="-122"/>
                <a:ea typeface="等线 Light" panose="02010600030101010101" pitchFamily="2" charset="-122"/>
              </a:rPr>
              <a:t>2015</a:t>
            </a:r>
            <a:r>
              <a:rPr lang="zh-CN" altLang="en-US" sz="2200" dirty="0">
                <a:latin typeface="等线 Light" panose="02010600030101010101" pitchFamily="2" charset="-122"/>
                <a:ea typeface="等线 Light" panose="02010600030101010101" pitchFamily="2" charset="-122"/>
              </a:rPr>
              <a:t>年</a:t>
            </a:r>
            <a:r>
              <a:rPr lang="en-US" altLang="zh-CN" sz="2200" dirty="0">
                <a:latin typeface="等线 Light" panose="02010600030101010101" pitchFamily="2" charset="-122"/>
                <a:ea typeface="等线 Light" panose="02010600030101010101" pitchFamily="2" charset="-122"/>
              </a:rPr>
              <a:t>11</a:t>
            </a:r>
            <a:r>
              <a:rPr lang="zh-CN" altLang="en-US" sz="2200" dirty="0">
                <a:latin typeface="等线 Light" panose="02010600030101010101" pitchFamily="2" charset="-122"/>
                <a:ea typeface="等线 Light" panose="02010600030101010101" pitchFamily="2" charset="-122"/>
              </a:rPr>
              <a:t>月提出申请，专利号为</a:t>
            </a:r>
            <a:r>
              <a:rPr lang="en-US" altLang="zh-CN" sz="2200" dirty="0">
                <a:latin typeface="等线 Light" panose="02010600030101010101" pitchFamily="2" charset="-122"/>
                <a:ea typeface="等线 Light" panose="02010600030101010101" pitchFamily="2" charset="-122"/>
              </a:rPr>
              <a:t>20152093****.1</a:t>
            </a:r>
            <a:r>
              <a:rPr lang="zh-CN" altLang="en-US" sz="2200" dirty="0">
                <a:latin typeface="等线 Light" panose="02010600030101010101" pitchFamily="2" charset="-122"/>
                <a:ea typeface="等线 Light" panose="02010600030101010101" pitchFamily="2" charset="-122"/>
              </a:rPr>
              <a:t>，专利文件记载的发明人为杨某某、王某某、贾某某，该专利于</a:t>
            </a:r>
            <a:r>
              <a:rPr lang="en-US" altLang="zh-CN" sz="2200" dirty="0">
                <a:latin typeface="等线 Light" panose="02010600030101010101" pitchFamily="2" charset="-122"/>
                <a:ea typeface="等线 Light" panose="02010600030101010101" pitchFamily="2" charset="-122"/>
              </a:rPr>
              <a:t>2016</a:t>
            </a:r>
            <a:r>
              <a:rPr lang="zh-CN" altLang="en-US" sz="2200" dirty="0">
                <a:latin typeface="等线 Light" panose="02010600030101010101" pitchFamily="2" charset="-122"/>
                <a:ea typeface="等线 Light" panose="02010600030101010101" pitchFamily="2" charset="-122"/>
              </a:rPr>
              <a:t>年</a:t>
            </a:r>
            <a:r>
              <a:rPr lang="en-US" altLang="zh-CN" sz="2200" dirty="0">
                <a:latin typeface="等线 Light" panose="02010600030101010101" pitchFamily="2" charset="-122"/>
                <a:ea typeface="等线 Light" panose="02010600030101010101" pitchFamily="2" charset="-122"/>
              </a:rPr>
              <a:t>4</a:t>
            </a:r>
            <a:r>
              <a:rPr lang="zh-CN" altLang="en-US" sz="2200" dirty="0">
                <a:latin typeface="等线 Light" panose="02010600030101010101" pitchFamily="2" charset="-122"/>
                <a:ea typeface="等线 Light" panose="02010600030101010101" pitchFamily="2" charset="-122"/>
              </a:rPr>
              <a:t>月获授权公告。</a:t>
            </a:r>
            <a:endParaRPr lang="en-US" altLang="zh-CN" sz="2200"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2</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8153400" y="51282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4290644402"/>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4837253" y="455264"/>
            <a:ext cx="3316147"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案件概述</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722453" y="1359243"/>
            <a:ext cx="10509839" cy="4997107"/>
          </a:xfrm>
        </p:spPr>
        <p:style>
          <a:lnRef idx="2">
            <a:schemeClr val="accent1"/>
          </a:lnRef>
          <a:fillRef idx="1">
            <a:schemeClr val="lt1"/>
          </a:fillRef>
          <a:effectRef idx="0">
            <a:schemeClr val="accent1"/>
          </a:effectRef>
          <a:fontRef idx="minor">
            <a:schemeClr val="dk1"/>
          </a:fontRef>
        </p:style>
        <p:txBody>
          <a:bodyPr>
            <a:normAutofit fontScale="92500"/>
          </a:bodyPr>
          <a:lstStyle/>
          <a:p>
            <a:pPr marL="0" indent="360000">
              <a:lnSpc>
                <a:spcPct val="150000"/>
              </a:lnSpc>
              <a:spcBef>
                <a:spcPts val="0"/>
              </a:spcBef>
              <a:buFont typeface="Monotype Sorts" charset="2"/>
              <a:buNone/>
              <a:defRPr/>
            </a:pP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公司诉称：其生产制造的设备，是定制型、非标准化的设备，通用性很低，辨识度很高。而公司的技术图纸，是其制造各种设备及其配件的主要技术依据。 </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公司对自己的技术信息一直严格保密，从未对外许可使用或转让。</a:t>
            </a:r>
            <a:r>
              <a:rPr lang="en-US" altLang="zh-CN" sz="2200" dirty="0">
                <a:latin typeface="等线 Light" panose="02010600030101010101" pitchFamily="2" charset="-122"/>
                <a:ea typeface="等线 Light" panose="02010600030101010101" pitchFamily="2" charset="-122"/>
              </a:rPr>
              <a:t>B</a:t>
            </a:r>
            <a:r>
              <a:rPr lang="zh-CN" altLang="en-US" sz="2200" dirty="0">
                <a:latin typeface="等线 Light" panose="02010600030101010101" pitchFamily="2" charset="-122"/>
                <a:ea typeface="等线 Light" panose="02010600030101010101" pitchFamily="2" charset="-122"/>
              </a:rPr>
              <a:t>公司于</a:t>
            </a:r>
            <a:r>
              <a:rPr lang="en-US" altLang="zh-CN" sz="2200" dirty="0">
                <a:latin typeface="等线 Light" panose="02010600030101010101" pitchFamily="2" charset="-122"/>
                <a:ea typeface="等线 Light" panose="02010600030101010101" pitchFamily="2" charset="-122"/>
              </a:rPr>
              <a:t>2014</a:t>
            </a:r>
            <a:r>
              <a:rPr lang="zh-CN" altLang="en-US" sz="2200" dirty="0">
                <a:latin typeface="等线 Light" panose="02010600030101010101" pitchFamily="2" charset="-122"/>
                <a:ea typeface="等线 Light" panose="02010600030101010101" pitchFamily="2" charset="-122"/>
              </a:rPr>
              <a:t>年底成立，于</a:t>
            </a:r>
            <a:r>
              <a:rPr lang="en-US" altLang="zh-CN" sz="2200" dirty="0">
                <a:latin typeface="等线 Light" panose="02010600030101010101" pitchFamily="2" charset="-122"/>
                <a:ea typeface="等线 Light" panose="02010600030101010101" pitchFamily="2" charset="-122"/>
              </a:rPr>
              <a:t>2015</a:t>
            </a:r>
            <a:r>
              <a:rPr lang="zh-CN" altLang="en-US" sz="2200" dirty="0">
                <a:latin typeface="等线 Light" panose="02010600030101010101" pitchFamily="2" charset="-122"/>
                <a:ea typeface="等线 Light" panose="02010600030101010101" pitchFamily="2" charset="-122"/>
              </a:rPr>
              <a:t>年</a:t>
            </a:r>
            <a:r>
              <a:rPr lang="en-US" altLang="zh-CN" sz="2200" dirty="0">
                <a:latin typeface="等线 Light" panose="02010600030101010101" pitchFamily="2" charset="-122"/>
                <a:ea typeface="等线 Light" panose="02010600030101010101" pitchFamily="2" charset="-122"/>
              </a:rPr>
              <a:t>7</a:t>
            </a:r>
            <a:r>
              <a:rPr lang="zh-CN" altLang="en-US" sz="2200" dirty="0">
                <a:latin typeface="等线 Light" panose="02010600030101010101" pitchFamily="2" charset="-122"/>
                <a:ea typeface="等线 Light" panose="02010600030101010101" pitchFamily="2" charset="-122"/>
              </a:rPr>
              <a:t>月至</a:t>
            </a:r>
            <a:r>
              <a:rPr lang="en-US" altLang="zh-CN" sz="2200" dirty="0">
                <a:latin typeface="等线 Light" panose="02010600030101010101" pitchFamily="2" charset="-122"/>
                <a:ea typeface="等线 Light" panose="02010600030101010101" pitchFamily="2" charset="-122"/>
              </a:rPr>
              <a:t>12</a:t>
            </a:r>
            <a:r>
              <a:rPr lang="zh-CN" altLang="en-US" sz="2200" dirty="0">
                <a:latin typeface="等线 Light" panose="02010600030101010101" pitchFamily="2" charset="-122"/>
                <a:ea typeface="等线 Light" panose="02010600030101010101" pitchFamily="2" charset="-122"/>
              </a:rPr>
              <a:t>月，先后申请了</a:t>
            </a:r>
            <a:r>
              <a:rPr lang="en-US" altLang="zh-CN" sz="2200" dirty="0">
                <a:latin typeface="等线 Light" panose="02010600030101010101" pitchFamily="2" charset="-122"/>
                <a:ea typeface="等线 Light" panose="02010600030101010101" pitchFamily="2" charset="-122"/>
              </a:rPr>
              <a:t>12</a:t>
            </a:r>
            <a:r>
              <a:rPr lang="zh-CN" altLang="en-US" sz="2200" dirty="0">
                <a:latin typeface="等线 Light" panose="02010600030101010101" pitchFamily="2" charset="-122"/>
                <a:ea typeface="等线 Light" panose="02010600030101010101" pitchFamily="2" charset="-122"/>
              </a:rPr>
              <a:t>个实用新型专利和</a:t>
            </a:r>
            <a:r>
              <a:rPr lang="en-US" altLang="zh-CN" sz="2200" dirty="0">
                <a:latin typeface="等线 Light" panose="02010600030101010101" pitchFamily="2" charset="-122"/>
                <a:ea typeface="等线 Light" panose="02010600030101010101" pitchFamily="2" charset="-122"/>
              </a:rPr>
              <a:t>9</a:t>
            </a:r>
            <a:r>
              <a:rPr lang="zh-CN" altLang="en-US" sz="2200" dirty="0">
                <a:latin typeface="等线 Light" panose="02010600030101010101" pitchFamily="2" charset="-122"/>
                <a:ea typeface="等线 Light" panose="02010600030101010101" pitchFamily="2" charset="-122"/>
              </a:rPr>
              <a:t>个发明专利，且上述专利的发明人皆为</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公司前员工，在其离职后短短几个月左右就申请了多项与</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公司设备高度近似的专利。</a:t>
            </a:r>
            <a:endParaRPr lang="en-US" altLang="zh-CN" sz="2200" dirty="0">
              <a:latin typeface="等线 Light" panose="02010600030101010101" pitchFamily="2" charset="-122"/>
              <a:ea typeface="等线 Light" panose="02010600030101010101" pitchFamily="2" charset="-122"/>
            </a:endParaRPr>
          </a:p>
          <a:p>
            <a:pPr marL="0" indent="360000">
              <a:lnSpc>
                <a:spcPct val="150000"/>
              </a:lnSpc>
              <a:spcBef>
                <a:spcPts val="0"/>
              </a:spcBef>
              <a:buFont typeface="Monotype Sorts" charset="2"/>
              <a:buNone/>
              <a:defRPr/>
            </a:pPr>
            <a:r>
              <a:rPr lang="zh-CN" altLang="en-US" sz="2200" dirty="0">
                <a:latin typeface="等线 Light" panose="02010600030101010101" pitchFamily="2" charset="-122"/>
                <a:ea typeface="等线 Light" panose="02010600030101010101" pitchFamily="2" charset="-122"/>
              </a:rPr>
              <a:t>故此</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公司认为：以上专利是涉案专利发明人为完成在</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公司的本职工作作出的发明创造，涉案专利的完成主要利用了</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公司的物质技术条件，涉案专利应属于职务发明，涉案专利及其申请权应属于</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公司所有。</a:t>
            </a:r>
            <a:endParaRPr lang="en-US" altLang="zh-CN" sz="2200" dirty="0">
              <a:latin typeface="等线 Light" panose="02010600030101010101" pitchFamily="2" charset="-122"/>
              <a:ea typeface="等线 Light" panose="02010600030101010101" pitchFamily="2" charset="-122"/>
            </a:endParaRPr>
          </a:p>
          <a:p>
            <a:pPr marL="0" indent="360000">
              <a:lnSpc>
                <a:spcPct val="150000"/>
              </a:lnSpc>
              <a:spcBef>
                <a:spcPts val="0"/>
              </a:spcBef>
              <a:buFont typeface="Monotype Sorts" charset="2"/>
              <a:buNone/>
              <a:defRPr/>
            </a:pPr>
            <a:r>
              <a:rPr lang="en-US" altLang="zh-CN" sz="2200" dirty="0">
                <a:latin typeface="等线 Light" panose="02010600030101010101" pitchFamily="2" charset="-122"/>
                <a:ea typeface="等线 Light" panose="02010600030101010101" pitchFamily="2" charset="-122"/>
              </a:rPr>
              <a:t>B</a:t>
            </a:r>
            <a:r>
              <a:rPr lang="zh-CN" altLang="en-US" sz="2200" dirty="0">
                <a:latin typeface="等线 Light" panose="02010600030101010101" pitchFamily="2" charset="-122"/>
                <a:ea typeface="等线 Light" panose="02010600030101010101" pitchFamily="2" charset="-122"/>
              </a:rPr>
              <a:t>公司辩称：本案涉诉的诉争专利均为在现有技术基础上通过设计理念创新研究出来，因此</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公司所诉缺乏事实依据，但</a:t>
            </a:r>
            <a:r>
              <a:rPr lang="en-US" altLang="zh-CN" sz="2200" dirty="0">
                <a:latin typeface="等线 Light" panose="02010600030101010101" pitchFamily="2" charset="-122"/>
                <a:ea typeface="等线 Light" panose="02010600030101010101" pitchFamily="2" charset="-122"/>
              </a:rPr>
              <a:t>B</a:t>
            </a:r>
            <a:r>
              <a:rPr lang="zh-CN" altLang="en-US" sz="2200" dirty="0">
                <a:latin typeface="等线 Light" panose="02010600030101010101" pitchFamily="2" charset="-122"/>
                <a:ea typeface="等线 Light" panose="02010600030101010101" pitchFamily="2" charset="-122"/>
              </a:rPr>
              <a:t>公司并未提交在上述过程中形成的证据。</a:t>
            </a:r>
            <a:endParaRPr lang="en-US" altLang="zh-CN" sz="2200"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3</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8153400" y="51282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2321791968"/>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4038600" y="413040"/>
            <a:ext cx="3200697"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一审法院审理</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664580" y="1400537"/>
            <a:ext cx="10509839" cy="4629875"/>
          </a:xfrm>
        </p:spPr>
        <p:style>
          <a:lnRef idx="2">
            <a:schemeClr val="accent1"/>
          </a:lnRef>
          <a:fillRef idx="1">
            <a:schemeClr val="lt1"/>
          </a:fillRef>
          <a:effectRef idx="0">
            <a:schemeClr val="accent1"/>
          </a:effectRef>
          <a:fontRef idx="minor">
            <a:schemeClr val="dk1"/>
          </a:fontRef>
        </p:style>
        <p:txBody>
          <a:bodyPr>
            <a:noAutofit/>
          </a:bodyPr>
          <a:lstStyle/>
          <a:p>
            <a:pPr marL="0" indent="457200">
              <a:lnSpc>
                <a:spcPct val="150000"/>
              </a:lnSpc>
              <a:spcBef>
                <a:spcPts val="0"/>
              </a:spcBef>
              <a:buFont typeface="Monotype Sorts" charset="2"/>
              <a:buNone/>
              <a:defRPr/>
            </a:pPr>
            <a:r>
              <a:rPr lang="zh-CN" altLang="en-US" sz="2000" dirty="0">
                <a:latin typeface="等线 Light" panose="02010600030101010101" pitchFamily="2" charset="-122"/>
                <a:ea typeface="等线 Light" panose="02010600030101010101" pitchFamily="2" charset="-122"/>
              </a:rPr>
              <a:t>一审法院查明：贾某某、杨某某、王某某在</a:t>
            </a:r>
            <a:r>
              <a:rPr lang="en-US" altLang="zh-CN" sz="2000" dirty="0">
                <a:latin typeface="等线 Light" panose="02010600030101010101" pitchFamily="2" charset="-122"/>
                <a:ea typeface="等线 Light" panose="02010600030101010101" pitchFamily="2" charset="-122"/>
              </a:rPr>
              <a:t>A</a:t>
            </a:r>
            <a:r>
              <a:rPr lang="zh-CN" altLang="en-US" sz="2000" dirty="0">
                <a:latin typeface="等线 Light" panose="02010600030101010101" pitchFamily="2" charset="-122"/>
                <a:ea typeface="等线 Light" panose="02010600030101010101" pitchFamily="2" charset="-122"/>
              </a:rPr>
              <a:t>公司工作期间，均为该公司技术人员。证据显示，</a:t>
            </a:r>
            <a:r>
              <a:rPr lang="en-US" altLang="zh-CN" sz="2000" dirty="0">
                <a:latin typeface="等线 Light" panose="02010600030101010101" pitchFamily="2" charset="-122"/>
                <a:ea typeface="等线 Light" panose="02010600030101010101" pitchFamily="2" charset="-122"/>
              </a:rPr>
              <a:t>A</a:t>
            </a:r>
            <a:r>
              <a:rPr lang="zh-CN" altLang="en-US" sz="2000" dirty="0">
                <a:latin typeface="等线 Light" panose="02010600030101010101" pitchFamily="2" charset="-122"/>
                <a:ea typeface="等线 Light" panose="02010600030101010101" pitchFamily="2" charset="-122"/>
              </a:rPr>
              <a:t>公司分别于</a:t>
            </a:r>
            <a:r>
              <a:rPr lang="en-US" altLang="zh-CN" sz="2000" dirty="0">
                <a:latin typeface="等线 Light" panose="02010600030101010101" pitchFamily="2" charset="-122"/>
                <a:ea typeface="等线 Light" panose="02010600030101010101" pitchFamily="2" charset="-122"/>
              </a:rPr>
              <a:t>2010</a:t>
            </a:r>
            <a:r>
              <a:rPr lang="zh-CN" altLang="en-US" sz="2000" dirty="0">
                <a:latin typeface="等线 Light" panose="02010600030101010101" pitchFamily="2" charset="-122"/>
                <a:ea typeface="等线 Light" panose="02010600030101010101" pitchFamily="2" charset="-122"/>
              </a:rPr>
              <a:t>年、</a:t>
            </a:r>
            <a:r>
              <a:rPr lang="en-US" altLang="zh-CN" sz="2000" dirty="0">
                <a:latin typeface="等线 Light" panose="02010600030101010101" pitchFamily="2" charset="-122"/>
                <a:ea typeface="等线 Light" panose="02010600030101010101" pitchFamily="2" charset="-122"/>
              </a:rPr>
              <a:t>2013</a:t>
            </a:r>
            <a:r>
              <a:rPr lang="zh-CN" altLang="en-US" sz="2000" dirty="0">
                <a:latin typeface="等线 Light" panose="02010600030101010101" pitchFamily="2" charset="-122"/>
                <a:ea typeface="等线 Light" panose="02010600030101010101" pitchFamily="2" charset="-122"/>
              </a:rPr>
              <a:t>年、</a:t>
            </a:r>
            <a:r>
              <a:rPr lang="en-US" altLang="zh-CN" sz="2000" dirty="0">
                <a:latin typeface="等线 Light" panose="02010600030101010101" pitchFamily="2" charset="-122"/>
                <a:ea typeface="等线 Light" panose="02010600030101010101" pitchFamily="2" charset="-122"/>
              </a:rPr>
              <a:t>2015</a:t>
            </a:r>
            <a:r>
              <a:rPr lang="zh-CN" altLang="en-US" sz="2000" dirty="0">
                <a:latin typeface="等线 Light" panose="02010600030101010101" pitchFamily="2" charset="-122"/>
                <a:ea typeface="等线 Light" panose="02010600030101010101" pitchFamily="2" charset="-122"/>
              </a:rPr>
              <a:t>年，向杨某某的工作邮箱发送了涉案专利及相关零部件的图纸。贾某某陈述其在</a:t>
            </a:r>
            <a:r>
              <a:rPr lang="en-US" altLang="zh-CN" sz="2000" dirty="0">
                <a:latin typeface="等线 Light" panose="02010600030101010101" pitchFamily="2" charset="-122"/>
                <a:ea typeface="等线 Light" panose="02010600030101010101" pitchFamily="2" charset="-122"/>
              </a:rPr>
              <a:t>A</a:t>
            </a:r>
            <a:r>
              <a:rPr lang="zh-CN" altLang="en-US" sz="2000" dirty="0">
                <a:latin typeface="等线 Light" panose="02010600030101010101" pitchFamily="2" charset="-122"/>
                <a:ea typeface="等线 Light" panose="02010600030101010101" pitchFamily="2" charset="-122"/>
              </a:rPr>
              <a:t>公司工作期间见到过类似产品，诉争专利设备与原告的设备存在一些区别，但是区别不大。王某某未到庭陈述意见应视为放弃抗辩。</a:t>
            </a:r>
            <a:endParaRPr lang="en-US" altLang="zh-CN" sz="20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2000" dirty="0">
                <a:latin typeface="等线 Light" panose="02010600030101010101" pitchFamily="2" charset="-122"/>
                <a:ea typeface="等线 Light" panose="02010600030101010101" pitchFamily="2" charset="-122"/>
              </a:rPr>
              <a:t>综合上述事实，一审法院认定：杨某某在</a:t>
            </a:r>
            <a:r>
              <a:rPr lang="en-US" altLang="zh-CN" sz="2000" dirty="0">
                <a:latin typeface="等线 Light" panose="02010600030101010101" pitchFamily="2" charset="-122"/>
                <a:ea typeface="等线 Light" panose="02010600030101010101" pitchFamily="2" charset="-122"/>
              </a:rPr>
              <a:t>A</a:t>
            </a:r>
            <a:r>
              <a:rPr lang="zh-CN" altLang="en-US" sz="2000" dirty="0">
                <a:latin typeface="等线 Light" panose="02010600030101010101" pitchFamily="2" charset="-122"/>
                <a:ea typeface="等线 Light" panose="02010600030101010101" pitchFamily="2" charset="-122"/>
              </a:rPr>
              <a:t>公司工作期间，因承担的工作接触了涉案专利及其配套设备的图纸，诉争专利技术与杨某某在</a:t>
            </a:r>
            <a:r>
              <a:rPr lang="en-US" altLang="zh-CN" sz="2000" dirty="0">
                <a:latin typeface="等线 Light" panose="02010600030101010101" pitchFamily="2" charset="-122"/>
                <a:ea typeface="等线 Light" panose="02010600030101010101" pitchFamily="2" charset="-122"/>
              </a:rPr>
              <a:t>A</a:t>
            </a:r>
            <a:r>
              <a:rPr lang="zh-CN" altLang="en-US" sz="2000" dirty="0">
                <a:latin typeface="等线 Light" panose="02010600030101010101" pitchFamily="2" charset="-122"/>
                <a:ea typeface="等线 Light" panose="02010600030101010101" pitchFamily="2" charset="-122"/>
              </a:rPr>
              <a:t>公司承担的本职工作有关。且诉争专利在发明人与</a:t>
            </a:r>
            <a:r>
              <a:rPr lang="en-US" altLang="zh-CN" sz="2000" dirty="0">
                <a:latin typeface="等线 Light" panose="02010600030101010101" pitchFamily="2" charset="-122"/>
                <a:ea typeface="等线 Light" panose="02010600030101010101" pitchFamily="2" charset="-122"/>
              </a:rPr>
              <a:t>A</a:t>
            </a:r>
            <a:r>
              <a:rPr lang="zh-CN" altLang="en-US" sz="2000" dirty="0">
                <a:latin typeface="等线 Light" panose="02010600030101010101" pitchFamily="2" charset="-122"/>
                <a:ea typeface="等线 Light" panose="02010600030101010101" pitchFamily="2" charset="-122"/>
              </a:rPr>
              <a:t>公司劳动关系终止后</a:t>
            </a:r>
            <a:r>
              <a:rPr lang="en-US" altLang="zh-CN" sz="2000" dirty="0">
                <a:latin typeface="等线 Light" panose="02010600030101010101" pitchFamily="2" charset="-122"/>
                <a:ea typeface="等线 Light" panose="02010600030101010101" pitchFamily="2" charset="-122"/>
              </a:rPr>
              <a:t>1</a:t>
            </a:r>
            <a:r>
              <a:rPr lang="zh-CN" altLang="en-US" sz="2000" dirty="0">
                <a:latin typeface="等线 Light" panose="02010600030101010101" pitchFamily="2" charset="-122"/>
                <a:ea typeface="等线 Light" panose="02010600030101010101" pitchFamily="2" charset="-122"/>
              </a:rPr>
              <a:t>年内作出的，因此判定诉争专利属于职务发明创造，专利权应归属于</a:t>
            </a:r>
            <a:r>
              <a:rPr lang="en-US" altLang="zh-CN" sz="2000" dirty="0">
                <a:latin typeface="等线 Light" panose="02010600030101010101" pitchFamily="2" charset="-122"/>
                <a:ea typeface="等线 Light" panose="02010600030101010101" pitchFamily="2" charset="-122"/>
              </a:rPr>
              <a:t>A</a:t>
            </a:r>
            <a:r>
              <a:rPr lang="zh-CN" altLang="en-US" sz="2000" dirty="0">
                <a:latin typeface="等线 Light" panose="02010600030101010101" pitchFamily="2" charset="-122"/>
                <a:ea typeface="等线 Light" panose="02010600030101010101" pitchFamily="2" charset="-122"/>
              </a:rPr>
              <a:t>公司。</a:t>
            </a:r>
            <a:endParaRPr lang="en-US" altLang="zh-CN" sz="20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en-US" altLang="zh-CN" sz="2000" dirty="0">
                <a:latin typeface="等线 Light" panose="02010600030101010101" pitchFamily="2" charset="-122"/>
                <a:ea typeface="等线 Light" panose="02010600030101010101" pitchFamily="2" charset="-122"/>
              </a:rPr>
              <a:t>B</a:t>
            </a:r>
            <a:r>
              <a:rPr lang="zh-CN" altLang="en-US" sz="2000" dirty="0">
                <a:latin typeface="等线 Light" panose="02010600030101010101" pitchFamily="2" charset="-122"/>
                <a:ea typeface="等线 Light" panose="02010600030101010101" pitchFamily="2" charset="-122"/>
              </a:rPr>
              <a:t>公司不服一审判决，向天津高院提出了上诉。</a:t>
            </a:r>
            <a:endParaRPr lang="en-US" altLang="zh-CN" sz="20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endParaRPr lang="en-US" altLang="zh-CN" sz="22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endParaRPr lang="en-US" altLang="zh-CN" sz="1600"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4</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8153400" y="51282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147942674"/>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841080" y="1331089"/>
            <a:ext cx="10509839" cy="4803493"/>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marL="0" indent="0">
              <a:lnSpc>
                <a:spcPct val="170000"/>
              </a:lnSpc>
              <a:spcBef>
                <a:spcPts val="0"/>
              </a:spcBef>
              <a:buFont typeface="Monotype Sorts" charset="2"/>
              <a:buNone/>
              <a:defRPr/>
            </a:pPr>
            <a:r>
              <a:rPr lang="zh-CN" altLang="en-US" sz="2600" dirty="0">
                <a:latin typeface="等线 Light" panose="02010600030101010101" pitchFamily="2" charset="-122"/>
                <a:ea typeface="等线 Light" panose="02010600030101010101" pitchFamily="2" charset="-122"/>
              </a:rPr>
              <a:t>一审涉及的法律依据：</a:t>
            </a:r>
            <a:endParaRPr lang="en-US" altLang="zh-CN" sz="2600" dirty="0">
              <a:latin typeface="等线 Light" panose="02010600030101010101" pitchFamily="2" charset="-122"/>
              <a:ea typeface="等线 Light" panose="02010600030101010101" pitchFamily="2" charset="-122"/>
            </a:endParaRPr>
          </a:p>
          <a:p>
            <a:pPr marL="0" indent="0">
              <a:lnSpc>
                <a:spcPct val="170000"/>
              </a:lnSpc>
              <a:spcBef>
                <a:spcPts val="0"/>
              </a:spcBef>
              <a:buFont typeface="Monotype Sorts" charset="2"/>
              <a:buNone/>
              <a:defRPr/>
            </a:pPr>
            <a:r>
              <a:rPr lang="en-US" altLang="zh-CN" sz="2600" dirty="0">
                <a:latin typeface="等线 Light" panose="02010600030101010101" pitchFamily="2" charset="-122"/>
                <a:ea typeface="等线 Light" panose="02010600030101010101" pitchFamily="2" charset="-122"/>
              </a:rPr>
              <a:t>1</a:t>
            </a:r>
            <a:r>
              <a:rPr lang="zh-CN" altLang="en-US" sz="2600" dirty="0">
                <a:latin typeface="等线 Light" panose="02010600030101010101" pitchFamily="2" charset="-122"/>
                <a:ea typeface="等线 Light" panose="02010600030101010101" pitchFamily="2" charset="-122"/>
              </a:rPr>
              <a:t>、</a:t>
            </a:r>
            <a:r>
              <a:rPr lang="en-US" altLang="zh-CN" sz="2600" dirty="0">
                <a:latin typeface="等线 Light" panose="02010600030101010101" pitchFamily="2" charset="-122"/>
                <a:ea typeface="等线 Light" panose="02010600030101010101" pitchFamily="2" charset="-122"/>
              </a:rPr>
              <a:t>《</a:t>
            </a:r>
            <a:r>
              <a:rPr lang="zh-CN" altLang="en-US" sz="2600" dirty="0">
                <a:latin typeface="等线 Light" panose="02010600030101010101" pitchFamily="2" charset="-122"/>
                <a:ea typeface="等线 Light" panose="02010600030101010101" pitchFamily="2" charset="-122"/>
              </a:rPr>
              <a:t>中华人民共和国专利法</a:t>
            </a:r>
            <a:r>
              <a:rPr lang="en-US" altLang="zh-CN" sz="2600" dirty="0">
                <a:latin typeface="等线 Light" panose="02010600030101010101" pitchFamily="2" charset="-122"/>
                <a:ea typeface="等线 Light" panose="02010600030101010101" pitchFamily="2" charset="-122"/>
              </a:rPr>
              <a:t>》</a:t>
            </a:r>
            <a:r>
              <a:rPr lang="zh-CN" altLang="en-US" sz="2600" dirty="0">
                <a:latin typeface="等线 Light" panose="02010600030101010101" pitchFamily="2" charset="-122"/>
                <a:ea typeface="等线 Light" panose="02010600030101010101" pitchFamily="2" charset="-122"/>
              </a:rPr>
              <a:t>第六条第一款规定：“执行本单位的任务或者主要是利用本单位的物质技术条件所完成的发明创造为职务发明创造。职务发明创造申请专利的权利属于该单位；申请被批准后，该单位为专利权人。”</a:t>
            </a:r>
            <a:endParaRPr lang="en-US" altLang="zh-CN" sz="2600" dirty="0">
              <a:latin typeface="等线 Light" panose="02010600030101010101" pitchFamily="2" charset="-122"/>
              <a:ea typeface="等线 Light" panose="02010600030101010101" pitchFamily="2" charset="-122"/>
            </a:endParaRPr>
          </a:p>
          <a:p>
            <a:pPr marL="0" indent="0">
              <a:lnSpc>
                <a:spcPct val="170000"/>
              </a:lnSpc>
              <a:spcBef>
                <a:spcPts val="0"/>
              </a:spcBef>
              <a:buFont typeface="Monotype Sorts" charset="2"/>
              <a:buNone/>
              <a:defRPr/>
            </a:pPr>
            <a:r>
              <a:rPr lang="en-US" altLang="zh-CN" sz="2600" dirty="0">
                <a:latin typeface="等线 Light" panose="02010600030101010101" pitchFamily="2" charset="-122"/>
                <a:ea typeface="等线 Light" panose="02010600030101010101" pitchFamily="2" charset="-122"/>
              </a:rPr>
              <a:t>2</a:t>
            </a:r>
            <a:r>
              <a:rPr lang="zh-CN" altLang="en-US" sz="2600" dirty="0">
                <a:latin typeface="等线 Light" panose="02010600030101010101" pitchFamily="2" charset="-122"/>
                <a:ea typeface="等线 Light" panose="02010600030101010101" pitchFamily="2" charset="-122"/>
              </a:rPr>
              <a:t>、</a:t>
            </a:r>
            <a:r>
              <a:rPr lang="en-US" altLang="zh-CN" sz="2600" dirty="0">
                <a:latin typeface="等线 Light" panose="02010600030101010101" pitchFamily="2" charset="-122"/>
                <a:ea typeface="等线 Light" panose="02010600030101010101" pitchFamily="2" charset="-122"/>
              </a:rPr>
              <a:t>《</a:t>
            </a:r>
            <a:r>
              <a:rPr lang="zh-CN" altLang="en-US" sz="2600" dirty="0">
                <a:latin typeface="等线 Light" panose="02010600030101010101" pitchFamily="2" charset="-122"/>
                <a:ea typeface="等线 Light" panose="02010600030101010101" pitchFamily="2" charset="-122"/>
              </a:rPr>
              <a:t>中华人民共和国专利法实施细则</a:t>
            </a:r>
            <a:r>
              <a:rPr lang="en-US" altLang="zh-CN" sz="2600" dirty="0">
                <a:latin typeface="等线 Light" panose="02010600030101010101" pitchFamily="2" charset="-122"/>
                <a:ea typeface="等线 Light" panose="02010600030101010101" pitchFamily="2" charset="-122"/>
              </a:rPr>
              <a:t>》</a:t>
            </a:r>
            <a:r>
              <a:rPr lang="zh-CN" altLang="en-US" sz="2600" dirty="0">
                <a:latin typeface="等线 Light" panose="02010600030101010101" pitchFamily="2" charset="-122"/>
                <a:ea typeface="等线 Light" panose="02010600030101010101" pitchFamily="2" charset="-122"/>
              </a:rPr>
              <a:t>第十二条规定：“专利法第六条所称执行本单位的任务所完成的职务发明创造，是指</a:t>
            </a:r>
            <a:r>
              <a:rPr lang="en-US" altLang="zh-CN" sz="2600" dirty="0">
                <a:latin typeface="等线 Light" panose="02010600030101010101" pitchFamily="2" charset="-122"/>
                <a:ea typeface="等线 Light" panose="02010600030101010101" pitchFamily="2" charset="-122"/>
              </a:rPr>
              <a:t>:</a:t>
            </a:r>
            <a:r>
              <a:rPr lang="zh-CN" altLang="en-US" sz="2600" dirty="0">
                <a:latin typeface="等线 Light" panose="02010600030101010101" pitchFamily="2" charset="-122"/>
                <a:ea typeface="等线 Light" panose="02010600030101010101" pitchFamily="2" charset="-122"/>
              </a:rPr>
              <a:t>（一）在本职工作中作出的发明创造；（二）履行本单位交付的本职工作之外的任务所作出的发明创造；（三）退休、调离原单位后或者劳动、人事关系终止后</a:t>
            </a:r>
            <a:r>
              <a:rPr lang="en-US" altLang="zh-CN" sz="2600" dirty="0">
                <a:latin typeface="等线 Light" panose="02010600030101010101" pitchFamily="2" charset="-122"/>
                <a:ea typeface="等线 Light" panose="02010600030101010101" pitchFamily="2" charset="-122"/>
              </a:rPr>
              <a:t>1</a:t>
            </a:r>
            <a:r>
              <a:rPr lang="zh-CN" altLang="en-US" sz="2600" dirty="0">
                <a:latin typeface="等线 Light" panose="02010600030101010101" pitchFamily="2" charset="-122"/>
                <a:ea typeface="等线 Light" panose="02010600030101010101" pitchFamily="2" charset="-122"/>
              </a:rPr>
              <a:t>年内作出的，与其在原单位承担的本职工作或者原单位分配的任务有关的发明创造。专利法第六条所称本单位，包括临时工作单位；专利法第六条所称本单位的物质技术条件，是指本单位的资金、设备、零部件、原材料或者不对外公开的技术资料等。”</a:t>
            </a:r>
            <a:endParaRPr lang="en-US" altLang="zh-CN" sz="2600" dirty="0">
              <a:latin typeface="等线 Light" panose="02010600030101010101" pitchFamily="2" charset="-122"/>
              <a:ea typeface="等线 Light" panose="02010600030101010101" pitchFamily="2" charset="-122"/>
            </a:endParaRPr>
          </a:p>
          <a:p>
            <a:pPr marL="0" indent="457200">
              <a:lnSpc>
                <a:spcPct val="170000"/>
              </a:lnSpc>
              <a:spcBef>
                <a:spcPts val="0"/>
              </a:spcBef>
              <a:buFont typeface="Monotype Sorts" charset="2"/>
              <a:buNone/>
              <a:defRPr/>
            </a:pPr>
            <a:endParaRPr lang="en-US"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5</a:t>
            </a:fld>
            <a:endParaRPr lang="zh-CN" altLang="en-US" dirty="0"/>
          </a:p>
        </p:txBody>
      </p:sp>
      <p:sp>
        <p:nvSpPr>
          <p:cNvPr id="7" name="Title 1">
            <a:extLst>
              <a:ext uri="{FF2B5EF4-FFF2-40B4-BE49-F238E27FC236}">
                <a16:creationId xmlns="" xmlns:a16="http://schemas.microsoft.com/office/drawing/2014/main" id="{3F6E86D1-6487-475F-A616-512A0186CF05}"/>
              </a:ext>
            </a:extLst>
          </p:cNvPr>
          <p:cNvSpPr>
            <a:spLocks noGrp="1"/>
          </p:cNvSpPr>
          <p:nvPr>
            <p:ph type="title"/>
          </p:nvPr>
        </p:nvSpPr>
        <p:spPr>
          <a:xfrm>
            <a:off x="4038600" y="413040"/>
            <a:ext cx="3024427"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一审法院审理</a:t>
            </a:r>
            <a:endParaRPr lang="en-US" sz="3600" dirty="0"/>
          </a:p>
        </p:txBody>
      </p:sp>
      <p:sp>
        <p:nvSpPr>
          <p:cNvPr id="6" name="矩形 5">
            <a:extLst>
              <a:ext uri="{FF2B5EF4-FFF2-40B4-BE49-F238E27FC236}">
                <a16:creationId xmlns="" xmlns:a16="http://schemas.microsoft.com/office/drawing/2014/main" id="{1738061B-18B7-4ADF-97EB-6B0F72E7AE3C}"/>
              </a:ext>
            </a:extLst>
          </p:cNvPr>
          <p:cNvSpPr/>
          <p:nvPr/>
        </p:nvSpPr>
        <p:spPr>
          <a:xfrm>
            <a:off x="8153400" y="51282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2725061497"/>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4038600" y="413040"/>
            <a:ext cx="3065458"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二审法院审理</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664579" y="2132635"/>
            <a:ext cx="10509839" cy="2994950"/>
          </a:xfrm>
        </p:spPr>
        <p:style>
          <a:lnRef idx="2">
            <a:schemeClr val="accent1"/>
          </a:lnRef>
          <a:fillRef idx="1">
            <a:schemeClr val="lt1"/>
          </a:fillRef>
          <a:effectRef idx="0">
            <a:schemeClr val="accent1"/>
          </a:effectRef>
          <a:fontRef idx="minor">
            <a:schemeClr val="dk1"/>
          </a:fontRef>
        </p:style>
        <p:txBody>
          <a:bodyPr>
            <a:normAutofit/>
          </a:bodyPr>
          <a:lstStyle/>
          <a:p>
            <a:pPr marL="0" indent="457200">
              <a:lnSpc>
                <a:spcPct val="150000"/>
              </a:lnSpc>
              <a:spcBef>
                <a:spcPts val="0"/>
              </a:spcBef>
              <a:buFont typeface="Monotype Sorts" charset="2"/>
              <a:buNone/>
              <a:defRPr/>
            </a:pPr>
            <a:endParaRPr lang="en-US" altLang="zh-CN" sz="22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2200" dirty="0">
                <a:latin typeface="等线 Light" panose="02010600030101010101" pitchFamily="2" charset="-122"/>
                <a:ea typeface="等线 Light" panose="02010600030101010101" pitchFamily="2" charset="-122"/>
              </a:rPr>
              <a:t>二审法院审理后认为：本案系实用新型专利权权属纠纷</a:t>
            </a:r>
            <a:r>
              <a:rPr lang="en-US" altLang="zh-CN" sz="2200" dirty="0">
                <a:latin typeface="等线 Light" panose="02010600030101010101" pitchFamily="2" charset="-122"/>
                <a:ea typeface="等线 Light" panose="02010600030101010101" pitchFamily="2" charset="-122"/>
              </a:rPr>
              <a:t>,</a:t>
            </a:r>
            <a:r>
              <a:rPr lang="zh-CN" altLang="en-US" sz="2200" dirty="0">
                <a:latin typeface="等线 Light" panose="02010600030101010101" pitchFamily="2" charset="-122"/>
                <a:ea typeface="等线 Light" panose="02010600030101010101" pitchFamily="2" charset="-122"/>
              </a:rPr>
              <a:t>争议的焦点问题为涉案发明创造是否属于职务发明创造，涉案实用新型专利权是否属于</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a:t>
            </a:r>
            <a:endParaRPr lang="en-US" altLang="zh-CN" sz="22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2200" dirty="0">
                <a:latin typeface="等线 Light" panose="02010600030101010101" pitchFamily="2" charset="-122"/>
                <a:ea typeface="等线 Light" panose="02010600030101010101" pitchFamily="2" charset="-122"/>
              </a:rPr>
              <a:t>本案中</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公司主张涉案发明系职务发明创造，因此，需要根据关于职务发明创造的法律规定予以审查。</a:t>
            </a:r>
            <a:endParaRPr lang="en-US" sz="2200"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6</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8153400" y="51282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36211583"/>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4038600" y="413040"/>
            <a:ext cx="3098508"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二审法院审理</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578735" y="1238492"/>
            <a:ext cx="10995950" cy="5117858"/>
          </a:xfrm>
        </p:spPr>
        <p:style>
          <a:lnRef idx="2">
            <a:schemeClr val="accent1"/>
          </a:lnRef>
          <a:fillRef idx="1">
            <a:schemeClr val="lt1"/>
          </a:fillRef>
          <a:effectRef idx="0">
            <a:schemeClr val="accent1"/>
          </a:effectRef>
          <a:fontRef idx="minor">
            <a:schemeClr val="dk1"/>
          </a:fontRef>
        </p:style>
        <p:txBody>
          <a:bodyPr>
            <a:normAutofit fontScale="32500" lnSpcReduction="20000"/>
          </a:bodyPr>
          <a:lstStyle/>
          <a:p>
            <a:pPr marL="0" indent="457200">
              <a:lnSpc>
                <a:spcPct val="150000"/>
              </a:lnSpc>
              <a:spcBef>
                <a:spcPts val="0"/>
              </a:spcBef>
              <a:buFont typeface="Monotype Sorts" charset="2"/>
              <a:buNone/>
              <a:defRPr/>
            </a:pPr>
            <a:r>
              <a:rPr lang="zh-CN" altLang="en-US" sz="5200" dirty="0">
                <a:latin typeface="等线 Light" panose="02010600030101010101" pitchFamily="2" charset="-122"/>
                <a:ea typeface="等线 Light" panose="02010600030101010101" pitchFamily="2" charset="-122"/>
              </a:rPr>
              <a:t>我国专利制度中的职务发明创造分为“执行本单位的工作任务”所完成的发明创造和“主要是利用本单位的物质技术条件”所完成的发明创造两类。</a:t>
            </a:r>
          </a:p>
          <a:p>
            <a:pPr marL="0" indent="457200">
              <a:lnSpc>
                <a:spcPct val="150000"/>
              </a:lnSpc>
              <a:spcBef>
                <a:spcPts val="0"/>
              </a:spcBef>
              <a:buFont typeface="Monotype Sorts" charset="2"/>
              <a:buNone/>
              <a:defRPr/>
            </a:pPr>
            <a:r>
              <a:rPr lang="zh-CN" altLang="en-US" sz="5200" dirty="0">
                <a:latin typeface="等线 Light" panose="02010600030101010101" pitchFamily="2" charset="-122"/>
                <a:ea typeface="等线 Light" panose="02010600030101010101" pitchFamily="2" charset="-122"/>
              </a:rPr>
              <a:t>第一类“执行本单位的工作任务”所完成的发明创造，又可以区分为两种情形：</a:t>
            </a:r>
            <a:r>
              <a:rPr lang="en-US" altLang="zh-CN" sz="5200" dirty="0">
                <a:latin typeface="等线 Light" panose="02010600030101010101" pitchFamily="2" charset="-122"/>
                <a:ea typeface="等线 Light" panose="02010600030101010101" pitchFamily="2" charset="-122"/>
              </a:rPr>
              <a:t>1.</a:t>
            </a:r>
            <a:r>
              <a:rPr lang="zh-CN" altLang="en-US" sz="5200" dirty="0">
                <a:latin typeface="等线 Light" panose="02010600030101010101" pitchFamily="2" charset="-122"/>
                <a:ea typeface="等线 Light" panose="02010600030101010101" pitchFamily="2" charset="-122"/>
              </a:rPr>
              <a:t>完成单位工作任务中完成的发明创造</a:t>
            </a:r>
            <a:r>
              <a:rPr lang="en-US" altLang="zh-CN" sz="5200" dirty="0">
                <a:latin typeface="等线 Light" panose="02010600030101010101" pitchFamily="2" charset="-122"/>
                <a:ea typeface="等线 Light" panose="02010600030101010101" pitchFamily="2" charset="-122"/>
              </a:rPr>
              <a:t>;2.</a:t>
            </a:r>
            <a:r>
              <a:rPr lang="zh-CN" altLang="en-US" sz="5200" dirty="0">
                <a:latin typeface="等线 Light" panose="02010600030101010101" pitchFamily="2" charset="-122"/>
                <a:ea typeface="等线 Light" panose="02010600030101010101" pitchFamily="2" charset="-122"/>
              </a:rPr>
              <a:t>离职</a:t>
            </a:r>
            <a:r>
              <a:rPr lang="en-US" altLang="zh-CN" sz="5200" dirty="0">
                <a:latin typeface="等线 Light" panose="02010600030101010101" pitchFamily="2" charset="-122"/>
                <a:ea typeface="等线 Light" panose="02010600030101010101" pitchFamily="2" charset="-122"/>
              </a:rPr>
              <a:t>1</a:t>
            </a:r>
            <a:r>
              <a:rPr lang="zh-CN" altLang="en-US" sz="5200" dirty="0">
                <a:latin typeface="等线 Light" panose="02010600030101010101" pitchFamily="2" charset="-122"/>
                <a:ea typeface="等线 Light" panose="02010600030101010101" pitchFamily="2" charset="-122"/>
              </a:rPr>
              <a:t>年后完成的与原单位工作任务有关的发明创造。</a:t>
            </a:r>
            <a:endParaRPr lang="en-US" altLang="zh-CN" sz="52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5200" dirty="0">
                <a:latin typeface="等线 Light" panose="02010600030101010101" pitchFamily="2" charset="-122"/>
                <a:ea typeface="等线 Light" panose="02010600030101010101" pitchFamily="2" charset="-122"/>
              </a:rPr>
              <a:t>本案适用第</a:t>
            </a:r>
            <a:r>
              <a:rPr lang="en-US" altLang="zh-CN" sz="5200" dirty="0">
                <a:latin typeface="等线 Light" panose="02010600030101010101" pitchFamily="2" charset="-122"/>
                <a:ea typeface="等线 Light" panose="02010600030101010101" pitchFamily="2" charset="-122"/>
              </a:rPr>
              <a:t>2</a:t>
            </a:r>
            <a:r>
              <a:rPr lang="zh-CN" altLang="en-US" sz="5200" dirty="0">
                <a:latin typeface="等线 Light" panose="02010600030101010101" pitchFamily="2" charset="-122"/>
                <a:ea typeface="等线 Light" panose="02010600030101010101" pitchFamily="2" charset="-122"/>
              </a:rPr>
              <a:t>种情形。该情形是针对“发明人在离开原单位</a:t>
            </a:r>
            <a:r>
              <a:rPr lang="en-US" altLang="zh-CN" sz="5200" dirty="0">
                <a:latin typeface="等线 Light" panose="02010600030101010101" pitchFamily="2" charset="-122"/>
                <a:ea typeface="等线 Light" panose="02010600030101010101" pitchFamily="2" charset="-122"/>
              </a:rPr>
              <a:t>1</a:t>
            </a:r>
            <a:r>
              <a:rPr lang="zh-CN" altLang="en-US" sz="5200" dirty="0">
                <a:latin typeface="等线 Light" panose="02010600030101010101" pitchFamily="2" charset="-122"/>
                <a:ea typeface="等线 Light" panose="02010600030101010101" pitchFamily="2" charset="-122"/>
              </a:rPr>
              <a:t>年内作出的”发明创造，此类职务发明创造要求：完成时间要件扩大到发明人与原单位脱离工作关系</a:t>
            </a:r>
            <a:r>
              <a:rPr lang="en-US" altLang="zh-CN" sz="5200" dirty="0">
                <a:latin typeface="等线 Light" panose="02010600030101010101" pitchFamily="2" charset="-122"/>
                <a:ea typeface="等线 Light" panose="02010600030101010101" pitchFamily="2" charset="-122"/>
              </a:rPr>
              <a:t>1</a:t>
            </a:r>
            <a:r>
              <a:rPr lang="zh-CN" altLang="en-US" sz="5200" dirty="0">
                <a:latin typeface="等线 Light" panose="02010600030101010101" pitchFamily="2" charset="-122"/>
                <a:ea typeface="等线 Light" panose="02010600030101010101" pitchFamily="2" charset="-122"/>
              </a:rPr>
              <a:t>年内；内容要件不限于发明创造属于发明人在原单位的工作任务，还包括了与原单位工作任务有关的发明创造，显然，法律规定第二种情形的立法目的就在于避免相关人员利用原单位、临时工作单位的职务便利，在掌握了原单位、临时工作单位的职务发明创造内容时突然离职跳槽到其他单位，以掌握的原单位的职务发明创造内容为基础，以自己或其他单位的名义申请专利，使原单位、临时工作单位的合法利益遭受损失的情形。</a:t>
            </a:r>
          </a:p>
          <a:p>
            <a:pPr marL="0" indent="457200">
              <a:lnSpc>
                <a:spcPct val="150000"/>
              </a:lnSpc>
              <a:spcBef>
                <a:spcPts val="0"/>
              </a:spcBef>
              <a:buFont typeface="Monotype Sorts" charset="2"/>
              <a:buNone/>
              <a:defRPr/>
            </a:pPr>
            <a:r>
              <a:rPr lang="zh-CN" altLang="en-US" sz="5200" dirty="0">
                <a:latin typeface="等线 Light" panose="02010600030101010101" pitchFamily="2" charset="-122"/>
                <a:ea typeface="等线 Light" panose="02010600030101010101" pitchFamily="2" charset="-122"/>
              </a:rPr>
              <a:t>第二类“主要是利用本单位的物质技术条件”所完成的发明创造，是指主要是利用本单位的物质技术条件，包括：资金、设备、零部件、原材料或者不对外公开的技术资料等所完成的发明创造。此类职务发明创造虽然与发明人在本单位的工作任务无关，但是由于发明人在研发过程中，必须依赖单位的资金、设备、零部件等物质技术条件，为了保障单位的经济利益，法律规定此类职务发明创造申请专利的权利和专利权也归属于该单位。</a:t>
            </a:r>
          </a:p>
          <a:p>
            <a:pPr marL="0" indent="457200">
              <a:lnSpc>
                <a:spcPct val="150000"/>
              </a:lnSpc>
              <a:spcBef>
                <a:spcPts val="0"/>
              </a:spcBef>
              <a:buFont typeface="Monotype Sorts" charset="2"/>
              <a:buNone/>
              <a:defRPr/>
            </a:pPr>
            <a:endParaRPr lang="en-US" sz="2400"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7</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8153400" y="51282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548450681"/>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4183642" y="457865"/>
            <a:ext cx="2922238"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二审法院审理</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722453" y="1107440"/>
            <a:ext cx="10840656" cy="5248910"/>
          </a:xfrm>
        </p:spPr>
        <p:style>
          <a:lnRef idx="2">
            <a:schemeClr val="accent1"/>
          </a:lnRef>
          <a:fillRef idx="1">
            <a:schemeClr val="lt1"/>
          </a:fillRef>
          <a:effectRef idx="0">
            <a:schemeClr val="accent1"/>
          </a:effectRef>
          <a:fontRef idx="minor">
            <a:schemeClr val="dk1"/>
          </a:fontRef>
        </p:style>
        <p:txBody>
          <a:bodyPr>
            <a:normAutofit fontScale="62500" lnSpcReduction="20000"/>
          </a:bodyPr>
          <a:lstStyle/>
          <a:p>
            <a:pPr marL="0" indent="457200">
              <a:lnSpc>
                <a:spcPct val="150000"/>
              </a:lnSpc>
              <a:spcBef>
                <a:spcPts val="0"/>
              </a:spcBef>
              <a:buFont typeface="Monotype Sorts" charset="2"/>
              <a:buNone/>
              <a:defRPr/>
            </a:pPr>
            <a:r>
              <a:rPr lang="zh-CN" altLang="en-US" sz="3200" dirty="0">
                <a:latin typeface="等线 Light" panose="02010600030101010101" pitchFamily="2" charset="-122"/>
                <a:ea typeface="等线 Light" panose="02010600030101010101" pitchFamily="2" charset="-122"/>
              </a:rPr>
              <a:t>二审期间，</a:t>
            </a:r>
            <a:r>
              <a:rPr lang="en-US" altLang="zh-CN" sz="3200" dirty="0">
                <a:latin typeface="等线 Light" panose="02010600030101010101" pitchFamily="2" charset="-122"/>
                <a:ea typeface="等线 Light" panose="02010600030101010101" pitchFamily="2" charset="-122"/>
              </a:rPr>
              <a:t>B</a:t>
            </a:r>
            <a:r>
              <a:rPr lang="zh-CN" altLang="en-US" sz="3200" dirty="0">
                <a:latin typeface="等线 Light" panose="02010600030101010101" pitchFamily="2" charset="-122"/>
                <a:ea typeface="等线 Light" panose="02010600030101010101" pitchFamily="2" charset="-122"/>
              </a:rPr>
              <a:t>公司及杨某某辩称：</a:t>
            </a:r>
            <a:r>
              <a:rPr lang="en-US" altLang="zh-CN" sz="3200" dirty="0">
                <a:latin typeface="等线 Light" panose="02010600030101010101" pitchFamily="2" charset="-122"/>
                <a:ea typeface="等线 Light" panose="02010600030101010101" pitchFamily="2" charset="-122"/>
              </a:rPr>
              <a:t>A</a:t>
            </a:r>
            <a:r>
              <a:rPr lang="zh-CN" altLang="en-US" sz="3200" dirty="0">
                <a:latin typeface="等线 Light" panose="02010600030101010101" pitchFamily="2" charset="-122"/>
                <a:ea typeface="等线 Light" panose="02010600030101010101" pitchFamily="2" charset="-122"/>
              </a:rPr>
              <a:t>公司提交的图纸没有技术参数和技术数据，且诉争专利申请技术与</a:t>
            </a:r>
            <a:r>
              <a:rPr lang="en-US" altLang="zh-CN" sz="3200" dirty="0">
                <a:latin typeface="等线 Light" panose="02010600030101010101" pitchFamily="2" charset="-122"/>
                <a:ea typeface="等线 Light" panose="02010600030101010101" pitchFamily="2" charset="-122"/>
              </a:rPr>
              <a:t>A</a:t>
            </a:r>
            <a:r>
              <a:rPr lang="zh-CN" altLang="en-US" sz="3200" dirty="0">
                <a:latin typeface="等线 Light" panose="02010600030101010101" pitchFamily="2" charset="-122"/>
                <a:ea typeface="等线 Light" panose="02010600030101010101" pitchFamily="2" charset="-122"/>
              </a:rPr>
              <a:t>公司提交的图纸存在差异。</a:t>
            </a:r>
            <a:endParaRPr lang="en-US" altLang="zh-CN" sz="32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3200" dirty="0">
                <a:latin typeface="等线 Light" panose="02010600030101010101" pitchFamily="2" charset="-122"/>
                <a:ea typeface="等线 Light" panose="02010600030101010101" pitchFamily="2" charset="-122"/>
              </a:rPr>
              <a:t>二审法院认为，依据</a:t>
            </a:r>
            <a:r>
              <a:rPr lang="en-US" altLang="zh-CN" sz="3200" dirty="0">
                <a:latin typeface="等线 Light" panose="02010600030101010101" pitchFamily="2" charset="-122"/>
                <a:ea typeface="等线 Light" panose="02010600030101010101" pitchFamily="2" charset="-122"/>
              </a:rPr>
              <a:t>《</a:t>
            </a:r>
            <a:r>
              <a:rPr lang="zh-CN" altLang="en-US" sz="3200" dirty="0">
                <a:latin typeface="等线 Light" panose="02010600030101010101" pitchFamily="2" charset="-122"/>
                <a:ea typeface="等线 Light" panose="02010600030101010101" pitchFamily="2" charset="-122"/>
              </a:rPr>
              <a:t>中华人民共和国专利法</a:t>
            </a:r>
            <a:r>
              <a:rPr lang="en-US" altLang="zh-CN" sz="3200" dirty="0">
                <a:latin typeface="等线 Light" panose="02010600030101010101" pitchFamily="2" charset="-122"/>
                <a:ea typeface="等线 Light" panose="02010600030101010101" pitchFamily="2" charset="-122"/>
              </a:rPr>
              <a:t>》</a:t>
            </a:r>
            <a:r>
              <a:rPr lang="zh-CN" altLang="en-US" sz="3200" dirty="0">
                <a:latin typeface="等线 Light" panose="02010600030101010101" pitchFamily="2" charset="-122"/>
                <a:ea typeface="等线 Light" panose="02010600030101010101" pitchFamily="2" charset="-122"/>
              </a:rPr>
              <a:t>第二条第三款，实用新型，是指对产品的形状、构造或者其结合所提出的适于实用的新的技术方案。诉争专利申请技术系关于机械设备的技术方案，涉及的是各部分之间的构造或者结合，即使诉争专利技术与</a:t>
            </a:r>
            <a:r>
              <a:rPr lang="en-US" altLang="zh-CN" sz="3200" dirty="0">
                <a:latin typeface="等线 Light" panose="02010600030101010101" pitchFamily="2" charset="-122"/>
                <a:ea typeface="等线 Light" panose="02010600030101010101" pitchFamily="2" charset="-122"/>
              </a:rPr>
              <a:t>A</a:t>
            </a:r>
            <a:r>
              <a:rPr lang="zh-CN" altLang="en-US" sz="3200" dirty="0">
                <a:latin typeface="等线 Light" panose="02010600030101010101" pitchFamily="2" charset="-122"/>
                <a:ea typeface="等线 Light" panose="02010600030101010101" pitchFamily="2" charset="-122"/>
              </a:rPr>
              <a:t>公司提交的图纸存在差异，但均属于对同一设备；从设备外形看，杨某某通过邮件发送的固体泵图纸与诉争专利文件所附图纸具有较高相似度，上述事实足以证明诉争专利技术与杨某某、王某某在</a:t>
            </a:r>
            <a:r>
              <a:rPr lang="en-US" altLang="zh-CN" sz="3200" dirty="0">
                <a:latin typeface="等线 Light" panose="02010600030101010101" pitchFamily="2" charset="-122"/>
                <a:ea typeface="等线 Light" panose="02010600030101010101" pitchFamily="2" charset="-122"/>
              </a:rPr>
              <a:t>A</a:t>
            </a:r>
            <a:r>
              <a:rPr lang="zh-CN" altLang="en-US" sz="3200" dirty="0">
                <a:latin typeface="等线 Light" panose="02010600030101010101" pitchFamily="2" charset="-122"/>
                <a:ea typeface="等线 Light" panose="02010600030101010101" pitchFamily="2" charset="-122"/>
              </a:rPr>
              <a:t>公司工作期间所承担的本职工作有关。</a:t>
            </a:r>
            <a:endParaRPr lang="en-US" altLang="zh-CN" sz="32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3200" dirty="0">
                <a:latin typeface="等线 Light" panose="02010600030101010101" pitchFamily="2" charset="-122"/>
                <a:ea typeface="等线 Light" panose="02010600030101010101" pitchFamily="2" charset="-122"/>
              </a:rPr>
              <a:t>同时</a:t>
            </a:r>
            <a:r>
              <a:rPr lang="en-US" altLang="zh-CN" sz="3200" dirty="0">
                <a:latin typeface="等线 Light" panose="02010600030101010101" pitchFamily="2" charset="-122"/>
                <a:ea typeface="等线 Light" panose="02010600030101010101" pitchFamily="2" charset="-122"/>
              </a:rPr>
              <a:t>A</a:t>
            </a:r>
            <a:r>
              <a:rPr lang="zh-CN" altLang="en-US" sz="3200" dirty="0">
                <a:latin typeface="等线 Light" panose="02010600030101010101" pitchFamily="2" charset="-122"/>
                <a:ea typeface="等线 Light" panose="02010600030101010101" pitchFamily="2" charset="-122"/>
              </a:rPr>
              <a:t>公司还提交了的曹某某、蒋某某、杨某某、朱某某、贾某某、王某某作为乙方与甲方</a:t>
            </a:r>
            <a:r>
              <a:rPr lang="en-US" altLang="zh-CN" sz="3200" dirty="0">
                <a:latin typeface="等线 Light" panose="02010600030101010101" pitchFamily="2" charset="-122"/>
                <a:ea typeface="等线 Light" panose="02010600030101010101" pitchFamily="2" charset="-122"/>
              </a:rPr>
              <a:t>A</a:t>
            </a:r>
            <a:r>
              <a:rPr lang="zh-CN" altLang="en-US" sz="3200" dirty="0">
                <a:latin typeface="等线 Light" panose="02010600030101010101" pitchFamily="2" charset="-122"/>
                <a:ea typeface="等线 Light" panose="02010600030101010101" pitchFamily="2" charset="-122"/>
              </a:rPr>
              <a:t>公司签订的</a:t>
            </a:r>
            <a:r>
              <a:rPr lang="en-US" altLang="zh-CN" sz="3200" dirty="0">
                <a:latin typeface="等线 Light" panose="02010600030101010101" pitchFamily="2" charset="-122"/>
                <a:ea typeface="等线 Light" panose="02010600030101010101" pitchFamily="2" charset="-122"/>
              </a:rPr>
              <a:t>《</a:t>
            </a:r>
            <a:r>
              <a:rPr lang="zh-CN" altLang="en-US" sz="3200" dirty="0">
                <a:latin typeface="等线 Light" panose="02010600030101010101" pitchFamily="2" charset="-122"/>
                <a:ea typeface="等线 Light" panose="02010600030101010101" pitchFamily="2" charset="-122"/>
              </a:rPr>
              <a:t>劳动合同书</a:t>
            </a:r>
            <a:r>
              <a:rPr lang="en-US" altLang="zh-CN" sz="3200" dirty="0">
                <a:latin typeface="等线 Light" panose="02010600030101010101" pitchFamily="2" charset="-122"/>
                <a:ea typeface="等线 Light" panose="02010600030101010101" pitchFamily="2" charset="-122"/>
              </a:rPr>
              <a:t>》</a:t>
            </a:r>
            <a:r>
              <a:rPr lang="zh-CN" altLang="en-US" sz="3200" dirty="0">
                <a:latin typeface="等线 Light" panose="02010600030101010101" pitchFamily="2" charset="-122"/>
                <a:ea typeface="等线 Light" panose="02010600030101010101" pitchFamily="2" charset="-122"/>
              </a:rPr>
              <a:t>均为格式合同，其中第十二条第</a:t>
            </a:r>
            <a:r>
              <a:rPr lang="en-US" altLang="zh-CN" sz="3200" dirty="0">
                <a:latin typeface="等线 Light" panose="02010600030101010101" pitchFamily="2" charset="-122"/>
                <a:ea typeface="等线 Light" panose="02010600030101010101" pitchFamily="2" charset="-122"/>
              </a:rPr>
              <a:t>4</a:t>
            </a:r>
            <a:r>
              <a:rPr lang="zh-CN" altLang="en-US" sz="3200" dirty="0">
                <a:latin typeface="等线 Light" panose="02010600030101010101" pitchFamily="2" charset="-122"/>
                <a:ea typeface="等线 Light" panose="02010600030101010101" pitchFamily="2" charset="-122"/>
              </a:rPr>
              <a:t>项约定，“乙方在甲方工作期间内，使用公司提供的工具、资金、技术、工作时间等资源所取得的各种应用或科研专利、版权归甲方所有”。</a:t>
            </a:r>
            <a:endParaRPr lang="en-US" altLang="zh-CN" sz="32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3200" dirty="0">
                <a:latin typeface="等线 Light" panose="02010600030101010101" pitchFamily="2" charset="-122"/>
                <a:ea typeface="等线 Light" panose="02010600030101010101" pitchFamily="2" charset="-122"/>
              </a:rPr>
              <a:t>综上，二审法院作出：驳回上诉，维持原判的决定。</a:t>
            </a:r>
          </a:p>
          <a:p>
            <a:pPr marL="0" indent="457200">
              <a:lnSpc>
                <a:spcPct val="150000"/>
              </a:lnSpc>
              <a:spcBef>
                <a:spcPts val="0"/>
              </a:spcBef>
              <a:buFont typeface="Monotype Sorts" charset="2"/>
              <a:buNone/>
              <a:defRPr/>
            </a:pPr>
            <a:endParaRPr lang="en-US" altLang="zh-CN"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endParaRPr lang="en-US"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8</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8153400" y="51282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57693998"/>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1537151" y="2356953"/>
            <a:ext cx="6009404" cy="2123658"/>
          </a:xfrm>
          <a:prstGeom prst="rect">
            <a:avLst/>
          </a:prstGeom>
          <a:noFill/>
          <a:ln w="9525" algn="ctr">
            <a:noFill/>
            <a:miter lim="800000"/>
            <a:headEnd/>
            <a:tailEnd/>
          </a:ln>
        </p:spPr>
        <p:txBody>
          <a:bodyPr wrap="square">
            <a:spAutoFit/>
          </a:bodyPr>
          <a:lstStyle/>
          <a:p>
            <a:pPr algn="ctr">
              <a:spcBef>
                <a:spcPct val="50000"/>
              </a:spcBef>
            </a:pPr>
            <a:r>
              <a:rPr lang="en-US" altLang="zh-CN" sz="6000" dirty="0">
                <a:solidFill>
                  <a:srgbClr val="0070C0"/>
                </a:solidFill>
                <a:latin typeface="华文楷体" pitchFamily="2" charset="-122"/>
                <a:ea typeface="华文楷体" pitchFamily="2" charset="-122"/>
              </a:rPr>
              <a:t>   </a:t>
            </a:r>
            <a:r>
              <a:rPr lang="zh-CN" altLang="en-US" sz="5400" dirty="0">
                <a:solidFill>
                  <a:srgbClr val="0070C0"/>
                </a:solidFill>
                <a:latin typeface="华文楷体" pitchFamily="2" charset="-122"/>
                <a:ea typeface="华文楷体" pitchFamily="2" charset="-122"/>
              </a:rPr>
              <a:t>周末愉快！</a:t>
            </a:r>
          </a:p>
          <a:p>
            <a:pPr algn="ctr">
              <a:spcBef>
                <a:spcPct val="50000"/>
              </a:spcBef>
            </a:pPr>
            <a:r>
              <a:rPr lang="zh-CN" altLang="en-US" sz="2800" dirty="0">
                <a:solidFill>
                  <a:srgbClr val="0070C0"/>
                </a:solidFill>
                <a:latin typeface="华文楷体" pitchFamily="2" charset="-122"/>
                <a:ea typeface="华文楷体" pitchFamily="2" charset="-122"/>
              </a:rPr>
              <a:t>共创  共进  共赢  共享</a:t>
            </a:r>
            <a:endParaRPr lang="en-US" altLang="zh-CN" sz="2800" dirty="0">
              <a:solidFill>
                <a:srgbClr val="0070C0"/>
              </a:solidFill>
              <a:latin typeface="华文楷体" pitchFamily="2" charset="-122"/>
              <a:ea typeface="华文楷体" pitchFamily="2" charset="-122"/>
            </a:endParaRPr>
          </a:p>
          <a:p>
            <a:pPr algn="ctr">
              <a:spcBef>
                <a:spcPct val="50000"/>
              </a:spcBef>
            </a:pPr>
            <a:r>
              <a:rPr lang="en-US" altLang="zh-CN" sz="2000" dirty="0">
                <a:solidFill>
                  <a:srgbClr val="0070C0"/>
                </a:solidFill>
                <a:latin typeface="华文楷体" pitchFamily="2" charset="-122"/>
                <a:ea typeface="华文楷体" pitchFamily="2" charset="-122"/>
              </a:rPr>
              <a:t>AEM</a:t>
            </a:r>
            <a:r>
              <a:rPr lang="zh-CN" altLang="en-US" sz="2000" dirty="0">
                <a:solidFill>
                  <a:srgbClr val="0070C0"/>
                </a:solidFill>
                <a:latin typeface="华文楷体" pitchFamily="2" charset="-122"/>
                <a:ea typeface="华文楷体" pitchFamily="2" charset="-122"/>
              </a:rPr>
              <a:t>科技人力资源部</a:t>
            </a: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8349" y="2356953"/>
            <a:ext cx="2086465" cy="2077492"/>
          </a:xfrm>
          <a:prstGeom prst="rect">
            <a:avLst/>
          </a:prstGeom>
        </p:spPr>
      </p:pic>
      <p:sp>
        <p:nvSpPr>
          <p:cNvPr id="6" name="矩形 5">
            <a:extLst>
              <a:ext uri="{FF2B5EF4-FFF2-40B4-BE49-F238E27FC236}">
                <a16:creationId xmlns="" xmlns:a16="http://schemas.microsoft.com/office/drawing/2014/main" id="{1738061B-18B7-4ADF-97EB-6B0F72E7AE3C}"/>
              </a:ext>
            </a:extLst>
          </p:cNvPr>
          <p:cNvSpPr/>
          <p:nvPr/>
        </p:nvSpPr>
        <p:spPr>
          <a:xfrm>
            <a:off x="8153400" y="51282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4167758058"/>
      </p:ext>
    </p:extLst>
  </p:cSld>
  <p:clrMapOvr>
    <a:masterClrMapping/>
  </p:clrMapOvr>
  <p:transition spd="med">
    <p:pull/>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EM PPT Template-CopyRight-2018" id="{55F53621-B05B-4DBF-99FD-245A694903E8}" vid="{743709B7-F8AB-49D0-B9A7-FEDD3F326C9C}"/>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知识产权简介（二）</Template>
  <TotalTime>2183</TotalTime>
  <Words>1679</Words>
  <Application>Microsoft Office PowerPoint</Application>
  <PresentationFormat>宽屏</PresentationFormat>
  <Paragraphs>61</Paragraphs>
  <Slides>9</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9</vt:i4>
      </vt:variant>
    </vt:vector>
  </HeadingPairs>
  <TitlesOfParts>
    <vt:vector size="20" baseType="lpstr">
      <vt:lpstr>Monotype Sorts</vt:lpstr>
      <vt:lpstr>等线</vt:lpstr>
      <vt:lpstr>等线 Light</vt:lpstr>
      <vt:lpstr>华文楷体</vt:lpstr>
      <vt:lpstr>宋体</vt:lpstr>
      <vt:lpstr>Arial</vt:lpstr>
      <vt:lpstr>Arial Black</vt:lpstr>
      <vt:lpstr>Calibri</vt:lpstr>
      <vt:lpstr>Calibri Light</vt:lpstr>
      <vt:lpstr>Times New Roman</vt:lpstr>
      <vt:lpstr>Office 主题</vt:lpstr>
      <vt:lpstr>   知识产权案例分享（二）     ——涉及员工离职后的专利权权属纠纷 </vt:lpstr>
      <vt:lpstr>案件概述</vt:lpstr>
      <vt:lpstr>案件概述</vt:lpstr>
      <vt:lpstr>一审法院审理</vt:lpstr>
      <vt:lpstr>一审法院审理</vt:lpstr>
      <vt:lpstr>二审法院审理</vt:lpstr>
      <vt:lpstr>二审法院审理</vt:lpstr>
      <vt:lpstr>二审法院审理</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知识产权简介（二）</dc:title>
  <dc:creator>PD-Tan Ying</dc:creator>
  <cp:lastModifiedBy>HR-Yan Jing</cp:lastModifiedBy>
  <cp:revision>145</cp:revision>
  <dcterms:created xsi:type="dcterms:W3CDTF">2018-11-28T00:56:40Z</dcterms:created>
  <dcterms:modified xsi:type="dcterms:W3CDTF">2019-03-08T03:16:06Z</dcterms:modified>
</cp:coreProperties>
</file>