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317" r:id="rId2"/>
    <p:sldId id="264" r:id="rId3"/>
    <p:sldId id="319" r:id="rId4"/>
    <p:sldId id="302" r:id="rId5"/>
    <p:sldId id="297" r:id="rId6"/>
    <p:sldId id="316" r:id="rId7"/>
    <p:sldId id="309" r:id="rId8"/>
    <p:sldId id="318"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599E"/>
    <a:srgbClr val="3333FF"/>
    <a:srgbClr val="507B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深色样式 2 - 强调 5/强调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94632" autoAdjust="0"/>
  </p:normalViewPr>
  <p:slideViewPr>
    <p:cSldViewPr snapToGrid="0">
      <p:cViewPr varScale="1">
        <p:scale>
          <a:sx n="92" d="100"/>
          <a:sy n="92" d="100"/>
        </p:scale>
        <p:origin x="366"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3" d="100"/>
          <a:sy n="63"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A894569-E4F6-4E71-A63F-D3960709027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210E7125-F8C0-40FA-941E-6B2B1F44F4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7AA7A2-096F-4892-9700-1442CB78DB81}" type="datetimeFigureOut">
              <a:rPr lang="en-US" smtClean="0"/>
              <a:pPr/>
              <a:t>3/1/2019</a:t>
            </a:fld>
            <a:endParaRPr lang="en-US"/>
          </a:p>
        </p:txBody>
      </p:sp>
      <p:sp>
        <p:nvSpPr>
          <p:cNvPr id="4" name="Footer Placeholder 3">
            <a:extLst>
              <a:ext uri="{FF2B5EF4-FFF2-40B4-BE49-F238E27FC236}">
                <a16:creationId xmlns:a16="http://schemas.microsoft.com/office/drawing/2014/main" xmlns="" id="{6DCD797E-16D3-4DCD-B379-C53CC0E14A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EBADFDD6-018B-4389-A001-C4AC9EF22EF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D0E1661-80E8-4287-A6D6-D222E9182813}" type="slidenum">
              <a:rPr lang="en-US" smtClean="0"/>
              <a:pPr/>
              <a:t>‹#›</a:t>
            </a:fld>
            <a:endParaRPr lang="en-US"/>
          </a:p>
        </p:txBody>
      </p:sp>
    </p:spTree>
    <p:extLst>
      <p:ext uri="{BB962C8B-B14F-4D97-AF65-F5344CB8AC3E}">
        <p14:creationId xmlns:p14="http://schemas.microsoft.com/office/powerpoint/2010/main" val="517159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39EE3B-06F5-4C1D-B631-20D69864EAD0}" type="datetimeFigureOut">
              <a:rPr lang="zh-CN" altLang="en-US" smtClean="0"/>
              <a:pPr/>
              <a:t>2019-3-1</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F061D-262C-4556-9E6F-217F599DE484}" type="slidenum">
              <a:rPr lang="zh-CN" altLang="en-US" smtClean="0"/>
              <a:pPr/>
              <a:t>‹#›</a:t>
            </a:fld>
            <a:endParaRPr lang="zh-CN" altLang="en-US"/>
          </a:p>
        </p:txBody>
      </p:sp>
    </p:spTree>
    <p:extLst>
      <p:ext uri="{BB962C8B-B14F-4D97-AF65-F5344CB8AC3E}">
        <p14:creationId xmlns:p14="http://schemas.microsoft.com/office/powerpoint/2010/main" val="857918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A8224893-DBDA-4BFA-9CE1-4BFE7CD0F8CF}" type="datetime1">
              <a:rPr lang="en-US" smtClean="0"/>
              <a:t>3/1/2019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62903392-8F79-4402-8993-D1DB2BD1C636}" type="slidenum">
              <a:rPr lang="zh-CN" altLang="en-US" smtClean="0"/>
              <a:pPr/>
              <a:t>‹#›</a:t>
            </a:fld>
            <a:endParaRPr lang="zh-CN" altLang="en-US" dirty="0"/>
          </a:p>
        </p:txBody>
      </p:sp>
    </p:spTree>
    <p:extLst>
      <p:ext uri="{BB962C8B-B14F-4D97-AF65-F5344CB8AC3E}">
        <p14:creationId xmlns:p14="http://schemas.microsoft.com/office/powerpoint/2010/main" val="1225151166"/>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5F4E5243-F52A-4D37-9694-EB26C6C31910}" type="datetime1">
              <a:rPr lang="en-US" smtClean="0"/>
              <a:t>3/1/2019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F0AD4FFC-8207-4B61-BDE3-BE25CDA1AD64}" type="slidenum">
              <a:rPr lang="en-US" altLang="zh-CN" smtClean="0"/>
              <a:pPr/>
              <a:t>‹#›</a:t>
            </a:fld>
            <a:endParaRPr lang="zh-CN" altLang="en-US" dirty="0"/>
          </a:p>
        </p:txBody>
      </p:sp>
    </p:spTree>
    <p:extLst>
      <p:ext uri="{BB962C8B-B14F-4D97-AF65-F5344CB8AC3E}">
        <p14:creationId xmlns:p14="http://schemas.microsoft.com/office/powerpoint/2010/main" val="20626357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3A77B6E1-634A-48DC-9E8B-D894023267EF}" type="datetime1">
              <a:rPr lang="en-US" smtClean="0"/>
              <a:t>3/1/2019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75A69184-FA6E-40F4-8480-23011999039A}" type="slidenum">
              <a:rPr lang="en-US" altLang="zh-CN" smtClean="0"/>
              <a:pPr/>
              <a:t>‹#›</a:t>
            </a:fld>
            <a:endParaRPr lang="zh-CN" altLang="en-US" dirty="0"/>
          </a:p>
        </p:txBody>
      </p:sp>
    </p:spTree>
    <p:extLst>
      <p:ext uri="{BB962C8B-B14F-4D97-AF65-F5344CB8AC3E}">
        <p14:creationId xmlns:p14="http://schemas.microsoft.com/office/powerpoint/2010/main" val="1326380612"/>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B2D3E9E-A95C-48F2-B4BF-A71542E0BE9A}" type="datetime1">
              <a:rPr lang="en-US" smtClean="0"/>
              <a:t>3/1/2019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5743D965-4CCF-4E9C-8BD6-54DBFE7BBCE7}" type="slidenum">
              <a:rPr lang="zh-CN" altLang="en-US" smtClean="0"/>
              <a:pPr/>
              <a:t>‹#›</a:t>
            </a:fld>
            <a:endParaRPr lang="zh-CN" altLang="en-US" dirty="0"/>
          </a:p>
        </p:txBody>
      </p:sp>
    </p:spTree>
    <p:extLst>
      <p:ext uri="{BB962C8B-B14F-4D97-AF65-F5344CB8AC3E}">
        <p14:creationId xmlns:p14="http://schemas.microsoft.com/office/powerpoint/2010/main" val="122822787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A50F84E2-2D7A-43CF-AC90-352A289A783A}" type="datetime1">
              <a:rPr lang="en-US" smtClean="0"/>
              <a:t>3/1/2019</a:t>
            </a:fld>
            <a:endParaRPr lang="en-US"/>
          </a:p>
        </p:txBody>
      </p:sp>
      <p:sp>
        <p:nvSpPr>
          <p:cNvPr id="5" name="Footer Placeholder 4"/>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12"/>
          </p:nvPr>
        </p:nvSpPr>
        <p:spPr/>
        <p:txBody>
          <a:bodyPr/>
          <a:lstStyle/>
          <a:p>
            <a:fld id="{9DD12A38-926A-4711-BEA2-2580EE7B1A00}" type="slidenum">
              <a:rPr lang="en-US" altLang="zh-CN" smtClean="0"/>
              <a:pPr/>
              <a:t>‹#›</a:t>
            </a:fld>
            <a:endParaRPr lang="zh-CN" altLang="en-US" dirty="0"/>
          </a:p>
        </p:txBody>
      </p:sp>
    </p:spTree>
    <p:extLst>
      <p:ext uri="{BB962C8B-B14F-4D97-AF65-F5344CB8AC3E}">
        <p14:creationId xmlns:p14="http://schemas.microsoft.com/office/powerpoint/2010/main" val="1024813383"/>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F12952B5-7A2F-4CC8-B7CE-9234E21C2837}" type="datetime1">
              <a:rPr lang="en-US" smtClean="0"/>
              <a:t>3/1/2019</a:t>
            </a:fld>
            <a:endParaRPr lang="en-US"/>
          </a:p>
        </p:txBody>
      </p:sp>
      <p:sp>
        <p:nvSpPr>
          <p:cNvPr id="6" name="Footer Placeholder 5"/>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p:cNvSpPr>
            <a:spLocks noGrp="1"/>
          </p:cNvSpPr>
          <p:nvPr>
            <p:ph type="sldNum" sz="quarter" idx="12"/>
          </p:nvPr>
        </p:nvSpPr>
        <p:spPr/>
        <p:txBody>
          <a:bodyPr/>
          <a:lstStyle/>
          <a:p>
            <a:fld id="{3244625C-5B18-4CB7-9D95-531BFB14B731}" type="slidenum">
              <a:rPr lang="en-US" altLang="zh-CN" smtClean="0"/>
              <a:pPr/>
              <a:t>‹#›</a:t>
            </a:fld>
            <a:endParaRPr lang="zh-CN" altLang="en-US" dirty="0"/>
          </a:p>
        </p:txBody>
      </p:sp>
    </p:spTree>
    <p:extLst>
      <p:ext uri="{BB962C8B-B14F-4D97-AF65-F5344CB8AC3E}">
        <p14:creationId xmlns:p14="http://schemas.microsoft.com/office/powerpoint/2010/main" val="3539552066"/>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845127" y="2507550"/>
            <a:ext cx="5156200" cy="3680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72200" y="2507550"/>
            <a:ext cx="5181601" cy="3680525"/>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p:txBody>
          <a:bodyPr/>
          <a:lstStyle/>
          <a:p>
            <a:fld id="{CE1DA07A-9201-4B4B-BAF2-015AFA30F520}" type="datetime1">
              <a:rPr lang="en-US" smtClean="0"/>
              <a:t>3/1/2019</a:t>
            </a:fld>
            <a:endParaRPr lang="en-US"/>
          </a:p>
        </p:txBody>
      </p:sp>
      <p:sp>
        <p:nvSpPr>
          <p:cNvPr id="8" name="Footer Placeholder 7"/>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9" name="Slide Number Placeholder 8"/>
          <p:cNvSpPr>
            <a:spLocks noGrp="1"/>
          </p:cNvSpPr>
          <p:nvPr>
            <p:ph type="sldNum" sz="quarter" idx="12"/>
          </p:nvPr>
        </p:nvSpPr>
        <p:spPr/>
        <p:txBody>
          <a:bodyPr/>
          <a:lstStyle/>
          <a:p>
            <a:fld id="{AEE1C524-6C3A-47C4-8EA4-1E33156D684D}" type="slidenum">
              <a:rPr lang="en-US" altLang="zh-CN" smtClean="0"/>
              <a:pPr/>
              <a:t>‹#›</a:t>
            </a:fld>
            <a:endParaRPr lang="zh-CN" altLang="en-US" dirty="0"/>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193948227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smtClean="0"/>
              <a:t>3/1/2019</a:t>
            </a:fld>
            <a:endParaRPr lang="en-US"/>
          </a:p>
        </p:txBody>
      </p:sp>
      <p:sp>
        <p:nvSpPr>
          <p:cNvPr id="4" name="Footer Placeholder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Slide Number Placeholder 4"/>
          <p:cNvSpPr>
            <a:spLocks noGrp="1"/>
          </p:cNvSpPr>
          <p:nvPr>
            <p:ph type="sldNum" sz="quarter" idx="12"/>
          </p:nvPr>
        </p:nvSpPr>
        <p:spPr/>
        <p:txBody>
          <a:bodyPr/>
          <a:lstStyle/>
          <a:p>
            <a:fld id="{5D8A7D41-7CAF-4671-AC68-A21EAF1F8F9F}" type="slidenum">
              <a:rPr lang="en-US" altLang="zh-CN" smtClean="0"/>
              <a:pPr/>
              <a:t>‹#›</a:t>
            </a:fld>
            <a:endParaRPr lang="zh-CN" altLang="en-US" dirty="0"/>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134484833"/>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smtClean="0"/>
              <a:t>3/1/2019</a:t>
            </a:fld>
            <a:endParaRPr lang="en-US"/>
          </a:p>
        </p:txBody>
      </p:sp>
      <p:sp>
        <p:nvSpPr>
          <p:cNvPr id="3" name="Footer Placeholder 2"/>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4" name="Slide Number Placeholder 3"/>
          <p:cNvSpPr>
            <a:spLocks noGrp="1"/>
          </p:cNvSpPr>
          <p:nvPr>
            <p:ph type="sldNum" sz="quarter" idx="12"/>
          </p:nvPr>
        </p:nvSpPr>
        <p:spPr/>
        <p:txBody>
          <a:bodyPr/>
          <a:lstStyle/>
          <a:p>
            <a:fld id="{0B90DBA0-F278-40F8-B329-C49823BA4BDC}" type="slidenum">
              <a:rPr lang="en-US" altLang="zh-CN" smtClean="0"/>
              <a:pPr/>
              <a:t>‹#›</a:t>
            </a:fld>
            <a:endParaRPr lang="zh-CN" altLang="en-US" dirty="0"/>
          </a:p>
        </p:txBody>
      </p:sp>
    </p:spTree>
    <p:extLst>
      <p:ext uri="{BB962C8B-B14F-4D97-AF65-F5344CB8AC3E}">
        <p14:creationId xmlns:p14="http://schemas.microsoft.com/office/powerpoint/2010/main" val="3582819350"/>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zh-CN" altLang="en-US"/>
              <a:t>单击此处编辑母版标题样式</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AF6E2C9B-5FA2-460D-9BE7-B0812FC2A6FF}" type="datetime1">
              <a:rPr lang="en-US" smtClean="0"/>
              <a:t>3/1/2019</a:t>
            </a:fld>
            <a:endParaRPr lang="en-US"/>
          </a:p>
        </p:txBody>
      </p:sp>
      <p:sp>
        <p:nvSpPr>
          <p:cNvPr id="6" name="Footer Placeholder 5"/>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p:cNvSpPr>
            <a:spLocks noGrp="1"/>
          </p:cNvSpPr>
          <p:nvPr>
            <p:ph type="sldNum" sz="quarter" idx="12"/>
          </p:nvPr>
        </p:nvSpPr>
        <p:spPr/>
        <p:txBody>
          <a:bodyPr/>
          <a:lstStyle/>
          <a:p>
            <a:fld id="{2B195660-0A08-44B7-8176-1BEFB19FB76B}" type="slidenum">
              <a:rPr lang="en-US" altLang="zh-CN" smtClean="0"/>
              <a:pPr/>
              <a:t>‹#›</a:t>
            </a:fld>
            <a:endParaRPr lang="zh-CN" altLang="en-US" dirty="0"/>
          </a:p>
        </p:txBody>
      </p:sp>
    </p:spTree>
    <p:extLst>
      <p:ext uri="{BB962C8B-B14F-4D97-AF65-F5344CB8AC3E}">
        <p14:creationId xmlns:p14="http://schemas.microsoft.com/office/powerpoint/2010/main" val="113862910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D374940-A916-4C8B-9648-02A2D3898F9E}" type="datetime1">
              <a:rPr lang="en-US" smtClean="0"/>
              <a:t>3/1/2019</a:t>
            </a:fld>
            <a:endParaRPr lang="en-US"/>
          </a:p>
        </p:txBody>
      </p:sp>
      <p:sp>
        <p:nvSpPr>
          <p:cNvPr id="6" name="Footer Placeholder 5"/>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7" name="Slide Number Placeholder 6"/>
          <p:cNvSpPr>
            <a:spLocks noGrp="1"/>
          </p:cNvSpPr>
          <p:nvPr>
            <p:ph type="sldNum" sz="quarter" idx="12"/>
          </p:nvPr>
        </p:nvSpPr>
        <p:spPr/>
        <p:txBody>
          <a:bodyPr/>
          <a:lstStyle/>
          <a:p>
            <a:fld id="{7877815D-4410-4C7C-AEA4-14F4F95341DA}" type="slidenum">
              <a:rPr lang="en-US" altLang="zh-CN" smtClean="0"/>
              <a:pPr/>
              <a:t>‹#›</a:t>
            </a:fld>
            <a:endParaRPr lang="zh-CN" altLang="en-US" dirty="0"/>
          </a:p>
        </p:txBody>
      </p:sp>
    </p:spTree>
    <p:extLst>
      <p:ext uri="{BB962C8B-B14F-4D97-AF65-F5344CB8AC3E}">
        <p14:creationId xmlns:p14="http://schemas.microsoft.com/office/powerpoint/2010/main" val="1489245230"/>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aemcomponents.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smtClean="0"/>
              <a:t>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r>
              <a:rPr lang="en-US" altLang="zh-CN">
                <a:solidFill>
                  <a:srgbClr val="0070C0"/>
                </a:solidFill>
              </a:rPr>
              <a:t>Confidential</a:t>
            </a:r>
            <a:endParaRPr lang="en-US" altLang="zh-CN" dirty="0">
              <a:solidFill>
                <a:srgbClr val="0070C0"/>
              </a:solidFill>
            </a:endParaRP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AE8ACD0-E946-484A-B50F-E97A58C49F36}" type="slidenum">
              <a:rPr lang="en-US" smtClean="0"/>
              <a:pPr/>
              <a:t>‹#›</a:t>
            </a:fld>
            <a:endParaRPr lang="en-US" dirty="0"/>
          </a:p>
        </p:txBody>
      </p:sp>
      <p:pic>
        <p:nvPicPr>
          <p:cNvPr id="7" name="Picture 2" descr="E:\AEM Logo\20171106 AEM R\AEM US Logo Transparent background.png">
            <a:extLst>
              <a:ext uri="{FF2B5EF4-FFF2-40B4-BE49-F238E27FC236}">
                <a16:creationId xmlns:a16="http://schemas.microsoft.com/office/drawing/2014/main" xmlns="" id="{2094D2E7-1CCA-4342-A023-EBA783BF013E}"/>
              </a:ext>
            </a:extLst>
          </p:cNvP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1641" y="283009"/>
            <a:ext cx="1560945" cy="475907"/>
          </a:xfrm>
          <a:prstGeom prst="rect">
            <a:avLst/>
          </a:prstGeom>
          <a:noFill/>
          <a:extLst>
            <a:ext uri="{909E8E84-426E-40DD-AFC4-6F175D3DCCD1}">
              <a14:hiddenFill xmlns:a14="http://schemas.microsoft.com/office/drawing/2010/main">
                <a:solidFill>
                  <a:srgbClr val="FFFFFF"/>
                </a:solidFill>
              </a14:hiddenFill>
            </a:ext>
          </a:extLst>
        </p:spPr>
      </p:pic>
      <p:sp>
        <p:nvSpPr>
          <p:cNvPr id="8" name="Footer Placeholder 2">
            <a:extLst>
              <a:ext uri="{FF2B5EF4-FFF2-40B4-BE49-F238E27FC236}">
                <a16:creationId xmlns:a16="http://schemas.microsoft.com/office/drawing/2014/main" xmlns="" id="{3F0D8DD5-A8B7-423D-8867-F31573EBF3F6}"/>
              </a:ext>
            </a:extLst>
          </p:cNvPr>
          <p:cNvSpPr txBox="1">
            <a:spLocks/>
          </p:cNvSpPr>
          <p:nvPr userDrawn="1"/>
        </p:nvSpPr>
        <p:spPr>
          <a:xfrm>
            <a:off x="547254" y="760620"/>
            <a:ext cx="2214418" cy="26461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zh-CN"/>
            </a:defPPr>
            <a:lvl1pPr marL="0" algn="l" defTabSz="914400" rtl="0" eaLnBrk="1" latinLnBrk="0" hangingPunct="1">
              <a:lnSpc>
                <a:spcPct val="85000"/>
              </a:lnSpc>
              <a:spcBef>
                <a:spcPct val="20000"/>
              </a:spcBef>
              <a:buClr>
                <a:srgbClr val="660033"/>
              </a:buClr>
              <a:buChar char="•"/>
              <a:defRPr sz="2800" b="1" i="1" kern="1200">
                <a:solidFill>
                  <a:schemeClr val="tx1"/>
                </a:solidFill>
                <a:latin typeface="Times New Roman" pitchFamily="18" charset="0"/>
                <a:ea typeface="+mn-ea"/>
                <a:cs typeface="+mn-cs"/>
              </a:defRPr>
            </a:lvl1pPr>
            <a:lvl2pPr marL="742950" indent="-285750" algn="l" defTabSz="914400" rtl="0" eaLnBrk="1" latinLnBrk="0" hangingPunct="1">
              <a:lnSpc>
                <a:spcPct val="85000"/>
              </a:lnSpc>
              <a:spcBef>
                <a:spcPct val="20000"/>
              </a:spcBef>
              <a:buClr>
                <a:srgbClr val="660033"/>
              </a:buClr>
              <a:buChar char="–"/>
              <a:defRPr sz="2400" b="1" i="1" kern="1200">
                <a:solidFill>
                  <a:schemeClr val="tx1"/>
                </a:solidFill>
                <a:latin typeface="Times New Roman" pitchFamily="18" charset="0"/>
                <a:ea typeface="+mn-ea"/>
                <a:cs typeface="+mn-cs"/>
              </a:defRPr>
            </a:lvl2pPr>
            <a:lvl3pPr marL="1143000" indent="-228600" algn="l" defTabSz="914400" rtl="0" eaLnBrk="1" latinLnBrk="0" hangingPunct="1">
              <a:lnSpc>
                <a:spcPct val="85000"/>
              </a:lnSpc>
              <a:spcBef>
                <a:spcPct val="20000"/>
              </a:spcBef>
              <a:buClr>
                <a:srgbClr val="660033"/>
              </a:buClr>
              <a:buChar char="•"/>
              <a:defRPr sz="2000" b="1" i="1" kern="1200">
                <a:solidFill>
                  <a:schemeClr val="tx1"/>
                </a:solidFill>
                <a:latin typeface="Times New Roman" pitchFamily="18" charset="0"/>
                <a:ea typeface="+mn-ea"/>
                <a:cs typeface="+mn-cs"/>
              </a:defRPr>
            </a:lvl3pPr>
            <a:lvl4pPr marL="16002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4pPr>
            <a:lvl5pPr marL="2057400" indent="-228600" algn="l" defTabSz="914400" rtl="0" eaLnBrk="1" latinLnBrk="0" hangingPunct="1">
              <a:lnSpc>
                <a:spcPct val="85000"/>
              </a:lnSpc>
              <a:spcBef>
                <a:spcPct val="20000"/>
              </a:spcBef>
              <a:buClr>
                <a:srgbClr val="660033"/>
              </a:buClr>
              <a:buChar char="•"/>
              <a:defRPr sz="1800" b="1" i="1" kern="1200">
                <a:solidFill>
                  <a:schemeClr val="tx1"/>
                </a:solidFill>
                <a:latin typeface="Times New Roman" pitchFamily="18" charset="0"/>
                <a:ea typeface="+mn-ea"/>
                <a:cs typeface="+mn-cs"/>
              </a:defRPr>
            </a:lvl5pPr>
            <a:lvl6pPr marL="25146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6pPr>
            <a:lvl7pPr marL="29718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7pPr>
            <a:lvl8pPr marL="34290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8pPr>
            <a:lvl9pPr marL="3886200" indent="-228600" algn="l" defTabSz="914400" rtl="0" eaLnBrk="0" fontAlgn="base" latinLnBrk="0" hangingPunct="0">
              <a:lnSpc>
                <a:spcPct val="85000"/>
              </a:lnSpc>
              <a:spcBef>
                <a:spcPct val="20000"/>
              </a:spcBef>
              <a:spcAft>
                <a:spcPct val="0"/>
              </a:spcAft>
              <a:buClr>
                <a:srgbClr val="660033"/>
              </a:buClr>
              <a:buChar char="•"/>
              <a:defRPr sz="1800" b="1" i="1" kern="1200">
                <a:solidFill>
                  <a:schemeClr val="tx1"/>
                </a:solidFill>
                <a:latin typeface="Times New Roman" pitchFamily="18" charset="0"/>
                <a:ea typeface="+mn-ea"/>
                <a:cs typeface="+mn-cs"/>
              </a:defRPr>
            </a:lvl9pPr>
          </a:lstStyle>
          <a:p>
            <a:pPr algn="ctr">
              <a:buFontTx/>
              <a:buNone/>
            </a:pPr>
            <a:r>
              <a:rPr lang="en-US" sz="1200">
                <a:solidFill>
                  <a:srgbClr val="0070C0"/>
                </a:solidFill>
              </a:rPr>
              <a:t>Innovative Circuit Protection</a:t>
            </a:r>
            <a:endParaRPr lang="en-US" sz="1200" dirty="0">
              <a:solidFill>
                <a:srgbClr val="0070C0"/>
              </a:solidFill>
            </a:endParaRPr>
          </a:p>
        </p:txBody>
      </p:sp>
      <p:cxnSp>
        <p:nvCxnSpPr>
          <p:cNvPr id="9" name="Straight Connector 6">
            <a:extLst>
              <a:ext uri="{FF2B5EF4-FFF2-40B4-BE49-F238E27FC236}">
                <a16:creationId xmlns:a16="http://schemas.microsoft.com/office/drawing/2014/main" xmlns="" id="{C53A2399-A3CE-4193-B55D-47344A73D9A1}"/>
              </a:ext>
            </a:extLst>
          </p:cNvPr>
          <p:cNvCxnSpPr>
            <a:cxnSpLocks/>
          </p:cNvCxnSpPr>
          <p:nvPr userDrawn="1"/>
        </p:nvCxnSpPr>
        <p:spPr>
          <a:xfrm>
            <a:off x="600363" y="1043709"/>
            <a:ext cx="10991273" cy="0"/>
          </a:xfrm>
          <a:prstGeom prst="line">
            <a:avLst/>
          </a:prstGeom>
          <a:ln>
            <a:solidFill>
              <a:srgbClr val="FF3300"/>
            </a:solidFill>
          </a:ln>
        </p:spPr>
        <p:style>
          <a:lnRef idx="1">
            <a:schemeClr val="accent1"/>
          </a:lnRef>
          <a:fillRef idx="0">
            <a:schemeClr val="accent1"/>
          </a:fillRef>
          <a:effectRef idx="0">
            <a:schemeClr val="accent1"/>
          </a:effectRef>
          <a:fontRef idx="minor">
            <a:schemeClr val="tx1"/>
          </a:fontRef>
        </p:style>
      </p:cxnSp>
      <p:sp>
        <p:nvSpPr>
          <p:cNvPr id="10" name="TextBox 11">
            <a:extLst>
              <a:ext uri="{FF2B5EF4-FFF2-40B4-BE49-F238E27FC236}">
                <a16:creationId xmlns:a16="http://schemas.microsoft.com/office/drawing/2014/main" xmlns="" id="{CAA78373-5AA5-43BA-9BDC-BE1697AD1B38}"/>
              </a:ext>
            </a:extLst>
          </p:cNvPr>
          <p:cNvSpPr txBox="1"/>
          <p:nvPr userDrawn="1"/>
        </p:nvSpPr>
        <p:spPr>
          <a:xfrm>
            <a:off x="838200" y="6369780"/>
            <a:ext cx="2993136" cy="276999"/>
          </a:xfrm>
          <a:prstGeom prst="rect">
            <a:avLst/>
          </a:prstGeom>
          <a:noFill/>
        </p:spPr>
        <p:txBody>
          <a:bodyPr wrap="square" rtlCol="0">
            <a:spAutoFit/>
          </a:bodyPr>
          <a:lstStyle/>
          <a:p>
            <a:r>
              <a:rPr lang="en-US" altLang="zh-CN" sz="1200" dirty="0">
                <a:solidFill>
                  <a:schemeClr val="tx2">
                    <a:lumMod val="75000"/>
                  </a:schemeClr>
                </a:solidFill>
                <a:hlinkClick r:id="rId14"/>
              </a:rPr>
              <a:t>www.aemcomponents.com</a:t>
            </a:r>
            <a:endParaRPr lang="en-US" altLang="zh-CN" sz="1200" dirty="0">
              <a:solidFill>
                <a:schemeClr val="tx2">
                  <a:lumMod val="75000"/>
                </a:schemeClr>
              </a:solidFill>
            </a:endParaRPr>
          </a:p>
        </p:txBody>
      </p:sp>
    </p:spTree>
    <p:extLst>
      <p:ext uri="{BB962C8B-B14F-4D97-AF65-F5344CB8AC3E}">
        <p14:creationId xmlns:p14="http://schemas.microsoft.com/office/powerpoint/2010/main" val="32689073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pull/>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smtClean="0">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1</a:t>
            </a:fld>
            <a:endParaRPr lang="zh-CN" altLang="en-US" dirty="0"/>
          </a:p>
        </p:txBody>
      </p:sp>
      <p:sp>
        <p:nvSpPr>
          <p:cNvPr id="6" name="文本框 5"/>
          <p:cNvSpPr txBox="1"/>
          <p:nvPr/>
        </p:nvSpPr>
        <p:spPr>
          <a:xfrm>
            <a:off x="2580409" y="2379518"/>
            <a:ext cx="7408718" cy="923330"/>
          </a:xfrm>
          <a:prstGeom prst="rect">
            <a:avLst/>
          </a:prstGeom>
          <a:noFill/>
        </p:spPr>
        <p:txBody>
          <a:bodyPr wrap="square" rtlCol="0">
            <a:spAutoFit/>
          </a:bodyPr>
          <a:lstStyle/>
          <a:p>
            <a:r>
              <a:rPr lang="zh-CN" altLang="en-US" sz="5400" dirty="0" smtClean="0">
                <a:latin typeface="黑体" panose="02010609060101010101" pitchFamily="49" charset="-122"/>
                <a:ea typeface="黑体" panose="02010609060101010101" pitchFamily="49" charset="-122"/>
              </a:rPr>
              <a:t>智能燃气表的安全保障</a:t>
            </a:r>
            <a:endParaRPr lang="zh-CN" altLang="en-US" sz="5400" dirty="0">
              <a:latin typeface="黑体" panose="02010609060101010101" pitchFamily="49" charset="-122"/>
              <a:ea typeface="黑体" panose="02010609060101010101" pitchFamily="49" charset="-122"/>
            </a:endParaRPr>
          </a:p>
        </p:txBody>
      </p:sp>
      <p:sp>
        <p:nvSpPr>
          <p:cNvPr id="7" name="Text Box 7"/>
          <p:cNvSpPr txBox="1">
            <a:spLocks noChangeArrowheads="1"/>
          </p:cNvSpPr>
          <p:nvPr/>
        </p:nvSpPr>
        <p:spPr bwMode="auto">
          <a:xfrm>
            <a:off x="6659737" y="4329462"/>
            <a:ext cx="4381500" cy="1000274"/>
          </a:xfrm>
          <a:prstGeom prst="rect">
            <a:avLst/>
          </a:prstGeom>
          <a:noFill/>
          <a:ln w="9525">
            <a:noFill/>
            <a:miter lim="800000"/>
            <a:headEnd/>
            <a:tailEnd/>
          </a:ln>
        </p:spPr>
        <p:txBody>
          <a:bodyPr>
            <a:spAutoFit/>
          </a:bodyPr>
          <a:lstStyle/>
          <a:p>
            <a:pPr algn="ctr">
              <a:spcBef>
                <a:spcPct val="50000"/>
              </a:spcBef>
            </a:pPr>
            <a:r>
              <a:rPr lang="en-US" altLang="zh-CN" sz="3200" b="1" dirty="0">
                <a:solidFill>
                  <a:schemeClr val="accent1"/>
                </a:solidFill>
                <a:latin typeface="Arial Black" pitchFamily="34" charset="0"/>
                <a:ea typeface="华文琥珀" pitchFamily="2" charset="-122"/>
              </a:rPr>
              <a:t>AEM</a:t>
            </a:r>
            <a:r>
              <a:rPr lang="zh-CN" altLang="en-US" sz="3200" dirty="0">
                <a:solidFill>
                  <a:schemeClr val="accent1"/>
                </a:solidFill>
                <a:latin typeface="华文琥珀" pitchFamily="2" charset="-122"/>
                <a:ea typeface="华文琥珀" pitchFamily="2" charset="-122"/>
              </a:rPr>
              <a:t>周末分享</a:t>
            </a:r>
          </a:p>
          <a:p>
            <a:pPr algn="r">
              <a:spcBef>
                <a:spcPct val="50000"/>
              </a:spcBef>
            </a:pPr>
            <a:r>
              <a:rPr lang="zh-CN" altLang="en-US" dirty="0">
                <a:solidFill>
                  <a:schemeClr val="accent1"/>
                </a:solidFill>
                <a:latin typeface="华文琥珀" pitchFamily="2" charset="-122"/>
                <a:ea typeface="华文琥珀" pitchFamily="2" charset="-122"/>
              </a:rPr>
              <a:t>第 </a:t>
            </a:r>
            <a:r>
              <a:rPr lang="en-US" altLang="zh-CN" dirty="0" smtClean="0">
                <a:solidFill>
                  <a:schemeClr val="accent1"/>
                </a:solidFill>
                <a:latin typeface="华文琥珀" pitchFamily="2" charset="-122"/>
                <a:ea typeface="华文琥珀" pitchFamily="2" charset="-122"/>
              </a:rPr>
              <a:t>352 </a:t>
            </a:r>
            <a:r>
              <a:rPr lang="zh-CN" altLang="en-US" dirty="0" smtClean="0">
                <a:solidFill>
                  <a:schemeClr val="accent1"/>
                </a:solidFill>
                <a:latin typeface="华文琥珀" pitchFamily="2" charset="-122"/>
                <a:ea typeface="华文琥珀" pitchFamily="2" charset="-122"/>
              </a:rPr>
              <a:t>期</a:t>
            </a:r>
            <a:endParaRPr lang="zh-CN" altLang="en-US" dirty="0">
              <a:solidFill>
                <a:schemeClr val="accent1"/>
              </a:solidFill>
              <a:latin typeface="华文琥珀" pitchFamily="2" charset="-122"/>
              <a:ea typeface="华文琥珀" pitchFamily="2" charset="-122"/>
            </a:endParaRPr>
          </a:p>
        </p:txBody>
      </p:sp>
      <p:sp>
        <p:nvSpPr>
          <p:cNvPr id="8"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065403464"/>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1042594" y="2049843"/>
            <a:ext cx="5202342" cy="2964914"/>
          </a:xfrm>
          <a:prstGeom prst="rect">
            <a:avLst/>
          </a:prstGeom>
          <a:noFill/>
        </p:spPr>
        <p:txBody>
          <a:bodyPr wrap="square" rtlCol="0">
            <a:spAutoFit/>
          </a:bodyPr>
          <a:lstStyle/>
          <a:p>
            <a:pPr>
              <a:lnSpc>
                <a:spcPts val="3200"/>
              </a:lnSpc>
            </a:pPr>
            <a:r>
              <a:rPr lang="zh-CN" altLang="en-US" sz="2200" dirty="0">
                <a:latin typeface="楷体" panose="02010609060101010101" pitchFamily="49" charset="-122"/>
                <a:ea typeface="楷体" panose="02010609060101010101" pitchFamily="49" charset="-122"/>
                <a:cs typeface="Arial" panose="020B0604020202020204" pitchFamily="34" charset="0"/>
              </a:rPr>
              <a:t>随着经济社会的发展以及天然气阶梯气价政策的实施，新时期燃气企业所面临的入户抄表、安检、监管、调价、结算、事故等问题日益突显。传统的燃气表显然已经达不到这样的要求，跨界合作应运而生，借助通讯技术、物联网技术，燃气仪表在智能化的道路上越走越远。</a:t>
            </a:r>
            <a:endParaRPr lang="en-US" altLang="zh-CN" sz="2200" dirty="0">
              <a:latin typeface="楷体" panose="02010609060101010101" pitchFamily="49" charset="-122"/>
              <a:ea typeface="楷体" panose="02010609060101010101" pitchFamily="49" charset="-122"/>
              <a:cs typeface="Arial" panose="020B0604020202020204" pitchFamily="34" charset="0"/>
            </a:endParaRPr>
          </a:p>
        </p:txBody>
      </p:sp>
      <p:sp>
        <p:nvSpPr>
          <p:cNvPr id="3" name="标题 2"/>
          <p:cNvSpPr>
            <a:spLocks noGrp="1"/>
          </p:cNvSpPr>
          <p:nvPr>
            <p:ph type="title"/>
          </p:nvPr>
        </p:nvSpPr>
        <p:spPr>
          <a:xfrm>
            <a:off x="3643765" y="469680"/>
            <a:ext cx="4380378" cy="477139"/>
          </a:xfrm>
        </p:spPr>
        <p:txBody>
          <a:bodyPr>
            <a:noAutofit/>
          </a:bodyPr>
          <a:lstStyle/>
          <a:p>
            <a:r>
              <a:rPr lang="zh-CN" altLang="en-US" sz="3000" dirty="0">
                <a:solidFill>
                  <a:srgbClr val="0070C0"/>
                </a:solidFill>
                <a:latin typeface="楷体" panose="02010609060101010101" pitchFamily="49" charset="-122"/>
                <a:ea typeface="楷体" panose="02010609060101010101" pitchFamily="49" charset="-122"/>
              </a:rPr>
              <a:t>智能燃气表的发展背景</a:t>
            </a:r>
          </a:p>
        </p:txBody>
      </p:sp>
      <p:sp>
        <p:nvSpPr>
          <p:cNvPr id="5" name="Footer Placeholder 3">
            <a:extLst>
              <a:ext uri="{FF2B5EF4-FFF2-40B4-BE49-F238E27FC236}">
                <a16:creationId xmlns:a16="http://schemas.microsoft.com/office/drawing/2014/main" xmlns="" id="{C6E489DB-EEBA-43E4-AE25-B0B899D5D315}"/>
              </a:ext>
            </a:extLst>
          </p:cNvPr>
          <p:cNvSpPr>
            <a:spLocks noGrp="1"/>
          </p:cNvSpPr>
          <p:nvPr>
            <p:ph type="ftr" sz="quarter" idx="11"/>
          </p:nvPr>
        </p:nvSpPr>
        <p:spPr/>
        <p:txBody>
          <a:bodyPr/>
          <a:lstStyle/>
          <a:p>
            <a:r>
              <a:rPr lang="en-US" altLang="zh-CN" dirty="0">
                <a:solidFill>
                  <a:srgbClr val="0070C0"/>
                </a:solidFill>
              </a:rPr>
              <a:t>Confidential</a:t>
            </a:r>
          </a:p>
        </p:txBody>
      </p:sp>
      <p:sp>
        <p:nvSpPr>
          <p:cNvPr id="8" name="Slide Number Placeholder 4">
            <a:extLst>
              <a:ext uri="{FF2B5EF4-FFF2-40B4-BE49-F238E27FC236}">
                <a16:creationId xmlns:a16="http://schemas.microsoft.com/office/drawing/2014/main" xmlns="" id="{16C71053-CD68-467B-BD6C-497CD4A5F443}"/>
              </a:ext>
            </a:extLst>
          </p:cNvPr>
          <p:cNvSpPr>
            <a:spLocks noGrp="1"/>
          </p:cNvSpPr>
          <p:nvPr>
            <p:ph type="sldNum" sz="quarter" idx="12"/>
          </p:nvPr>
        </p:nvSpPr>
        <p:spPr/>
        <p:txBody>
          <a:bodyPr/>
          <a:lstStyle/>
          <a:p>
            <a:r>
              <a:rPr lang="en-US" altLang="zh-CN" dirty="0"/>
              <a:t>2</a:t>
            </a:r>
            <a:endParaRPr lang="zh-CN" altLang="en-US" dirty="0"/>
          </a:p>
        </p:txBody>
      </p:sp>
      <p:pic>
        <p:nvPicPr>
          <p:cNvPr id="4" name="图片 3"/>
          <p:cNvPicPr>
            <a:picLocks noChangeAspect="1"/>
          </p:cNvPicPr>
          <p:nvPr/>
        </p:nvPicPr>
        <p:blipFill>
          <a:blip r:embed="rId2"/>
          <a:stretch>
            <a:fillRect/>
          </a:stretch>
        </p:blipFill>
        <p:spPr>
          <a:xfrm>
            <a:off x="6838095" y="1782812"/>
            <a:ext cx="4419600" cy="3116479"/>
          </a:xfrm>
          <a:prstGeom prst="rect">
            <a:avLst/>
          </a:prstGeom>
        </p:spPr>
      </p:pic>
      <p:sp>
        <p:nvSpPr>
          <p:cNvPr id="9"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139132589"/>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smtClean="0">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3</a:t>
            </a:fld>
            <a:endParaRPr lang="zh-CN" altLang="en-US" dirty="0"/>
          </a:p>
        </p:txBody>
      </p:sp>
      <p:sp>
        <p:nvSpPr>
          <p:cNvPr id="6" name="文本框 5"/>
          <p:cNvSpPr txBox="1"/>
          <p:nvPr/>
        </p:nvSpPr>
        <p:spPr>
          <a:xfrm>
            <a:off x="845167" y="4119973"/>
            <a:ext cx="10786019" cy="2144177"/>
          </a:xfrm>
          <a:prstGeom prst="rect">
            <a:avLst/>
          </a:prstGeom>
          <a:noFill/>
        </p:spPr>
        <p:txBody>
          <a:bodyPr wrap="square" rtlCol="0">
            <a:spAutoFit/>
          </a:bodyPr>
          <a:lstStyle/>
          <a:p>
            <a:pPr>
              <a:lnSpc>
                <a:spcPts val="3200"/>
              </a:lnSpc>
            </a:pPr>
            <a:r>
              <a:rPr lang="zh-CN" altLang="en-US" sz="2200" dirty="0">
                <a:latin typeface="楷体" panose="02010609060101010101" pitchFamily="49" charset="-122"/>
                <a:ea typeface="楷体" panose="02010609060101010101" pitchFamily="49" charset="-122"/>
                <a:cs typeface="Arial" panose="020B0604020202020204" pitchFamily="34" charset="0"/>
              </a:rPr>
              <a:t>一般理解在燃气基表上加入某些模块，实现数据采集、传输、控制等功能的燃气表可称为智能燃气表。智能燃气表是天然气使用和管理系统的重要组成部分，它的开发和应用弥补了人工记录与核算方式的不足。智能燃气表主要包括</a:t>
            </a:r>
            <a:r>
              <a:rPr lang="en-US" altLang="zh-CN" sz="2200" dirty="0">
                <a:latin typeface="楷体" panose="02010609060101010101" pitchFamily="49" charset="-122"/>
                <a:ea typeface="楷体" panose="02010609060101010101" pitchFamily="49" charset="-122"/>
                <a:cs typeface="Arial" panose="020B0604020202020204" pitchFamily="34" charset="0"/>
              </a:rPr>
              <a:t>IC </a:t>
            </a:r>
            <a:r>
              <a:rPr lang="zh-CN" altLang="en-US" sz="2200" dirty="0">
                <a:latin typeface="楷体" panose="02010609060101010101" pitchFamily="49" charset="-122"/>
                <a:ea typeface="楷体" panose="02010609060101010101" pitchFamily="49" charset="-122"/>
                <a:cs typeface="Arial" panose="020B0604020202020204" pitchFamily="34" charset="0"/>
              </a:rPr>
              <a:t>卡燃气表和远传燃气表两大类，其中</a:t>
            </a:r>
            <a:r>
              <a:rPr lang="en-US" altLang="zh-CN" sz="2200" dirty="0">
                <a:latin typeface="楷体" panose="02010609060101010101" pitchFamily="49" charset="-122"/>
                <a:ea typeface="楷体" panose="02010609060101010101" pitchFamily="49" charset="-122"/>
                <a:cs typeface="Arial" panose="020B0604020202020204" pitchFamily="34" charset="0"/>
              </a:rPr>
              <a:t>NB-IOT</a:t>
            </a:r>
            <a:r>
              <a:rPr lang="zh-CN" altLang="en-US" sz="2200" dirty="0">
                <a:latin typeface="楷体" panose="02010609060101010101" pitchFamily="49" charset="-122"/>
                <a:ea typeface="楷体" panose="02010609060101010101" pitchFamily="49" charset="-122"/>
                <a:cs typeface="Arial" panose="020B0604020202020204" pitchFamily="34" charset="0"/>
              </a:rPr>
              <a:t>远传智能燃气表优势最为明显，真正实现完全智能化。智能燃气表发展是大势所趋也是必然的改革方向。</a:t>
            </a:r>
          </a:p>
        </p:txBody>
      </p:sp>
      <p:pic>
        <p:nvPicPr>
          <p:cNvPr id="8" name="图片 7"/>
          <p:cNvPicPr>
            <a:picLocks noChangeAspect="1"/>
          </p:cNvPicPr>
          <p:nvPr/>
        </p:nvPicPr>
        <p:blipFill>
          <a:blip r:embed="rId2"/>
          <a:stretch>
            <a:fillRect/>
          </a:stretch>
        </p:blipFill>
        <p:spPr>
          <a:xfrm>
            <a:off x="3679510" y="1597301"/>
            <a:ext cx="4209524" cy="2104762"/>
          </a:xfrm>
          <a:prstGeom prst="rect">
            <a:avLst/>
          </a:prstGeom>
        </p:spPr>
      </p:pic>
      <p:sp>
        <p:nvSpPr>
          <p:cNvPr id="9" name="标题 2"/>
          <p:cNvSpPr>
            <a:spLocks noGrp="1"/>
          </p:cNvSpPr>
          <p:nvPr>
            <p:ph type="title"/>
          </p:nvPr>
        </p:nvSpPr>
        <p:spPr>
          <a:xfrm>
            <a:off x="3773022" y="428865"/>
            <a:ext cx="4380378" cy="477139"/>
          </a:xfrm>
        </p:spPr>
        <p:txBody>
          <a:bodyPr>
            <a:noAutofit/>
          </a:bodyPr>
          <a:lstStyle/>
          <a:p>
            <a:r>
              <a:rPr lang="zh-CN" altLang="en-US" sz="3000" dirty="0">
                <a:solidFill>
                  <a:srgbClr val="0070C0"/>
                </a:solidFill>
                <a:latin typeface="楷体" panose="02010609060101010101" pitchFamily="49" charset="-122"/>
                <a:ea typeface="楷体" panose="02010609060101010101" pitchFamily="49" charset="-122"/>
              </a:rPr>
              <a:t>智能燃气表的发展背景</a:t>
            </a:r>
          </a:p>
        </p:txBody>
      </p:sp>
      <p:sp>
        <p:nvSpPr>
          <p:cNvPr id="10"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82363307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4</a:t>
            </a:fld>
            <a:endParaRPr lang="zh-CN" altLang="en-US" dirty="0"/>
          </a:p>
        </p:txBody>
      </p:sp>
      <p:sp>
        <p:nvSpPr>
          <p:cNvPr id="6" name="标题 1"/>
          <p:cNvSpPr>
            <a:spLocks noGrp="1"/>
          </p:cNvSpPr>
          <p:nvPr>
            <p:ph type="title"/>
          </p:nvPr>
        </p:nvSpPr>
        <p:spPr>
          <a:xfrm>
            <a:off x="3600048" y="396338"/>
            <a:ext cx="4474226" cy="800614"/>
          </a:xfrm>
        </p:spPr>
        <p:txBody>
          <a:bodyPr>
            <a:normAutofit/>
          </a:bodyPr>
          <a:lstStyle/>
          <a:p>
            <a:r>
              <a:rPr lang="zh-CN" altLang="en-US" sz="3000" dirty="0">
                <a:solidFill>
                  <a:srgbClr val="0070C0"/>
                </a:solidFill>
                <a:latin typeface="楷体" panose="02010609060101010101" pitchFamily="49" charset="-122"/>
                <a:ea typeface="楷体" panose="02010609060101010101" pitchFamily="49" charset="-122"/>
              </a:rPr>
              <a:t>燃气表市场规模及预测</a:t>
            </a:r>
          </a:p>
        </p:txBody>
      </p:sp>
      <p:sp>
        <p:nvSpPr>
          <p:cNvPr id="10" name="矩形 9"/>
          <p:cNvSpPr/>
          <p:nvPr/>
        </p:nvSpPr>
        <p:spPr>
          <a:xfrm>
            <a:off x="8153400" y="6081183"/>
            <a:ext cx="2519402" cy="403957"/>
          </a:xfrm>
          <a:prstGeom prst="rect">
            <a:avLst/>
          </a:prstGeom>
        </p:spPr>
        <p:txBody>
          <a:bodyPr wrap="square">
            <a:spAutoFit/>
          </a:bodyPr>
          <a:lstStyle/>
          <a:p>
            <a:pPr>
              <a:lnSpc>
                <a:spcPct val="150000"/>
              </a:lnSpc>
            </a:pPr>
            <a:r>
              <a:rPr lang="zh-CN" altLang="en-US" sz="1600" dirty="0">
                <a:latin typeface="楷体" panose="02010609060101010101" pitchFamily="49" charset="-122"/>
                <a:ea typeface="楷体" panose="02010609060101010101" pitchFamily="49" charset="-122"/>
                <a:cs typeface="Arial" panose="020B0604020202020204" pitchFamily="34" charset="0"/>
              </a:rPr>
              <a:t>数据来源：燃气研究院</a:t>
            </a:r>
          </a:p>
        </p:txBody>
      </p:sp>
      <p:sp>
        <p:nvSpPr>
          <p:cNvPr id="14" name="矩形 13"/>
          <p:cNvSpPr/>
          <p:nvPr/>
        </p:nvSpPr>
        <p:spPr>
          <a:xfrm>
            <a:off x="589586" y="1140419"/>
            <a:ext cx="10924127" cy="2246769"/>
          </a:xfrm>
          <a:prstGeom prst="rect">
            <a:avLst/>
          </a:prstGeom>
        </p:spPr>
        <p:txBody>
          <a:bodyPr wrap="square">
            <a:spAutoFit/>
          </a:bodyPr>
          <a:lstStyle/>
          <a:p>
            <a:pPr marL="342900" indent="-342900">
              <a:lnSpc>
                <a:spcPts val="2400"/>
              </a:lnSpc>
              <a:buFont typeface="Wingdings" panose="05000000000000000000" pitchFamily="2" charset="2"/>
              <a:buChar char="Ø"/>
            </a:pPr>
            <a:r>
              <a:rPr lang="zh-CN" altLang="en-US" sz="2000" dirty="0">
                <a:latin typeface="楷体" panose="02010609060101010101" pitchFamily="49" charset="-122"/>
                <a:ea typeface="楷体" panose="02010609060101010101" pitchFamily="49" charset="-122"/>
                <a:cs typeface="Arial" panose="020B0604020202020204" pitchFamily="34" charset="0"/>
              </a:rPr>
              <a:t>阶梯气价的推行对天然气计量方式提出了新的要求，直接催生了对于智能燃气表的需求。</a:t>
            </a:r>
            <a:endParaRPr lang="en-US" altLang="zh-CN" sz="2000" dirty="0">
              <a:latin typeface="楷体" panose="02010609060101010101" pitchFamily="49" charset="-122"/>
              <a:ea typeface="楷体" panose="02010609060101010101" pitchFamily="49" charset="-122"/>
              <a:cs typeface="Arial" panose="020B0604020202020204" pitchFamily="34" charset="0"/>
            </a:endParaRPr>
          </a:p>
          <a:p>
            <a:pPr marL="342900" indent="-342900">
              <a:lnSpc>
                <a:spcPts val="2400"/>
              </a:lnSpc>
              <a:buFont typeface="Wingdings" panose="05000000000000000000" pitchFamily="2" charset="2"/>
              <a:buChar char="Ø"/>
            </a:pPr>
            <a:r>
              <a:rPr lang="zh-CN" altLang="en-US" sz="2000" dirty="0">
                <a:latin typeface="楷体" panose="02010609060101010101" pitchFamily="49" charset="-122"/>
                <a:ea typeface="楷体" panose="02010609060101010101" pitchFamily="49" charset="-122"/>
                <a:cs typeface="Arial" panose="020B0604020202020204" pitchFamily="34" charset="0"/>
              </a:rPr>
              <a:t>国标规定燃气表使用期限不超过</a:t>
            </a:r>
            <a:r>
              <a:rPr lang="en-US" altLang="zh-CN" sz="2000" dirty="0">
                <a:latin typeface="楷体" panose="02010609060101010101" pitchFamily="49" charset="-122"/>
                <a:ea typeface="楷体" panose="02010609060101010101" pitchFamily="49" charset="-122"/>
                <a:cs typeface="Arial" panose="020B0604020202020204" pitchFamily="34" charset="0"/>
              </a:rPr>
              <a:t>10</a:t>
            </a:r>
            <a:r>
              <a:rPr lang="zh-CN" altLang="en-US" sz="2000" dirty="0">
                <a:latin typeface="楷体" panose="02010609060101010101" pitchFamily="49" charset="-122"/>
                <a:ea typeface="楷体" panose="02010609060101010101" pitchFamily="49" charset="-122"/>
                <a:cs typeface="Arial" panose="020B0604020202020204" pitchFamily="34" charset="0"/>
              </a:rPr>
              <a:t>年，到期需强制更换，每年会释放至少几十亿的市场规模。</a:t>
            </a:r>
            <a:endParaRPr lang="en-US" altLang="zh-CN" sz="2000" dirty="0">
              <a:latin typeface="楷体" panose="02010609060101010101" pitchFamily="49" charset="-122"/>
              <a:ea typeface="楷体" panose="02010609060101010101" pitchFamily="49" charset="-122"/>
              <a:cs typeface="Arial" panose="020B0604020202020204" pitchFamily="34" charset="0"/>
            </a:endParaRPr>
          </a:p>
          <a:p>
            <a:pPr marL="342900" indent="-342900">
              <a:lnSpc>
                <a:spcPts val="2400"/>
              </a:lnSpc>
              <a:buFont typeface="Wingdings" panose="05000000000000000000" pitchFamily="2" charset="2"/>
              <a:buChar char="Ø"/>
            </a:pPr>
            <a:r>
              <a:rPr lang="zh-CN" altLang="en-US" sz="2000" dirty="0">
                <a:latin typeface="楷体" panose="02010609060101010101" pitchFamily="49" charset="-122"/>
                <a:ea typeface="楷体" panose="02010609060101010101" pitchFamily="49" charset="-122"/>
                <a:cs typeface="Arial" panose="020B0604020202020204" pitchFamily="34" charset="0"/>
              </a:rPr>
              <a:t>北方“煤改气”工程加速推进（最近的“气慌”就很能说明情况），同时对燃气表的需求大量上升。</a:t>
            </a:r>
            <a:endParaRPr lang="en-US" altLang="zh-CN" sz="2000" dirty="0">
              <a:latin typeface="楷体" panose="02010609060101010101" pitchFamily="49" charset="-122"/>
              <a:ea typeface="楷体" panose="02010609060101010101" pitchFamily="49" charset="-122"/>
              <a:cs typeface="Arial" panose="020B0604020202020204" pitchFamily="34" charset="0"/>
            </a:endParaRPr>
          </a:p>
          <a:p>
            <a:pPr marL="342900" indent="-342900">
              <a:lnSpc>
                <a:spcPts val="2400"/>
              </a:lnSpc>
              <a:buFont typeface="Wingdings" panose="05000000000000000000" pitchFamily="2" charset="2"/>
              <a:buChar char="Ø"/>
            </a:pPr>
            <a:r>
              <a:rPr lang="zh-CN" altLang="en-US" sz="2000" dirty="0">
                <a:latin typeface="楷体" panose="02010609060101010101" pitchFamily="49" charset="-122"/>
                <a:ea typeface="楷体" panose="02010609060101010101" pitchFamily="49" charset="-122"/>
                <a:cs typeface="Arial" panose="020B0604020202020204" pitchFamily="34" charset="0"/>
              </a:rPr>
              <a:t>传统燃气表不具备报警功能，当燃气泄漏、爆炸导致用户人身安全损害及财产损失，相关部门被追责，甚至可能面临刑事处罚。</a:t>
            </a:r>
            <a:endParaRPr lang="en-US" altLang="zh-CN" sz="2000" dirty="0">
              <a:latin typeface="楷体" panose="02010609060101010101" pitchFamily="49" charset="-122"/>
              <a:ea typeface="楷体" panose="02010609060101010101" pitchFamily="49" charset="-122"/>
              <a:cs typeface="Arial" panose="020B0604020202020204" pitchFamily="34" charset="0"/>
            </a:endParaRPr>
          </a:p>
          <a:p>
            <a:pPr marL="342900" indent="-342900">
              <a:lnSpc>
                <a:spcPts val="2400"/>
              </a:lnSpc>
              <a:buFont typeface="Wingdings" panose="05000000000000000000" pitchFamily="2" charset="2"/>
              <a:buChar char="Ø"/>
            </a:pPr>
            <a:endParaRPr lang="en-US" altLang="zh-CN" sz="2000" dirty="0">
              <a:latin typeface="楷体" panose="02010609060101010101" pitchFamily="49" charset="-122"/>
              <a:ea typeface="楷体" panose="02010609060101010101" pitchFamily="49" charset="-122"/>
              <a:cs typeface="Arial" panose="020B0604020202020204" pitchFamily="34" charset="0"/>
            </a:endParaRPr>
          </a:p>
        </p:txBody>
      </p:sp>
      <p:pic>
        <p:nvPicPr>
          <p:cNvPr id="8" name="图片 7"/>
          <p:cNvPicPr>
            <a:picLocks noChangeAspect="1"/>
          </p:cNvPicPr>
          <p:nvPr/>
        </p:nvPicPr>
        <p:blipFill>
          <a:blip r:embed="rId2"/>
          <a:stretch>
            <a:fillRect/>
          </a:stretch>
        </p:blipFill>
        <p:spPr>
          <a:xfrm>
            <a:off x="1426152" y="3129165"/>
            <a:ext cx="8562975" cy="2990850"/>
          </a:xfrm>
          <a:prstGeom prst="rect">
            <a:avLst/>
          </a:prstGeom>
        </p:spPr>
      </p:pic>
      <p:sp>
        <p:nvSpPr>
          <p:cNvPr id="9"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44152826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5</a:t>
            </a:fld>
            <a:endParaRPr lang="zh-CN" altLang="en-US" dirty="0"/>
          </a:p>
        </p:txBody>
      </p:sp>
      <p:sp>
        <p:nvSpPr>
          <p:cNvPr id="6" name="文本框 5"/>
          <p:cNvSpPr txBox="1"/>
          <p:nvPr/>
        </p:nvSpPr>
        <p:spPr>
          <a:xfrm>
            <a:off x="674070" y="1079538"/>
            <a:ext cx="10904038" cy="2580194"/>
          </a:xfrm>
          <a:prstGeom prst="rect">
            <a:avLst/>
          </a:prstGeom>
          <a:noFill/>
        </p:spPr>
        <p:txBody>
          <a:bodyPr wrap="square" rtlCol="0">
            <a:spAutoFit/>
          </a:bodyPr>
          <a:lstStyle/>
          <a:p>
            <a:pPr>
              <a:lnSpc>
                <a:spcPts val="2400"/>
              </a:lnSpc>
            </a:pPr>
            <a:r>
              <a:rPr lang="zh-CN" altLang="en-US" dirty="0">
                <a:latin typeface="楷体" panose="02010609060101010101" pitchFamily="49" charset="-122"/>
                <a:ea typeface="楷体" panose="02010609060101010101" pitchFamily="49" charset="-122"/>
                <a:cs typeface="Arial" panose="020B0604020202020204" pitchFamily="34" charset="0"/>
              </a:rPr>
              <a:t>希望进入欧洲并在欧洲销售爆炸性环境用产品的生产商必须证明其产品符合</a:t>
            </a:r>
            <a:r>
              <a:rPr lang="en-US" altLang="zh-CN" dirty="0">
                <a:latin typeface="楷体" panose="02010609060101010101" pitchFamily="49" charset="-122"/>
                <a:ea typeface="楷体" panose="02010609060101010101" pitchFamily="49" charset="-122"/>
                <a:cs typeface="Arial" panose="020B0604020202020204" pitchFamily="34" charset="0"/>
              </a:rPr>
              <a:t>ATEX</a:t>
            </a:r>
            <a:r>
              <a:rPr lang="zh-CN" altLang="en-US" dirty="0">
                <a:latin typeface="楷体" panose="02010609060101010101" pitchFamily="49" charset="-122"/>
                <a:ea typeface="楷体" panose="02010609060101010101" pitchFamily="49" charset="-122"/>
                <a:cs typeface="Arial" panose="020B0604020202020204" pitchFamily="34" charset="0"/>
              </a:rPr>
              <a:t>指令</a:t>
            </a:r>
            <a:r>
              <a:rPr lang="en-US" altLang="zh-CN" dirty="0">
                <a:latin typeface="楷体" panose="02010609060101010101" pitchFamily="49" charset="-122"/>
                <a:ea typeface="楷体" panose="02010609060101010101" pitchFamily="49" charset="-122"/>
                <a:cs typeface="Arial" panose="020B0604020202020204" pitchFamily="34" charset="0"/>
              </a:rPr>
              <a:t>94/9/EC</a:t>
            </a:r>
            <a:r>
              <a:rPr lang="zh-CN" altLang="en-US" dirty="0">
                <a:latin typeface="楷体" panose="02010609060101010101" pitchFamily="49" charset="-122"/>
                <a:ea typeface="楷体" panose="02010609060101010101" pitchFamily="49" charset="-122"/>
                <a:cs typeface="Arial" panose="020B0604020202020204" pitchFamily="34" charset="0"/>
              </a:rPr>
              <a:t>。</a:t>
            </a:r>
            <a:endParaRPr lang="en-US" altLang="zh-CN" dirty="0">
              <a:latin typeface="楷体" panose="02010609060101010101" pitchFamily="49" charset="-122"/>
              <a:ea typeface="楷体" panose="02010609060101010101" pitchFamily="49" charset="-122"/>
              <a:cs typeface="Arial" panose="020B0604020202020204" pitchFamily="34" charset="0"/>
            </a:endParaRPr>
          </a:p>
          <a:p>
            <a:pPr>
              <a:lnSpc>
                <a:spcPts val="2400"/>
              </a:lnSpc>
            </a:pPr>
            <a:r>
              <a:rPr lang="en-US" altLang="zh-CN" dirty="0">
                <a:latin typeface="楷体" panose="02010609060101010101" pitchFamily="49" charset="-122"/>
                <a:ea typeface="楷体" panose="02010609060101010101" pitchFamily="49" charset="-122"/>
                <a:cs typeface="Arial" panose="020B0604020202020204" pitchFamily="34" charset="0"/>
              </a:rPr>
              <a:t>1994</a:t>
            </a:r>
            <a:r>
              <a:rPr lang="zh-CN" altLang="en-US" dirty="0">
                <a:latin typeface="楷体" panose="02010609060101010101" pitchFamily="49" charset="-122"/>
                <a:ea typeface="楷体" panose="02010609060101010101" pitchFamily="49" charset="-122"/>
                <a:cs typeface="Arial" panose="020B0604020202020204" pitchFamily="34" charset="0"/>
              </a:rPr>
              <a:t>年</a:t>
            </a:r>
            <a:r>
              <a:rPr lang="en-US" altLang="zh-CN" dirty="0">
                <a:latin typeface="楷体" panose="02010609060101010101" pitchFamily="49" charset="-122"/>
                <a:ea typeface="楷体" panose="02010609060101010101" pitchFamily="49" charset="-122"/>
                <a:cs typeface="Arial" panose="020B0604020202020204" pitchFamily="34" charset="0"/>
              </a:rPr>
              <a:t>3</a:t>
            </a:r>
            <a:r>
              <a:rPr lang="zh-CN" altLang="en-US" dirty="0">
                <a:latin typeface="楷体" panose="02010609060101010101" pitchFamily="49" charset="-122"/>
                <a:ea typeface="楷体" panose="02010609060101010101" pitchFamily="49" charset="-122"/>
                <a:cs typeface="Arial" panose="020B0604020202020204" pitchFamily="34" charset="0"/>
              </a:rPr>
              <a:t>月</a:t>
            </a:r>
            <a:r>
              <a:rPr lang="en-US" altLang="zh-CN" dirty="0">
                <a:latin typeface="楷体" panose="02010609060101010101" pitchFamily="49" charset="-122"/>
                <a:ea typeface="楷体" panose="02010609060101010101" pitchFamily="49" charset="-122"/>
                <a:cs typeface="Arial" panose="020B0604020202020204" pitchFamily="34" charset="0"/>
              </a:rPr>
              <a:t>23</a:t>
            </a:r>
            <a:r>
              <a:rPr lang="zh-CN" altLang="en-US" dirty="0">
                <a:latin typeface="楷体" panose="02010609060101010101" pitchFamily="49" charset="-122"/>
                <a:ea typeface="楷体" panose="02010609060101010101" pitchFamily="49" charset="-122"/>
                <a:cs typeface="Arial" panose="020B0604020202020204" pitchFamily="34" charset="0"/>
              </a:rPr>
              <a:t>日，欧洲委员会采用了“潜在爆炸环境用的设备及保护系统”</a:t>
            </a:r>
            <a:r>
              <a:rPr lang="en-US" altLang="zh-CN" dirty="0">
                <a:latin typeface="楷体" panose="02010609060101010101" pitchFamily="49" charset="-122"/>
                <a:ea typeface="楷体" panose="02010609060101010101" pitchFamily="49" charset="-122"/>
                <a:cs typeface="Arial" panose="020B0604020202020204" pitchFamily="34" charset="0"/>
              </a:rPr>
              <a:t>(94/9/EC)</a:t>
            </a:r>
            <a:r>
              <a:rPr lang="zh-CN" altLang="en-US" dirty="0">
                <a:latin typeface="楷体" panose="02010609060101010101" pitchFamily="49" charset="-122"/>
                <a:ea typeface="楷体" panose="02010609060101010101" pitchFamily="49" charset="-122"/>
                <a:cs typeface="Arial" panose="020B0604020202020204" pitchFamily="34" charset="0"/>
              </a:rPr>
              <a:t>指令。出口欧美产品需要强制通过</a:t>
            </a:r>
            <a:r>
              <a:rPr lang="en-US" altLang="zh-CN" dirty="0">
                <a:latin typeface="楷体" panose="02010609060101010101" pitchFamily="49" charset="-122"/>
                <a:ea typeface="楷体" panose="02010609060101010101" pitchFamily="49" charset="-122"/>
                <a:cs typeface="Arial" panose="020B0604020202020204" pitchFamily="34" charset="0"/>
              </a:rPr>
              <a:t>ATEX100A(94/9/EC)</a:t>
            </a:r>
            <a:r>
              <a:rPr lang="zh-CN" altLang="en-US" dirty="0">
                <a:latin typeface="楷体" panose="02010609060101010101" pitchFamily="49" charset="-122"/>
                <a:ea typeface="楷体" panose="02010609060101010101" pitchFamily="49" charset="-122"/>
                <a:cs typeface="Arial" panose="020B0604020202020204" pitchFamily="34" charset="0"/>
              </a:rPr>
              <a:t>防爆指令</a:t>
            </a:r>
            <a:r>
              <a:rPr lang="en-US" altLang="zh-CN" dirty="0">
                <a:latin typeface="楷体" panose="02010609060101010101" pitchFamily="49" charset="-122"/>
                <a:ea typeface="楷体" panose="02010609060101010101" pitchFamily="49" charset="-122"/>
                <a:cs typeface="Arial" panose="020B0604020202020204" pitchFamily="34" charset="0"/>
              </a:rPr>
              <a:t>,</a:t>
            </a:r>
            <a:r>
              <a:rPr lang="zh-CN" altLang="en-US" dirty="0">
                <a:latin typeface="楷体" panose="02010609060101010101" pitchFamily="49" charset="-122"/>
                <a:ea typeface="楷体" panose="02010609060101010101" pitchFamily="49" charset="-122"/>
                <a:cs typeface="Arial" panose="020B0604020202020204" pitchFamily="34" charset="0"/>
              </a:rPr>
              <a:t>用于潜在爆炸性环境的设备要应用的技术要求</a:t>
            </a:r>
            <a:r>
              <a:rPr lang="en-US" altLang="zh-CN" dirty="0">
                <a:latin typeface="楷体" panose="02010609060101010101" pitchFamily="49" charset="-122"/>
                <a:ea typeface="楷体" panose="02010609060101010101" pitchFamily="49" charset="-122"/>
                <a:cs typeface="Arial" panose="020B0604020202020204" pitchFamily="34" charset="0"/>
              </a:rPr>
              <a:t>――</a:t>
            </a:r>
            <a:r>
              <a:rPr lang="zh-CN" altLang="en-US" dirty="0">
                <a:latin typeface="楷体" panose="02010609060101010101" pitchFamily="49" charset="-122"/>
                <a:ea typeface="楷体" panose="02010609060101010101" pitchFamily="49" charset="-122"/>
                <a:cs typeface="Arial" panose="020B0604020202020204" pitchFamily="34" charset="0"/>
              </a:rPr>
              <a:t>基本健康与安全要求和设备在其使用范围内投放到欧洲市场前必须采用的合格评定程序。</a:t>
            </a:r>
            <a:endParaRPr lang="en-US" altLang="zh-CN" dirty="0">
              <a:latin typeface="楷体" panose="02010609060101010101" pitchFamily="49" charset="-122"/>
              <a:ea typeface="楷体" panose="02010609060101010101" pitchFamily="49" charset="-122"/>
              <a:cs typeface="Arial" panose="020B0604020202020204" pitchFamily="34" charset="0"/>
            </a:endParaRPr>
          </a:p>
          <a:p>
            <a:pPr>
              <a:lnSpc>
                <a:spcPts val="2300"/>
              </a:lnSpc>
              <a:spcBef>
                <a:spcPts val="600"/>
              </a:spcBef>
            </a:pPr>
            <a:r>
              <a:rPr lang="zh-CN" altLang="en-US" sz="1600" dirty="0">
                <a:latin typeface="楷体" panose="02010609060101010101" pitchFamily="49" charset="-122"/>
                <a:ea typeface="楷体" panose="02010609060101010101" pitchFamily="49" charset="-122"/>
                <a:cs typeface="Arial" panose="020B0604020202020204" pitchFamily="34" charset="0"/>
              </a:rPr>
              <a:t>该指令有三个前提条件：</a:t>
            </a:r>
          </a:p>
          <a:p>
            <a:pPr>
              <a:lnSpc>
                <a:spcPts val="2300"/>
              </a:lnSpc>
            </a:pPr>
            <a:r>
              <a:rPr lang="en-US" altLang="zh-CN" sz="1600" dirty="0">
                <a:latin typeface="楷体" panose="02010609060101010101" pitchFamily="49" charset="-122"/>
                <a:ea typeface="楷体" panose="02010609060101010101" pitchFamily="49" charset="-122"/>
                <a:cs typeface="Arial" panose="020B0604020202020204" pitchFamily="34" charset="0"/>
              </a:rPr>
              <a:t>(1) </a:t>
            </a:r>
            <a:r>
              <a:rPr lang="zh-CN" altLang="en-US" sz="1600" dirty="0">
                <a:latin typeface="楷体" panose="02010609060101010101" pitchFamily="49" charset="-122"/>
                <a:ea typeface="楷体" panose="02010609060101010101" pitchFamily="49" charset="-122"/>
                <a:cs typeface="Arial" panose="020B0604020202020204" pitchFamily="34" charset="0"/>
              </a:rPr>
              <a:t>设备一定自身带有点燃源；</a:t>
            </a:r>
          </a:p>
          <a:p>
            <a:pPr>
              <a:lnSpc>
                <a:spcPts val="2300"/>
              </a:lnSpc>
            </a:pPr>
            <a:r>
              <a:rPr lang="en-US" altLang="zh-CN" sz="1600" dirty="0">
                <a:latin typeface="楷体" panose="02010609060101010101" pitchFamily="49" charset="-122"/>
                <a:ea typeface="楷体" panose="02010609060101010101" pitchFamily="49" charset="-122"/>
                <a:cs typeface="Arial" panose="020B0604020202020204" pitchFamily="34" charset="0"/>
              </a:rPr>
              <a:t>(2) </a:t>
            </a:r>
            <a:r>
              <a:rPr lang="zh-CN" altLang="en-US" sz="1600" dirty="0">
                <a:latin typeface="楷体" panose="02010609060101010101" pitchFamily="49" charset="-122"/>
                <a:ea typeface="楷体" panose="02010609060101010101" pitchFamily="49" charset="-122"/>
                <a:cs typeface="Arial" panose="020B0604020202020204" pitchFamily="34" charset="0"/>
              </a:rPr>
              <a:t>预期被用于潜在爆炸性环境（空气混合物）；</a:t>
            </a:r>
          </a:p>
          <a:p>
            <a:pPr>
              <a:lnSpc>
                <a:spcPts val="2300"/>
              </a:lnSpc>
            </a:pPr>
            <a:r>
              <a:rPr lang="en-US" altLang="zh-CN" sz="1600" dirty="0">
                <a:latin typeface="楷体" panose="02010609060101010101" pitchFamily="49" charset="-122"/>
                <a:ea typeface="楷体" panose="02010609060101010101" pitchFamily="49" charset="-122"/>
                <a:cs typeface="Arial" panose="020B0604020202020204" pitchFamily="34" charset="0"/>
              </a:rPr>
              <a:t>(3) </a:t>
            </a:r>
            <a:r>
              <a:rPr lang="zh-CN" altLang="en-US" sz="1600" dirty="0">
                <a:latin typeface="楷体" panose="02010609060101010101" pitchFamily="49" charset="-122"/>
                <a:ea typeface="楷体" panose="02010609060101010101" pitchFamily="49" charset="-122"/>
                <a:cs typeface="Arial" panose="020B0604020202020204" pitchFamily="34" charset="0"/>
              </a:rPr>
              <a:t>是正常的大气条件下。</a:t>
            </a:r>
            <a:endParaRPr lang="en-US" altLang="zh-CN" sz="1600" dirty="0">
              <a:latin typeface="楷体" panose="02010609060101010101" pitchFamily="49" charset="-122"/>
              <a:ea typeface="楷体" panose="02010609060101010101" pitchFamily="49" charset="-122"/>
              <a:cs typeface="Arial" panose="020B0604020202020204" pitchFamily="34" charset="0"/>
            </a:endParaRPr>
          </a:p>
        </p:txBody>
      </p:sp>
      <p:sp>
        <p:nvSpPr>
          <p:cNvPr id="8" name="文本框 7"/>
          <p:cNvSpPr txBox="1"/>
          <p:nvPr/>
        </p:nvSpPr>
        <p:spPr>
          <a:xfrm>
            <a:off x="3684434" y="481664"/>
            <a:ext cx="4468966" cy="507831"/>
          </a:xfrm>
          <a:prstGeom prst="rect">
            <a:avLst/>
          </a:prstGeom>
          <a:noFill/>
        </p:spPr>
        <p:txBody>
          <a:bodyPr wrap="square" rtlCol="0">
            <a:spAutoFit/>
          </a:bodyPr>
          <a:lstStyle/>
          <a:p>
            <a:pPr>
              <a:lnSpc>
                <a:spcPct val="90000"/>
              </a:lnSpc>
              <a:spcBef>
                <a:spcPct val="0"/>
              </a:spcBef>
            </a:pPr>
            <a:r>
              <a:rPr lang="zh-CN" altLang="en-US" sz="3000" dirty="0">
                <a:solidFill>
                  <a:srgbClr val="0070C0"/>
                </a:solidFill>
                <a:latin typeface="楷体" panose="02010609060101010101" pitchFamily="49" charset="-122"/>
                <a:ea typeface="楷体" panose="02010609060101010101" pitchFamily="49" charset="-122"/>
                <a:cs typeface="+mj-cs"/>
              </a:rPr>
              <a:t>燃气表的安全保障</a:t>
            </a:r>
            <a:r>
              <a:rPr lang="en-US" altLang="zh-CN" sz="3000" dirty="0">
                <a:solidFill>
                  <a:srgbClr val="0070C0"/>
                </a:solidFill>
                <a:latin typeface="楷体" panose="02010609060101010101" pitchFamily="49" charset="-122"/>
                <a:ea typeface="楷体" panose="02010609060101010101" pitchFamily="49" charset="-122"/>
                <a:cs typeface="+mj-cs"/>
              </a:rPr>
              <a:t>-ATEX</a:t>
            </a:r>
          </a:p>
        </p:txBody>
      </p:sp>
      <p:pic>
        <p:nvPicPr>
          <p:cNvPr id="7" name="图片 6"/>
          <p:cNvPicPr>
            <a:picLocks noChangeAspect="1"/>
          </p:cNvPicPr>
          <p:nvPr/>
        </p:nvPicPr>
        <p:blipFill>
          <a:blip r:embed="rId2"/>
          <a:stretch>
            <a:fillRect/>
          </a:stretch>
        </p:blipFill>
        <p:spPr>
          <a:xfrm>
            <a:off x="889757" y="3659732"/>
            <a:ext cx="10412486" cy="2606575"/>
          </a:xfrm>
          <a:prstGeom prst="rect">
            <a:avLst/>
          </a:prstGeom>
        </p:spPr>
      </p:pic>
      <p:sp>
        <p:nvSpPr>
          <p:cNvPr id="9"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3662028890"/>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a:xfrm>
            <a:off x="4038600" y="6498019"/>
            <a:ext cx="4114800" cy="327785"/>
          </a:xfrm>
        </p:spPr>
        <p:txBody>
          <a:bodyPr/>
          <a:lstStyle/>
          <a:p>
            <a:r>
              <a:rPr lang="en-US" altLang="zh-CN" dirty="0">
                <a:solidFill>
                  <a:srgbClr val="0070C0"/>
                </a:solidFill>
              </a:rPr>
              <a:t>Confidential</a:t>
            </a:r>
          </a:p>
        </p:txBody>
      </p:sp>
      <p:sp>
        <p:nvSpPr>
          <p:cNvPr id="5" name="灯片编号占位符 4"/>
          <p:cNvSpPr>
            <a:spLocks noGrp="1"/>
          </p:cNvSpPr>
          <p:nvPr>
            <p:ph type="sldNum" sz="quarter" idx="12"/>
          </p:nvPr>
        </p:nvSpPr>
        <p:spPr>
          <a:xfrm>
            <a:off x="8617527" y="6459382"/>
            <a:ext cx="2743200" cy="365125"/>
          </a:xfrm>
        </p:spPr>
        <p:txBody>
          <a:bodyPr/>
          <a:lstStyle/>
          <a:p>
            <a:fld id="{5743D965-4CCF-4E9C-8BD6-54DBFE7BBCE7}" type="slidenum">
              <a:rPr lang="zh-CN" altLang="en-US" smtClean="0"/>
              <a:pPr/>
              <a:t>6</a:t>
            </a:fld>
            <a:endParaRPr lang="zh-CN" altLang="en-US" dirty="0"/>
          </a:p>
        </p:txBody>
      </p:sp>
      <p:sp>
        <p:nvSpPr>
          <p:cNvPr id="6" name="文本框 5"/>
          <p:cNvSpPr txBox="1"/>
          <p:nvPr/>
        </p:nvSpPr>
        <p:spPr>
          <a:xfrm>
            <a:off x="3723162" y="445201"/>
            <a:ext cx="3964355" cy="507831"/>
          </a:xfrm>
          <a:prstGeom prst="rect">
            <a:avLst/>
          </a:prstGeom>
          <a:noFill/>
        </p:spPr>
        <p:txBody>
          <a:bodyPr wrap="square" rtlCol="0">
            <a:spAutoFit/>
          </a:bodyPr>
          <a:lstStyle/>
          <a:p>
            <a:pPr>
              <a:lnSpc>
                <a:spcPct val="90000"/>
              </a:lnSpc>
              <a:spcBef>
                <a:spcPct val="0"/>
              </a:spcBef>
            </a:pPr>
            <a:r>
              <a:rPr lang="zh-CN" altLang="en-US" sz="3000" dirty="0">
                <a:solidFill>
                  <a:srgbClr val="0070C0"/>
                </a:solidFill>
                <a:latin typeface="楷体" panose="02010609060101010101" pitchFamily="49" charset="-122"/>
                <a:ea typeface="楷体" panose="02010609060101010101" pitchFamily="49" charset="-122"/>
                <a:cs typeface="+mj-cs"/>
              </a:rPr>
              <a:t>燃气表相关法规</a:t>
            </a:r>
            <a:r>
              <a:rPr lang="en-US" altLang="zh-CN" sz="3000" dirty="0">
                <a:solidFill>
                  <a:srgbClr val="0070C0"/>
                </a:solidFill>
                <a:latin typeface="楷体" panose="02010609060101010101" pitchFamily="49" charset="-122"/>
                <a:ea typeface="楷体" panose="02010609060101010101" pitchFamily="49" charset="-122"/>
                <a:cs typeface="+mj-cs"/>
              </a:rPr>
              <a:t>ATEX</a:t>
            </a:r>
          </a:p>
        </p:txBody>
      </p:sp>
      <p:graphicFrame>
        <p:nvGraphicFramePr>
          <p:cNvPr id="7" name="表格 6"/>
          <p:cNvGraphicFramePr>
            <a:graphicFrameLocks noGrp="1"/>
          </p:cNvGraphicFramePr>
          <p:nvPr>
            <p:extLst>
              <p:ext uri="{D42A27DB-BD31-4B8C-83A1-F6EECF244321}">
                <p14:modId xmlns:p14="http://schemas.microsoft.com/office/powerpoint/2010/main" val="2929670076"/>
              </p:ext>
            </p:extLst>
          </p:nvPr>
        </p:nvGraphicFramePr>
        <p:xfrm>
          <a:off x="869450" y="1094702"/>
          <a:ext cx="10169302" cy="2059876"/>
        </p:xfrm>
        <a:graphic>
          <a:graphicData uri="http://schemas.openxmlformats.org/drawingml/2006/table">
            <a:tbl>
              <a:tblPr firstRow="1" bandRow="1">
                <a:tableStyleId>{21E4AEA4-8DFA-4A89-87EB-49C32662AFE0}</a:tableStyleId>
              </a:tblPr>
              <a:tblGrid>
                <a:gridCol w="1916221">
                  <a:extLst>
                    <a:ext uri="{9D8B030D-6E8A-4147-A177-3AD203B41FA5}">
                      <a16:colId xmlns:a16="http://schemas.microsoft.com/office/drawing/2014/main" xmlns="" val="20000"/>
                    </a:ext>
                  </a:extLst>
                </a:gridCol>
                <a:gridCol w="1790187">
                  <a:extLst>
                    <a:ext uri="{9D8B030D-6E8A-4147-A177-3AD203B41FA5}">
                      <a16:colId xmlns:a16="http://schemas.microsoft.com/office/drawing/2014/main" xmlns="" val="20001"/>
                    </a:ext>
                  </a:extLst>
                </a:gridCol>
                <a:gridCol w="2108274">
                  <a:extLst>
                    <a:ext uri="{9D8B030D-6E8A-4147-A177-3AD203B41FA5}">
                      <a16:colId xmlns:a16="http://schemas.microsoft.com/office/drawing/2014/main" xmlns="" val="20002"/>
                    </a:ext>
                  </a:extLst>
                </a:gridCol>
                <a:gridCol w="4354620">
                  <a:extLst>
                    <a:ext uri="{9D8B030D-6E8A-4147-A177-3AD203B41FA5}">
                      <a16:colId xmlns:a16="http://schemas.microsoft.com/office/drawing/2014/main" xmlns="" val="20003"/>
                    </a:ext>
                  </a:extLst>
                </a:gridCol>
              </a:tblGrid>
              <a:tr h="386902">
                <a:tc>
                  <a:txBody>
                    <a:bodyPr/>
                    <a:lstStyle/>
                    <a:p>
                      <a:r>
                        <a:rPr lang="zh-CN" altLang="en-US" b="0" dirty="0"/>
                        <a:t>项目</a:t>
                      </a:r>
                    </a:p>
                  </a:txBody>
                  <a:tcPr/>
                </a:tc>
                <a:tc>
                  <a:txBody>
                    <a:bodyPr/>
                    <a:lstStyle/>
                    <a:p>
                      <a:r>
                        <a:rPr lang="zh-CN" altLang="en-US" b="0" dirty="0"/>
                        <a:t>标准</a:t>
                      </a:r>
                    </a:p>
                  </a:txBody>
                  <a:tcPr/>
                </a:tc>
                <a:tc>
                  <a:txBody>
                    <a:bodyPr/>
                    <a:lstStyle/>
                    <a:p>
                      <a:r>
                        <a:rPr lang="zh-CN" altLang="en-US" dirty="0"/>
                        <a:t>防爆等级要求</a:t>
                      </a:r>
                    </a:p>
                  </a:txBody>
                  <a:tcPr/>
                </a:tc>
                <a:tc>
                  <a:txBody>
                    <a:bodyPr/>
                    <a:lstStyle/>
                    <a:p>
                      <a:r>
                        <a:rPr lang="zh-CN" altLang="en-US" dirty="0"/>
                        <a:t>测试要求</a:t>
                      </a:r>
                    </a:p>
                  </a:txBody>
                  <a:tcPr/>
                </a:tc>
                <a:extLst>
                  <a:ext uri="{0D108BD9-81ED-4DB2-BD59-A6C34878D82A}">
                    <a16:rowId xmlns:a16="http://schemas.microsoft.com/office/drawing/2014/main" xmlns="" val="10000"/>
                  </a:ext>
                </a:extLst>
              </a:tr>
              <a:tr h="718257">
                <a:tc>
                  <a:txBody>
                    <a:bodyPr/>
                    <a:lstStyle/>
                    <a:p>
                      <a:r>
                        <a:rPr lang="en-US" altLang="zh-CN" dirty="0">
                          <a:latin typeface="楷体" panose="02010609060101010101" pitchFamily="49" charset="-122"/>
                          <a:ea typeface="楷体" panose="02010609060101010101" pitchFamily="49" charset="-122"/>
                        </a:rPr>
                        <a:t>ATEX100A</a:t>
                      </a:r>
                      <a:endParaRPr lang="zh-CN" altLang="en-US" dirty="0">
                        <a:latin typeface="楷体" panose="02010609060101010101" pitchFamily="49" charset="-122"/>
                        <a:ea typeface="楷体" panose="02010609060101010101" pitchFamily="49" charset="-122"/>
                      </a:endParaRPr>
                    </a:p>
                  </a:txBody>
                  <a:tcPr/>
                </a:tc>
                <a:tc>
                  <a:txBody>
                    <a:bodyPr/>
                    <a:lstStyle/>
                    <a:p>
                      <a:r>
                        <a:rPr lang="en-US" altLang="zh-CN">
                          <a:latin typeface="楷体" panose="02010609060101010101" pitchFamily="49" charset="-122"/>
                          <a:ea typeface="楷体" panose="02010609060101010101" pitchFamily="49" charset="-122"/>
                        </a:rPr>
                        <a:t>EN </a:t>
                      </a:r>
                      <a:r>
                        <a:rPr lang="en-US" altLang="zh-CN" dirty="0">
                          <a:latin typeface="楷体" panose="02010609060101010101" pitchFamily="49" charset="-122"/>
                          <a:ea typeface="楷体" panose="02010609060101010101" pitchFamily="49" charset="-122"/>
                        </a:rPr>
                        <a:t>60079 </a:t>
                      </a:r>
                      <a:endParaRPr lang="zh-CN" altLang="en-US" dirty="0">
                        <a:latin typeface="楷体" panose="02010609060101010101" pitchFamily="49" charset="-122"/>
                        <a:ea typeface="楷体" panose="02010609060101010101" pitchFamily="49" charset="-122"/>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latin typeface="楷体" panose="02010609060101010101" pitchFamily="49" charset="-122"/>
                          <a:ea typeface="楷体" panose="02010609060101010101" pitchFamily="49" charset="-122"/>
                        </a:rPr>
                        <a:t>II 1G </a:t>
                      </a:r>
                      <a:r>
                        <a:rPr lang="en-US" altLang="zh-CN" dirty="0" err="1">
                          <a:latin typeface="楷体" panose="02010609060101010101" pitchFamily="49" charset="-122"/>
                          <a:ea typeface="楷体" panose="02010609060101010101" pitchFamily="49" charset="-122"/>
                        </a:rPr>
                        <a:t>Exib</a:t>
                      </a:r>
                      <a:r>
                        <a:rPr lang="en-US" altLang="zh-CN" dirty="0">
                          <a:latin typeface="楷体" panose="02010609060101010101" pitchFamily="49" charset="-122"/>
                          <a:ea typeface="楷体" panose="02010609060101010101" pitchFamily="49" charset="-122"/>
                        </a:rPr>
                        <a:t> IIAT3</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楷体" panose="02010609060101010101" pitchFamily="49" charset="-122"/>
                          <a:ea typeface="楷体" panose="02010609060101010101" pitchFamily="49" charset="-122"/>
                        </a:rPr>
                        <a:t>强制要求</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latin typeface="楷体" panose="02010609060101010101" pitchFamily="49" charset="-122"/>
                          <a:ea typeface="楷体" panose="02010609060101010101" pitchFamily="49" charset="-122"/>
                        </a:rPr>
                        <a:t>必须保证正常工作状态下以及系统中存在一起故障时，电路元件不发生燃爆</a:t>
                      </a:r>
                      <a:r>
                        <a:rPr lang="zh-CN" altLang="en-US" sz="1400" u="none" strike="noStrike" kern="1200" dirty="0">
                          <a:solidFill>
                            <a:schemeClr val="dk1"/>
                          </a:solidFill>
                          <a:effectLst/>
                          <a:latin typeface="楷体" panose="02010609060101010101" pitchFamily="49" charset="-122"/>
                          <a:ea typeface="楷体" panose="02010609060101010101" pitchFamily="49" charset="-122"/>
                          <a:cs typeface="+mn-cs"/>
                        </a:rPr>
                        <a:t>。</a:t>
                      </a:r>
                    </a:p>
                  </a:txBody>
                  <a:tcPr/>
                </a:tc>
                <a:extLst>
                  <a:ext uri="{0D108BD9-81ED-4DB2-BD59-A6C34878D82A}">
                    <a16:rowId xmlns:a16="http://schemas.microsoft.com/office/drawing/2014/main" xmlns="" val="10001"/>
                  </a:ext>
                </a:extLst>
              </a:tr>
              <a:tr h="954717">
                <a:tc>
                  <a:txBody>
                    <a:bodyPr/>
                    <a:lstStyle/>
                    <a:p>
                      <a:r>
                        <a:rPr lang="zh-CN" altLang="en-US" b="0" dirty="0">
                          <a:latin typeface="楷体" panose="02010609060101010101" pitchFamily="49" charset="-122"/>
                          <a:ea typeface="楷体" panose="02010609060101010101" pitchFamily="49" charset="-122"/>
                        </a:rPr>
                        <a:t>防爆性能测试</a:t>
                      </a:r>
                    </a:p>
                  </a:txBody>
                  <a:tcPr/>
                </a:tc>
                <a:tc>
                  <a:txBody>
                    <a:bodyPr/>
                    <a:lstStyle/>
                    <a:p>
                      <a:r>
                        <a:rPr lang="zh-CN" altLang="en-US" b="0" dirty="0">
                          <a:latin typeface="楷体" panose="02010609060101010101" pitchFamily="49" charset="-122"/>
                          <a:ea typeface="楷体" panose="02010609060101010101" pitchFamily="49" charset="-122"/>
                        </a:rPr>
                        <a:t>膜式燃气表</a:t>
                      </a:r>
                      <a:endParaRPr lang="en-US" altLang="zh-CN" b="0" dirty="0">
                        <a:latin typeface="楷体" panose="02010609060101010101" pitchFamily="49" charset="-122"/>
                        <a:ea typeface="楷体" panose="02010609060101010101" pitchFamily="49" charset="-122"/>
                      </a:endParaRPr>
                    </a:p>
                    <a:p>
                      <a:r>
                        <a:rPr lang="en-US" altLang="zh-CN" b="0" dirty="0">
                          <a:latin typeface="楷体" panose="02010609060101010101" pitchFamily="49" charset="-122"/>
                          <a:ea typeface="楷体" panose="02010609060101010101" pitchFamily="49" charset="-122"/>
                        </a:rPr>
                        <a:t>GB3836.4-2001</a:t>
                      </a:r>
                    </a:p>
                  </a:txBody>
                  <a:tcPr/>
                </a:tc>
                <a:tc>
                  <a:txBody>
                    <a:bodyPr/>
                    <a:lstStyle/>
                    <a:p>
                      <a:r>
                        <a:rPr lang="zh-CN" altLang="en-US" dirty="0">
                          <a:latin typeface="楷体" panose="02010609060101010101" pitchFamily="49" charset="-122"/>
                          <a:ea typeface="楷体" panose="02010609060101010101" pitchFamily="49" charset="-122"/>
                        </a:rPr>
                        <a:t>防爆等级不应低于</a:t>
                      </a:r>
                      <a:endParaRPr lang="en-US" altLang="zh-CN" dirty="0">
                        <a:latin typeface="楷体" panose="02010609060101010101" pitchFamily="49" charset="-122"/>
                        <a:ea typeface="楷体" panose="02010609060101010101" pitchFamily="49" charset="-122"/>
                      </a:endParaRPr>
                    </a:p>
                    <a:p>
                      <a:r>
                        <a:rPr lang="en-US" altLang="zh-CN" dirty="0" err="1">
                          <a:latin typeface="楷体" panose="02010609060101010101" pitchFamily="49" charset="-122"/>
                          <a:ea typeface="楷体" panose="02010609060101010101" pitchFamily="49" charset="-122"/>
                        </a:rPr>
                        <a:t>Exi</a:t>
                      </a:r>
                      <a:r>
                        <a:rPr lang="en-US" altLang="zh-CN" dirty="0">
                          <a:latin typeface="楷体" panose="02010609060101010101" pitchFamily="49" charset="-122"/>
                          <a:ea typeface="楷体" panose="02010609060101010101" pitchFamily="49" charset="-122"/>
                        </a:rPr>
                        <a:t> IIBT3</a:t>
                      </a:r>
                    </a:p>
                    <a:p>
                      <a:r>
                        <a:rPr lang="zh-CN" altLang="en-US" dirty="0">
                          <a:latin typeface="楷体" panose="02010609060101010101" pitchFamily="49" charset="-122"/>
                          <a:ea typeface="楷体" panose="02010609060101010101" pitchFamily="49" charset="-122"/>
                        </a:rPr>
                        <a:t>未强制要求</a:t>
                      </a:r>
                    </a:p>
                  </a:txBody>
                  <a:tcPr/>
                </a:tc>
                <a:tc>
                  <a:txBody>
                    <a:bodyPr/>
                    <a:lstStyle/>
                    <a:p>
                      <a:r>
                        <a:rPr lang="zh-CN" altLang="en-US" dirty="0">
                          <a:latin typeface="楷体" panose="02010609060101010101" pitchFamily="49" charset="-122"/>
                          <a:ea typeface="楷体" panose="02010609060101010101" pitchFamily="49" charset="-122"/>
                        </a:rPr>
                        <a:t>在规定的试验条件下，正常工作或规定的故障状态下产生的电火花和热效应均不能点燃规定的爆炸性气体或蒸汽的电路。</a:t>
                      </a:r>
                    </a:p>
                  </a:txBody>
                  <a:tcPr/>
                </a:tc>
                <a:extLst>
                  <a:ext uri="{0D108BD9-81ED-4DB2-BD59-A6C34878D82A}">
                    <a16:rowId xmlns:a16="http://schemas.microsoft.com/office/drawing/2014/main" xmlns="" val="10002"/>
                  </a:ext>
                </a:extLst>
              </a:tr>
            </a:tbl>
          </a:graphicData>
        </a:graphic>
      </p:graphicFrame>
      <p:pic>
        <p:nvPicPr>
          <p:cNvPr id="8" name="图片 7"/>
          <p:cNvPicPr>
            <a:picLocks noChangeAspect="1"/>
          </p:cNvPicPr>
          <p:nvPr/>
        </p:nvPicPr>
        <p:blipFill>
          <a:blip r:embed="rId2"/>
          <a:stretch>
            <a:fillRect/>
          </a:stretch>
        </p:blipFill>
        <p:spPr>
          <a:xfrm>
            <a:off x="5731098" y="3296248"/>
            <a:ext cx="5834130" cy="3246220"/>
          </a:xfrm>
          <a:prstGeom prst="rect">
            <a:avLst/>
          </a:prstGeom>
        </p:spPr>
      </p:pic>
      <p:sp>
        <p:nvSpPr>
          <p:cNvPr id="9" name="右箭头 8"/>
          <p:cNvSpPr/>
          <p:nvPr/>
        </p:nvSpPr>
        <p:spPr>
          <a:xfrm>
            <a:off x="5144866" y="5261033"/>
            <a:ext cx="560474" cy="300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2" name="图片 11"/>
          <p:cNvPicPr>
            <a:picLocks noChangeAspect="1"/>
          </p:cNvPicPr>
          <p:nvPr/>
        </p:nvPicPr>
        <p:blipFill>
          <a:blip r:embed="rId3"/>
          <a:stretch>
            <a:fillRect/>
          </a:stretch>
        </p:blipFill>
        <p:spPr>
          <a:xfrm>
            <a:off x="382989" y="3276648"/>
            <a:ext cx="4761878" cy="3108397"/>
          </a:xfrm>
          <a:prstGeom prst="rect">
            <a:avLst/>
          </a:prstGeom>
        </p:spPr>
      </p:pic>
      <p:sp>
        <p:nvSpPr>
          <p:cNvPr id="3" name="矩形 2"/>
          <p:cNvSpPr/>
          <p:nvPr/>
        </p:nvSpPr>
        <p:spPr>
          <a:xfrm>
            <a:off x="528760" y="3350985"/>
            <a:ext cx="1039708" cy="369332"/>
          </a:xfrm>
          <a:prstGeom prst="rect">
            <a:avLst/>
          </a:prstGeom>
        </p:spPr>
        <p:txBody>
          <a:bodyPr wrap="none">
            <a:spAutoFit/>
          </a:bodyPr>
          <a:lstStyle/>
          <a:p>
            <a:r>
              <a:rPr lang="en-US" altLang="zh-CN" dirty="0">
                <a:solidFill>
                  <a:srgbClr val="1988F9"/>
                </a:solidFill>
              </a:rPr>
              <a:t>Example:</a:t>
            </a:r>
            <a:endParaRPr lang="zh-CN" altLang="en-US" dirty="0"/>
          </a:p>
        </p:txBody>
      </p:sp>
      <p:sp>
        <p:nvSpPr>
          <p:cNvPr id="10"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212255259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a:xfrm>
            <a:off x="8656162" y="6396104"/>
            <a:ext cx="2743200" cy="365125"/>
          </a:xfrm>
        </p:spPr>
        <p:txBody>
          <a:bodyPr/>
          <a:lstStyle/>
          <a:p>
            <a:fld id="{5743D965-4CCF-4E9C-8BD6-54DBFE7BBCE7}" type="slidenum">
              <a:rPr lang="zh-CN" altLang="en-US" smtClean="0"/>
              <a:pPr/>
              <a:t>7</a:t>
            </a:fld>
            <a:endParaRPr lang="zh-CN" altLang="en-US" dirty="0"/>
          </a:p>
        </p:txBody>
      </p:sp>
      <p:sp>
        <p:nvSpPr>
          <p:cNvPr id="6" name="文本框 5"/>
          <p:cNvSpPr txBox="1"/>
          <p:nvPr/>
        </p:nvSpPr>
        <p:spPr>
          <a:xfrm>
            <a:off x="3555728" y="466371"/>
            <a:ext cx="6104966" cy="507831"/>
          </a:xfrm>
          <a:prstGeom prst="rect">
            <a:avLst/>
          </a:prstGeom>
          <a:noFill/>
        </p:spPr>
        <p:txBody>
          <a:bodyPr wrap="square" rtlCol="0">
            <a:spAutoFit/>
          </a:bodyPr>
          <a:lstStyle/>
          <a:p>
            <a:pPr>
              <a:lnSpc>
                <a:spcPct val="90000"/>
              </a:lnSpc>
              <a:spcBef>
                <a:spcPct val="0"/>
              </a:spcBef>
            </a:pPr>
            <a:r>
              <a:rPr lang="zh-CN" altLang="en-US" sz="3000" dirty="0">
                <a:solidFill>
                  <a:srgbClr val="0070C0"/>
                </a:solidFill>
                <a:latin typeface="楷体" panose="02010609060101010101" pitchFamily="49" charset="-122"/>
                <a:ea typeface="楷体" panose="02010609060101010101" pitchFamily="49" charset="-122"/>
                <a:cs typeface="+mj-cs"/>
              </a:rPr>
              <a:t>燃气表系统中</a:t>
            </a:r>
            <a:r>
              <a:rPr lang="en-US" altLang="zh-CN" sz="3000" dirty="0">
                <a:solidFill>
                  <a:srgbClr val="0070C0"/>
                </a:solidFill>
                <a:latin typeface="楷体" panose="02010609060101010101" pitchFamily="49" charset="-122"/>
                <a:ea typeface="楷体" panose="02010609060101010101" pitchFamily="49" charset="-122"/>
                <a:cs typeface="+mj-cs"/>
              </a:rPr>
              <a:t>Fuse</a:t>
            </a:r>
            <a:r>
              <a:rPr lang="zh-CN" altLang="en-US" sz="3000" dirty="0">
                <a:solidFill>
                  <a:srgbClr val="0070C0"/>
                </a:solidFill>
                <a:latin typeface="楷体" panose="02010609060101010101" pitchFamily="49" charset="-122"/>
                <a:ea typeface="楷体" panose="02010609060101010101" pitchFamily="49" charset="-122"/>
                <a:cs typeface="+mj-cs"/>
              </a:rPr>
              <a:t>的相关应用</a:t>
            </a:r>
            <a:endParaRPr lang="en-US" altLang="zh-CN" sz="3000" dirty="0">
              <a:solidFill>
                <a:srgbClr val="0070C0"/>
              </a:solidFill>
              <a:latin typeface="楷体" panose="02010609060101010101" pitchFamily="49" charset="-122"/>
              <a:ea typeface="楷体" panose="02010609060101010101" pitchFamily="49" charset="-122"/>
              <a:cs typeface="+mj-cs"/>
            </a:endParaRPr>
          </a:p>
        </p:txBody>
      </p:sp>
      <p:grpSp>
        <p:nvGrpSpPr>
          <p:cNvPr id="51" name="组合 50"/>
          <p:cNvGrpSpPr/>
          <p:nvPr/>
        </p:nvGrpSpPr>
        <p:grpSpPr>
          <a:xfrm>
            <a:off x="2845918" y="2731976"/>
            <a:ext cx="8237788" cy="3775099"/>
            <a:chOff x="3296706" y="2183726"/>
            <a:chExt cx="7794465" cy="3591516"/>
          </a:xfrm>
        </p:grpSpPr>
        <p:sp>
          <p:nvSpPr>
            <p:cNvPr id="55" name="矩形 54"/>
            <p:cNvSpPr/>
            <p:nvPr/>
          </p:nvSpPr>
          <p:spPr>
            <a:xfrm>
              <a:off x="3296706" y="2183726"/>
              <a:ext cx="2153823" cy="43195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t">
              <a:spAutoFit/>
            </a:bodyPr>
            <a:lstStyle/>
            <a:p>
              <a:pPr algn="ctr">
                <a:lnSpc>
                  <a:spcPct val="150000"/>
                </a:lnSpc>
              </a:pPr>
              <a:r>
                <a:rPr lang="zh-CN" altLang="en-US" b="1" dirty="0">
                  <a:latin typeface="Cambria" panose="02040503050406030204" pitchFamily="18" charset="0"/>
                  <a:ea typeface="黑体" panose="02010609060101010101" pitchFamily="49" charset="-122"/>
                </a:rPr>
                <a:t>显示模块</a:t>
              </a:r>
            </a:p>
          </p:txBody>
        </p:sp>
        <p:sp>
          <p:nvSpPr>
            <p:cNvPr id="56" name="矩形 55"/>
            <p:cNvSpPr/>
            <p:nvPr/>
          </p:nvSpPr>
          <p:spPr>
            <a:xfrm>
              <a:off x="8674442" y="2193100"/>
              <a:ext cx="1741767" cy="1435046"/>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endParaRPr lang="zh-CN" altLang="en-US" b="1" dirty="0">
                <a:latin typeface="Cambria" panose="02040503050406030204" pitchFamily="18" charset="0"/>
                <a:ea typeface="黑体" panose="02010609060101010101" pitchFamily="49" charset="-122"/>
              </a:endParaRPr>
            </a:p>
          </p:txBody>
        </p:sp>
        <p:sp>
          <p:nvSpPr>
            <p:cNvPr id="57" name="矩形 56"/>
            <p:cNvSpPr/>
            <p:nvPr/>
          </p:nvSpPr>
          <p:spPr>
            <a:xfrm>
              <a:off x="6970349" y="4281972"/>
              <a:ext cx="509353" cy="149327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endParaRPr lang="zh-CN" altLang="en-US" b="1" dirty="0">
                <a:latin typeface="Cambria" panose="02040503050406030204" pitchFamily="18" charset="0"/>
                <a:ea typeface="黑体" panose="02010609060101010101" pitchFamily="49" charset="-122"/>
              </a:endParaRPr>
            </a:p>
          </p:txBody>
        </p:sp>
        <p:sp>
          <p:nvSpPr>
            <p:cNvPr id="60" name="矩形 59"/>
            <p:cNvSpPr/>
            <p:nvPr/>
          </p:nvSpPr>
          <p:spPr>
            <a:xfrm>
              <a:off x="8675496" y="2611495"/>
              <a:ext cx="996612" cy="439214"/>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r>
                <a:rPr lang="zh-CN" altLang="en-US" sz="1600" b="1" dirty="0">
                  <a:latin typeface="Cambria" panose="02040503050406030204" pitchFamily="18" charset="0"/>
                  <a:ea typeface="黑体" panose="02010609060101010101" pitchFamily="49" charset="-122"/>
                </a:rPr>
                <a:t>电源模块</a:t>
              </a:r>
            </a:p>
          </p:txBody>
        </p:sp>
        <p:sp>
          <p:nvSpPr>
            <p:cNvPr id="68" name="矩形 67"/>
            <p:cNvSpPr/>
            <p:nvPr/>
          </p:nvSpPr>
          <p:spPr>
            <a:xfrm>
              <a:off x="10521824" y="2378983"/>
              <a:ext cx="511384" cy="434274"/>
            </a:xfrm>
            <a:prstGeom prst="rect">
              <a:avLst/>
            </a:prstGeom>
          </p:spPr>
          <p:txBody>
            <a:bodyPr wrap="none">
              <a:spAutoFit/>
            </a:bodyPr>
            <a:lstStyle/>
            <a:p>
              <a:pPr algn="ctr">
                <a:lnSpc>
                  <a:spcPct val="150000"/>
                </a:lnSpc>
              </a:pPr>
              <a:r>
                <a:rPr lang="en-US" altLang="zh-CN" b="1" dirty="0">
                  <a:latin typeface="Cambria" panose="02040503050406030204" pitchFamily="18" charset="0"/>
                  <a:ea typeface="黑体" panose="02010609060101010101" pitchFamily="49" charset="-122"/>
                </a:rPr>
                <a:t>Vin</a:t>
              </a:r>
            </a:p>
          </p:txBody>
        </p:sp>
        <p:sp>
          <p:nvSpPr>
            <p:cNvPr id="69" name="矩形 68"/>
            <p:cNvSpPr/>
            <p:nvPr/>
          </p:nvSpPr>
          <p:spPr>
            <a:xfrm>
              <a:off x="10588826" y="2773299"/>
              <a:ext cx="502345" cy="434274"/>
            </a:xfrm>
            <a:prstGeom prst="rect">
              <a:avLst/>
            </a:prstGeom>
          </p:spPr>
          <p:txBody>
            <a:bodyPr wrap="none">
              <a:spAutoFit/>
            </a:bodyPr>
            <a:lstStyle/>
            <a:p>
              <a:pPr algn="ctr">
                <a:lnSpc>
                  <a:spcPct val="150000"/>
                </a:lnSpc>
              </a:pPr>
              <a:r>
                <a:rPr lang="en-US" altLang="zh-CN" b="1" dirty="0">
                  <a:latin typeface="Cambria" panose="02040503050406030204" pitchFamily="18" charset="0"/>
                  <a:ea typeface="黑体" panose="02010609060101010101" pitchFamily="49" charset="-122"/>
                </a:rPr>
                <a:t>DC </a:t>
              </a:r>
            </a:p>
          </p:txBody>
        </p:sp>
        <p:sp>
          <p:nvSpPr>
            <p:cNvPr id="71" name="矩形 70"/>
            <p:cNvSpPr/>
            <p:nvPr/>
          </p:nvSpPr>
          <p:spPr>
            <a:xfrm>
              <a:off x="6970235" y="4370085"/>
              <a:ext cx="601720" cy="1146633"/>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wordArtVertRtl" wrap="square" anchor="ctr" anchorCtr="1">
              <a:spAutoFit/>
            </a:bodyPr>
            <a:lstStyle/>
            <a:p>
              <a:pPr algn="ctr">
                <a:lnSpc>
                  <a:spcPct val="150000"/>
                </a:lnSpc>
              </a:pPr>
              <a:r>
                <a:rPr lang="zh-CN" altLang="en-US" b="1" dirty="0">
                  <a:latin typeface="Arial" panose="020B0604020202020204" pitchFamily="34" charset="0"/>
                  <a:ea typeface="黑体" panose="02010609060101010101" pitchFamily="49" charset="-122"/>
                  <a:cs typeface="Arial" panose="020B0604020202020204" pitchFamily="34" charset="0"/>
                </a:rPr>
                <a:t>报警器</a:t>
              </a:r>
            </a:p>
          </p:txBody>
        </p:sp>
        <p:cxnSp>
          <p:nvCxnSpPr>
            <p:cNvPr id="76" name="直接箭头连接符 75"/>
            <p:cNvCxnSpPr/>
            <p:nvPr/>
          </p:nvCxnSpPr>
          <p:spPr>
            <a:xfrm flipH="1">
              <a:off x="6554753" y="3660513"/>
              <a:ext cx="7235" cy="364026"/>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77" name="图片 76"/>
            <p:cNvPicPr>
              <a:picLocks noChangeAspect="1"/>
            </p:cNvPicPr>
            <p:nvPr/>
          </p:nvPicPr>
          <p:blipFill rotWithShape="1">
            <a:blip r:embed="rId2"/>
            <a:srcRect l="24189" t="1" r="25814" b="-4205"/>
            <a:stretch/>
          </p:blipFill>
          <p:spPr>
            <a:xfrm>
              <a:off x="9677572" y="2590100"/>
              <a:ext cx="747418" cy="413961"/>
            </a:xfrm>
            <a:prstGeom prst="rect">
              <a:avLst/>
            </a:prstGeom>
          </p:spPr>
        </p:pic>
      </p:grpSp>
      <p:sp>
        <p:nvSpPr>
          <p:cNvPr id="89" name="矩形 88"/>
          <p:cNvSpPr/>
          <p:nvPr/>
        </p:nvSpPr>
        <p:spPr>
          <a:xfrm>
            <a:off x="6074555" y="2731053"/>
            <a:ext cx="1749600" cy="15372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t">
            <a:spAutoFit/>
          </a:bodyPr>
          <a:lstStyle/>
          <a:p>
            <a:pPr algn="ctr">
              <a:lnSpc>
                <a:spcPct val="150000"/>
              </a:lnSpc>
            </a:pPr>
            <a:r>
              <a:rPr lang="zh-CN" altLang="en-US" b="1" dirty="0">
                <a:latin typeface="Cambria" panose="02040503050406030204" pitchFamily="18" charset="0"/>
                <a:ea typeface="黑体" panose="02010609060101010101" pitchFamily="49" charset="-122"/>
              </a:rPr>
              <a:t>主控制模块</a:t>
            </a:r>
            <a:endParaRPr lang="en-US" altLang="zh-CN" b="1" dirty="0">
              <a:latin typeface="Cambria" panose="02040503050406030204" pitchFamily="18" charset="0"/>
              <a:ea typeface="黑体" panose="02010609060101010101" pitchFamily="49" charset="-122"/>
            </a:endParaRPr>
          </a:p>
          <a:p>
            <a:pPr algn="ctr">
              <a:lnSpc>
                <a:spcPct val="150000"/>
              </a:lnSpc>
            </a:pPr>
            <a:r>
              <a:rPr lang="en-US" altLang="zh-CN" b="1" dirty="0">
                <a:latin typeface="Cambria" panose="02040503050406030204" pitchFamily="18" charset="0"/>
                <a:ea typeface="黑体" panose="02010609060101010101" pitchFamily="49" charset="-122"/>
              </a:rPr>
              <a:t>        </a:t>
            </a:r>
            <a:endParaRPr lang="zh-CN" altLang="en-US" b="1" dirty="0">
              <a:latin typeface="Cambria" panose="02040503050406030204" pitchFamily="18" charset="0"/>
              <a:ea typeface="黑体" panose="02010609060101010101" pitchFamily="49" charset="-122"/>
            </a:endParaRPr>
          </a:p>
        </p:txBody>
      </p:sp>
      <p:cxnSp>
        <p:nvCxnSpPr>
          <p:cNvPr id="92" name="直接箭头连接符 91"/>
          <p:cNvCxnSpPr/>
          <p:nvPr/>
        </p:nvCxnSpPr>
        <p:spPr>
          <a:xfrm>
            <a:off x="9406862" y="4324123"/>
            <a:ext cx="1" cy="61369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pic>
        <p:nvPicPr>
          <p:cNvPr id="97" name="图片 96"/>
          <p:cNvPicPr>
            <a:picLocks noChangeAspect="1"/>
          </p:cNvPicPr>
          <p:nvPr/>
        </p:nvPicPr>
        <p:blipFill rotWithShape="1">
          <a:blip r:embed="rId2"/>
          <a:srcRect l="24189" t="1" r="25814" b="-4205"/>
          <a:stretch/>
        </p:blipFill>
        <p:spPr>
          <a:xfrm>
            <a:off x="7024520" y="3170820"/>
            <a:ext cx="778710" cy="453918"/>
          </a:xfrm>
          <a:prstGeom prst="rect">
            <a:avLst/>
          </a:prstGeom>
        </p:spPr>
      </p:pic>
      <p:sp>
        <p:nvSpPr>
          <p:cNvPr id="81" name="文本框 80"/>
          <p:cNvSpPr txBox="1"/>
          <p:nvPr/>
        </p:nvSpPr>
        <p:spPr>
          <a:xfrm>
            <a:off x="7039430" y="3575756"/>
            <a:ext cx="803378" cy="692497"/>
          </a:xfrm>
          <a:prstGeom prst="rect">
            <a:avLst/>
          </a:prstGeom>
          <a:noFill/>
        </p:spPr>
        <p:txBody>
          <a:bodyPr wrap="square" rtlCol="0">
            <a:spAutoFit/>
          </a:bodyPr>
          <a:lstStyle/>
          <a:p>
            <a:r>
              <a:rPr lang="en-US" altLang="zh-CN" sz="1300" dirty="0">
                <a:solidFill>
                  <a:srgbClr val="3333FF"/>
                </a:solidFill>
              </a:rPr>
              <a:t>T0603FF</a:t>
            </a:r>
          </a:p>
          <a:p>
            <a:r>
              <a:rPr lang="en-US" altLang="zh-CN" sz="1300" dirty="0">
                <a:solidFill>
                  <a:srgbClr val="3333FF"/>
                </a:solidFill>
              </a:rPr>
              <a:t>0.25A</a:t>
            </a:r>
          </a:p>
          <a:p>
            <a:endParaRPr lang="en-US" altLang="zh-CN" sz="1300" dirty="0">
              <a:solidFill>
                <a:srgbClr val="3333FF"/>
              </a:solidFill>
            </a:endParaRPr>
          </a:p>
        </p:txBody>
      </p:sp>
      <p:sp>
        <p:nvSpPr>
          <p:cNvPr id="98" name="矩形 97"/>
          <p:cNvSpPr/>
          <p:nvPr/>
        </p:nvSpPr>
        <p:spPr>
          <a:xfrm>
            <a:off x="6090265" y="3222795"/>
            <a:ext cx="922495" cy="507831"/>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r>
              <a:rPr lang="en-US" altLang="zh-CN" b="1" dirty="0">
                <a:latin typeface="Cambria" panose="02040503050406030204" pitchFamily="18" charset="0"/>
                <a:ea typeface="黑体" panose="02010609060101010101" pitchFamily="49" charset="-122"/>
              </a:rPr>
              <a:t>MCU</a:t>
            </a:r>
            <a:endParaRPr lang="zh-CN" altLang="en-US" b="1" dirty="0">
              <a:latin typeface="Cambria" panose="02040503050406030204" pitchFamily="18" charset="0"/>
              <a:ea typeface="黑体" panose="02010609060101010101" pitchFamily="49" charset="-122"/>
            </a:endParaRPr>
          </a:p>
        </p:txBody>
      </p:sp>
      <p:cxnSp>
        <p:nvCxnSpPr>
          <p:cNvPr id="112" name="直接箭头连接符 111"/>
          <p:cNvCxnSpPr/>
          <p:nvPr/>
        </p:nvCxnSpPr>
        <p:spPr>
          <a:xfrm flipH="1">
            <a:off x="5137495" y="3600161"/>
            <a:ext cx="909320" cy="821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1" name="图片 40"/>
          <p:cNvPicPr>
            <a:picLocks noChangeAspect="1"/>
          </p:cNvPicPr>
          <p:nvPr/>
        </p:nvPicPr>
        <p:blipFill rotWithShape="1">
          <a:blip r:embed="rId3"/>
          <a:srcRect t="12201"/>
          <a:stretch/>
        </p:blipFill>
        <p:spPr>
          <a:xfrm>
            <a:off x="562108" y="2611980"/>
            <a:ext cx="1485900" cy="2127286"/>
          </a:xfrm>
          <a:prstGeom prst="rect">
            <a:avLst/>
          </a:prstGeom>
        </p:spPr>
      </p:pic>
      <p:sp>
        <p:nvSpPr>
          <p:cNvPr id="42" name="文本框 41"/>
          <p:cNvSpPr txBox="1"/>
          <p:nvPr/>
        </p:nvSpPr>
        <p:spPr>
          <a:xfrm>
            <a:off x="1046287" y="2599099"/>
            <a:ext cx="518091" cy="292388"/>
          </a:xfrm>
          <a:prstGeom prst="rect">
            <a:avLst/>
          </a:prstGeom>
          <a:noFill/>
        </p:spPr>
        <p:txBody>
          <a:bodyPr wrap="none" rtlCol="0">
            <a:spAutoFit/>
          </a:bodyPr>
          <a:lstStyle/>
          <a:p>
            <a:r>
              <a:rPr lang="zh-CN" altLang="en-US" sz="1300" dirty="0"/>
              <a:t>基表</a:t>
            </a:r>
          </a:p>
        </p:txBody>
      </p:sp>
      <p:sp>
        <p:nvSpPr>
          <p:cNvPr id="43" name="文本框 42"/>
          <p:cNvSpPr txBox="1"/>
          <p:nvPr/>
        </p:nvSpPr>
        <p:spPr>
          <a:xfrm>
            <a:off x="723044" y="4117699"/>
            <a:ext cx="1018227" cy="292388"/>
          </a:xfrm>
          <a:prstGeom prst="rect">
            <a:avLst/>
          </a:prstGeom>
          <a:noFill/>
        </p:spPr>
        <p:txBody>
          <a:bodyPr wrap="none" rtlCol="0">
            <a:spAutoFit/>
          </a:bodyPr>
          <a:lstStyle/>
          <a:p>
            <a:r>
              <a:rPr lang="zh-CN" altLang="en-US" sz="1300" dirty="0"/>
              <a:t>计量传感器</a:t>
            </a:r>
          </a:p>
        </p:txBody>
      </p:sp>
      <p:sp>
        <p:nvSpPr>
          <p:cNvPr id="44" name="矩形 43"/>
          <p:cNvSpPr/>
          <p:nvPr/>
        </p:nvSpPr>
        <p:spPr>
          <a:xfrm>
            <a:off x="836802" y="3065654"/>
            <a:ext cx="937059" cy="32045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文本框 44"/>
          <p:cNvSpPr txBox="1"/>
          <p:nvPr/>
        </p:nvSpPr>
        <p:spPr>
          <a:xfrm>
            <a:off x="821702" y="3598216"/>
            <a:ext cx="684803" cy="292388"/>
          </a:xfrm>
          <a:prstGeom prst="rect">
            <a:avLst/>
          </a:prstGeom>
          <a:noFill/>
        </p:spPr>
        <p:txBody>
          <a:bodyPr wrap="none" rtlCol="0">
            <a:spAutoFit/>
          </a:bodyPr>
          <a:lstStyle/>
          <a:p>
            <a:r>
              <a:rPr lang="zh-CN" altLang="en-US" sz="1300" dirty="0"/>
              <a:t>机电阀</a:t>
            </a:r>
          </a:p>
        </p:txBody>
      </p:sp>
      <p:sp>
        <p:nvSpPr>
          <p:cNvPr id="46" name="文本框 45"/>
          <p:cNvSpPr txBox="1"/>
          <p:nvPr/>
        </p:nvSpPr>
        <p:spPr>
          <a:xfrm>
            <a:off x="841594" y="3095621"/>
            <a:ext cx="684803" cy="292388"/>
          </a:xfrm>
          <a:prstGeom prst="rect">
            <a:avLst/>
          </a:prstGeom>
          <a:noFill/>
        </p:spPr>
        <p:txBody>
          <a:bodyPr wrap="none" rtlCol="0">
            <a:spAutoFit/>
          </a:bodyPr>
          <a:lstStyle/>
          <a:p>
            <a:r>
              <a:rPr lang="zh-CN" altLang="en-US" sz="1300" dirty="0"/>
              <a:t>显示屏</a:t>
            </a:r>
          </a:p>
        </p:txBody>
      </p:sp>
      <p:sp>
        <p:nvSpPr>
          <p:cNvPr id="48" name="矩形 47"/>
          <p:cNvSpPr/>
          <p:nvPr/>
        </p:nvSpPr>
        <p:spPr>
          <a:xfrm>
            <a:off x="808896" y="3578666"/>
            <a:ext cx="937059" cy="320455"/>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矩形 51"/>
          <p:cNvSpPr/>
          <p:nvPr/>
        </p:nvSpPr>
        <p:spPr>
          <a:xfrm>
            <a:off x="783139" y="4106700"/>
            <a:ext cx="937059" cy="320455"/>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矩形 52"/>
          <p:cNvSpPr/>
          <p:nvPr/>
        </p:nvSpPr>
        <p:spPr>
          <a:xfrm>
            <a:off x="2845953" y="3305862"/>
            <a:ext cx="2276323" cy="8676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b" anchorCtr="0">
            <a:noAutofit/>
          </a:bodyPr>
          <a:lstStyle/>
          <a:p>
            <a:pPr algn="ctr">
              <a:lnSpc>
                <a:spcPct val="150000"/>
              </a:lnSpc>
            </a:pPr>
            <a:r>
              <a:rPr lang="zh-CN" altLang="en-US" sz="1400" b="1" dirty="0">
                <a:latin typeface="Cambria" panose="02040503050406030204" pitchFamily="18" charset="0"/>
                <a:ea typeface="黑体" panose="02010609060101010101" pitchFamily="49" charset="-122"/>
              </a:rPr>
              <a:t>机电阀</a:t>
            </a:r>
            <a:endParaRPr lang="en-US" altLang="zh-CN" sz="1400" b="1" dirty="0">
              <a:latin typeface="Cambria" panose="02040503050406030204" pitchFamily="18" charset="0"/>
              <a:ea typeface="黑体" panose="02010609060101010101" pitchFamily="49" charset="-122"/>
            </a:endParaRPr>
          </a:p>
          <a:p>
            <a:pPr algn="ctr">
              <a:lnSpc>
                <a:spcPct val="150000"/>
              </a:lnSpc>
            </a:pPr>
            <a:r>
              <a:rPr lang="zh-CN" altLang="en-US" sz="1400" b="1" dirty="0">
                <a:latin typeface="Cambria" panose="02040503050406030204" pitchFamily="18" charset="0"/>
                <a:ea typeface="黑体" panose="02010609060101010101" pitchFamily="49" charset="-122"/>
              </a:rPr>
              <a:t>控制</a:t>
            </a:r>
            <a:r>
              <a:rPr lang="zh-CN" altLang="en-US" sz="1600" b="1" dirty="0">
                <a:latin typeface="Cambria" panose="02040503050406030204" pitchFamily="18" charset="0"/>
                <a:ea typeface="黑体" panose="02010609060101010101" pitchFamily="49" charset="-122"/>
              </a:rPr>
              <a:t>模块</a:t>
            </a:r>
          </a:p>
        </p:txBody>
      </p:sp>
      <p:sp>
        <p:nvSpPr>
          <p:cNvPr id="54" name="矩形 53"/>
          <p:cNvSpPr/>
          <p:nvPr/>
        </p:nvSpPr>
        <p:spPr>
          <a:xfrm>
            <a:off x="2840629" y="4285231"/>
            <a:ext cx="2276323" cy="454035"/>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t">
            <a:spAutoFit/>
          </a:bodyPr>
          <a:lstStyle/>
          <a:p>
            <a:pPr algn="ctr">
              <a:lnSpc>
                <a:spcPct val="150000"/>
              </a:lnSpc>
            </a:pPr>
            <a:r>
              <a:rPr lang="zh-CN" altLang="en-US" b="1" dirty="0">
                <a:latin typeface="Cambria" panose="02040503050406030204" pitchFamily="18" charset="0"/>
                <a:ea typeface="黑体" panose="02010609060101010101" pitchFamily="49" charset="-122"/>
              </a:rPr>
              <a:t>计量采样模块</a:t>
            </a:r>
          </a:p>
        </p:txBody>
      </p:sp>
      <p:cxnSp>
        <p:nvCxnSpPr>
          <p:cNvPr id="58" name="直接箭头连接符 57"/>
          <p:cNvCxnSpPr/>
          <p:nvPr/>
        </p:nvCxnSpPr>
        <p:spPr>
          <a:xfrm flipH="1">
            <a:off x="7821883" y="3437602"/>
            <a:ext cx="676983" cy="30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6" name="矩形 65"/>
          <p:cNvSpPr/>
          <p:nvPr/>
        </p:nvSpPr>
        <p:spPr>
          <a:xfrm>
            <a:off x="4587245" y="5453936"/>
            <a:ext cx="2000710" cy="10800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endParaRPr lang="zh-CN" altLang="en-US" b="1" dirty="0">
              <a:latin typeface="Cambria" panose="02040503050406030204" pitchFamily="18" charset="0"/>
              <a:ea typeface="黑体" panose="02010609060101010101" pitchFamily="49" charset="-122"/>
            </a:endParaRPr>
          </a:p>
        </p:txBody>
      </p:sp>
      <p:sp>
        <p:nvSpPr>
          <p:cNvPr id="74" name="矩形 73"/>
          <p:cNvSpPr/>
          <p:nvPr/>
        </p:nvSpPr>
        <p:spPr>
          <a:xfrm>
            <a:off x="4392696" y="5389611"/>
            <a:ext cx="2029927" cy="41383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anchor="ctr" anchorCtr="1">
            <a:spAutoFit/>
          </a:bodyPr>
          <a:lstStyle/>
          <a:p>
            <a:pPr algn="ctr">
              <a:lnSpc>
                <a:spcPct val="150000"/>
              </a:lnSpc>
            </a:pPr>
            <a:r>
              <a:rPr lang="zh-CN" altLang="en-US" sz="1600" b="1" dirty="0">
                <a:latin typeface="Arial" panose="020B0604020202020204" pitchFamily="34" charset="0"/>
                <a:ea typeface="黑体" panose="02010609060101010101" pitchFamily="49" charset="-122"/>
                <a:cs typeface="Arial" panose="020B0604020202020204" pitchFamily="34" charset="0"/>
              </a:rPr>
              <a:t>无线模块</a:t>
            </a:r>
            <a:endParaRPr lang="en-US" altLang="zh-CN" sz="1600" b="1" dirty="0">
              <a:latin typeface="Arial" panose="020B0604020202020204" pitchFamily="34" charset="0"/>
              <a:ea typeface="黑体" panose="02010609060101010101" pitchFamily="49" charset="-122"/>
              <a:cs typeface="Arial" panose="020B0604020202020204" pitchFamily="34" charset="0"/>
            </a:endParaRPr>
          </a:p>
        </p:txBody>
      </p:sp>
      <p:sp>
        <p:nvSpPr>
          <p:cNvPr id="83" name="文本框 82"/>
          <p:cNvSpPr txBox="1"/>
          <p:nvPr/>
        </p:nvSpPr>
        <p:spPr>
          <a:xfrm>
            <a:off x="9577277" y="3443446"/>
            <a:ext cx="1481405" cy="492443"/>
          </a:xfrm>
          <a:prstGeom prst="rect">
            <a:avLst/>
          </a:prstGeom>
          <a:noFill/>
        </p:spPr>
        <p:txBody>
          <a:bodyPr wrap="square" rtlCol="0">
            <a:spAutoFit/>
          </a:bodyPr>
          <a:lstStyle/>
          <a:p>
            <a:r>
              <a:rPr lang="en-US" altLang="zh-CN" sz="1300" dirty="0">
                <a:solidFill>
                  <a:srgbClr val="3333FF"/>
                </a:solidFill>
              </a:rPr>
              <a:t>F1206 HI</a:t>
            </a:r>
          </a:p>
          <a:p>
            <a:r>
              <a:rPr lang="en-US" altLang="zh-CN" sz="1300" dirty="0">
                <a:solidFill>
                  <a:srgbClr val="3333FF"/>
                </a:solidFill>
              </a:rPr>
              <a:t>0.5A</a:t>
            </a:r>
            <a:endParaRPr lang="zh-CN" altLang="en-US" sz="1300" dirty="0">
              <a:solidFill>
                <a:srgbClr val="3333FF"/>
              </a:solidFill>
            </a:endParaRPr>
          </a:p>
        </p:txBody>
      </p:sp>
      <p:sp>
        <p:nvSpPr>
          <p:cNvPr id="84" name="文本框 83"/>
          <p:cNvSpPr txBox="1"/>
          <p:nvPr/>
        </p:nvSpPr>
        <p:spPr>
          <a:xfrm>
            <a:off x="5428885" y="6050306"/>
            <a:ext cx="1481405" cy="492443"/>
          </a:xfrm>
          <a:prstGeom prst="rect">
            <a:avLst/>
          </a:prstGeom>
          <a:noFill/>
        </p:spPr>
        <p:txBody>
          <a:bodyPr wrap="square" rtlCol="0">
            <a:spAutoFit/>
          </a:bodyPr>
          <a:lstStyle/>
          <a:p>
            <a:r>
              <a:rPr lang="en-US" altLang="zh-CN" sz="1300" dirty="0">
                <a:solidFill>
                  <a:srgbClr val="3333FF"/>
                </a:solidFill>
              </a:rPr>
              <a:t>F1206HI 0.5A</a:t>
            </a:r>
          </a:p>
          <a:p>
            <a:r>
              <a:rPr lang="en-US" altLang="zh-CN" sz="1300" dirty="0">
                <a:solidFill>
                  <a:srgbClr val="3333FF"/>
                </a:solidFill>
              </a:rPr>
              <a:t>MF2410 0.5/1A</a:t>
            </a:r>
            <a:endParaRPr lang="zh-CN" altLang="en-US" sz="1300" dirty="0">
              <a:solidFill>
                <a:srgbClr val="3333FF"/>
              </a:solidFill>
            </a:endParaRPr>
          </a:p>
        </p:txBody>
      </p:sp>
      <p:pic>
        <p:nvPicPr>
          <p:cNvPr id="85" name="图片 84"/>
          <p:cNvPicPr>
            <a:picLocks noChangeAspect="1"/>
          </p:cNvPicPr>
          <p:nvPr/>
        </p:nvPicPr>
        <p:blipFill rotWithShape="1">
          <a:blip r:embed="rId2"/>
          <a:srcRect l="24189" t="1" r="25814" b="-4205"/>
          <a:stretch/>
        </p:blipFill>
        <p:spPr>
          <a:xfrm rot="5400000">
            <a:off x="6055890" y="5552341"/>
            <a:ext cx="650724" cy="453918"/>
          </a:xfrm>
          <a:prstGeom prst="rect">
            <a:avLst/>
          </a:prstGeom>
        </p:spPr>
      </p:pic>
      <p:cxnSp>
        <p:nvCxnSpPr>
          <p:cNvPr id="86" name="直接箭头连接符 85"/>
          <p:cNvCxnSpPr/>
          <p:nvPr/>
        </p:nvCxnSpPr>
        <p:spPr>
          <a:xfrm>
            <a:off x="6973997" y="4284591"/>
            <a:ext cx="0" cy="640347"/>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87" name="矩形 86"/>
          <p:cNvSpPr/>
          <p:nvPr/>
        </p:nvSpPr>
        <p:spPr>
          <a:xfrm>
            <a:off x="7406781" y="4937476"/>
            <a:ext cx="610087" cy="15696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endParaRPr lang="zh-CN" altLang="en-US" b="1" dirty="0">
              <a:latin typeface="Cambria" panose="02040503050406030204" pitchFamily="18" charset="0"/>
              <a:ea typeface="黑体" panose="02010609060101010101" pitchFamily="49" charset="-122"/>
            </a:endParaRPr>
          </a:p>
        </p:txBody>
      </p:sp>
      <p:sp>
        <p:nvSpPr>
          <p:cNvPr id="88" name="矩形 87"/>
          <p:cNvSpPr/>
          <p:nvPr/>
        </p:nvSpPr>
        <p:spPr>
          <a:xfrm>
            <a:off x="7511865" y="4999313"/>
            <a:ext cx="461665" cy="1458091"/>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eaVert" wrap="none" anchor="ctr">
            <a:spAutoFit/>
          </a:bodyPr>
          <a:lstStyle/>
          <a:p>
            <a:pPr algn="ctr"/>
            <a:r>
              <a:rPr lang="zh-CN" altLang="en-US" b="1" dirty="0">
                <a:latin typeface="Cambria" panose="02040503050406030204" pitchFamily="18" charset="0"/>
                <a:ea typeface="黑体" panose="02010609060101010101" pitchFamily="49" charset="-122"/>
              </a:rPr>
              <a:t>信号处理模块</a:t>
            </a:r>
          </a:p>
        </p:txBody>
      </p:sp>
      <p:cxnSp>
        <p:nvCxnSpPr>
          <p:cNvPr id="90" name="直接箭头连接符 89"/>
          <p:cNvCxnSpPr/>
          <p:nvPr/>
        </p:nvCxnSpPr>
        <p:spPr>
          <a:xfrm>
            <a:off x="7678705" y="4284250"/>
            <a:ext cx="0" cy="640347"/>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93" name="矩形 92"/>
          <p:cNvSpPr/>
          <p:nvPr/>
        </p:nvSpPr>
        <p:spPr>
          <a:xfrm>
            <a:off x="8634562" y="4961213"/>
            <a:ext cx="1762527" cy="11736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endParaRPr lang="zh-CN" altLang="en-US" b="1" dirty="0">
              <a:latin typeface="Cambria" panose="02040503050406030204" pitchFamily="18" charset="0"/>
              <a:ea typeface="黑体" panose="02010609060101010101" pitchFamily="49" charset="-122"/>
            </a:endParaRPr>
          </a:p>
        </p:txBody>
      </p:sp>
      <p:sp>
        <p:nvSpPr>
          <p:cNvPr id="94" name="矩形 93"/>
          <p:cNvSpPr/>
          <p:nvPr/>
        </p:nvSpPr>
        <p:spPr>
          <a:xfrm>
            <a:off x="8673557" y="5176179"/>
            <a:ext cx="1635939" cy="456535"/>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anchor="ctr" anchorCtr="1">
            <a:spAutoFit/>
          </a:bodyPr>
          <a:lstStyle/>
          <a:p>
            <a:pPr algn="ctr">
              <a:lnSpc>
                <a:spcPct val="150000"/>
              </a:lnSpc>
            </a:pPr>
            <a:r>
              <a:rPr lang="zh-CN" altLang="en-US" b="1" dirty="0">
                <a:latin typeface="Arial" panose="020B0604020202020204" pitchFamily="34" charset="0"/>
                <a:ea typeface="黑体" panose="02010609060101010101" pitchFamily="49" charset="-122"/>
                <a:cs typeface="Arial" panose="020B0604020202020204" pitchFamily="34" charset="0"/>
              </a:rPr>
              <a:t>电流检测模块</a:t>
            </a:r>
          </a:p>
        </p:txBody>
      </p:sp>
      <p:cxnSp>
        <p:nvCxnSpPr>
          <p:cNvPr id="95" name="直接箭头连接符 94"/>
          <p:cNvCxnSpPr/>
          <p:nvPr/>
        </p:nvCxnSpPr>
        <p:spPr>
          <a:xfrm flipH="1" flipV="1">
            <a:off x="8029714" y="5440121"/>
            <a:ext cx="591074" cy="520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20" name="矩形 19"/>
          <p:cNvSpPr/>
          <p:nvPr/>
        </p:nvSpPr>
        <p:spPr>
          <a:xfrm>
            <a:off x="5738204" y="4297510"/>
            <a:ext cx="570990" cy="294632"/>
          </a:xfrm>
          <a:prstGeom prst="rect">
            <a:avLst/>
          </a:prstGeom>
        </p:spPr>
        <p:txBody>
          <a:bodyPr wrap="none">
            <a:spAutoFit/>
          </a:bodyPr>
          <a:lstStyle/>
          <a:p>
            <a:pPr algn="ctr">
              <a:lnSpc>
                <a:spcPct val="150000"/>
              </a:lnSpc>
            </a:pPr>
            <a:r>
              <a:rPr lang="en-US" altLang="zh-CN" sz="1000" b="1" dirty="0">
                <a:latin typeface="Arial" panose="020B0604020202020204" pitchFamily="34" charset="0"/>
                <a:ea typeface="黑体" panose="02010609060101010101" pitchFamily="49" charset="-122"/>
                <a:cs typeface="Arial" panose="020B0604020202020204" pitchFamily="34" charset="0"/>
              </a:rPr>
              <a:t>CDMA</a:t>
            </a:r>
            <a:endParaRPr lang="zh-CN" altLang="en-US" sz="1000" b="1" dirty="0">
              <a:latin typeface="Arial" panose="020B0604020202020204" pitchFamily="34" charset="0"/>
              <a:ea typeface="黑体" panose="02010609060101010101" pitchFamily="49" charset="-122"/>
              <a:cs typeface="Arial" panose="020B0604020202020204" pitchFamily="34" charset="0"/>
            </a:endParaRPr>
          </a:p>
        </p:txBody>
      </p:sp>
      <p:pic>
        <p:nvPicPr>
          <p:cNvPr id="96" name="图片 95"/>
          <p:cNvPicPr>
            <a:picLocks noChangeAspect="1"/>
          </p:cNvPicPr>
          <p:nvPr/>
        </p:nvPicPr>
        <p:blipFill rotWithShape="1">
          <a:blip r:embed="rId2"/>
          <a:srcRect l="24189" t="1" r="25814" b="-4205"/>
          <a:stretch/>
        </p:blipFill>
        <p:spPr>
          <a:xfrm>
            <a:off x="4080936" y="3361954"/>
            <a:ext cx="974609" cy="453918"/>
          </a:xfrm>
          <a:prstGeom prst="rect">
            <a:avLst/>
          </a:prstGeom>
        </p:spPr>
      </p:pic>
      <p:sp>
        <p:nvSpPr>
          <p:cNvPr id="100" name="文本框 99"/>
          <p:cNvSpPr txBox="1"/>
          <p:nvPr/>
        </p:nvSpPr>
        <p:spPr>
          <a:xfrm>
            <a:off x="4071596" y="3715578"/>
            <a:ext cx="1325881" cy="692497"/>
          </a:xfrm>
          <a:prstGeom prst="rect">
            <a:avLst/>
          </a:prstGeom>
          <a:noFill/>
        </p:spPr>
        <p:txBody>
          <a:bodyPr wrap="square" rtlCol="0">
            <a:spAutoFit/>
          </a:bodyPr>
          <a:lstStyle/>
          <a:p>
            <a:r>
              <a:rPr lang="en-US" altLang="zh-CN" sz="1300" dirty="0">
                <a:solidFill>
                  <a:srgbClr val="3333FF"/>
                </a:solidFill>
              </a:rPr>
              <a:t>T0603FF 0.5A</a:t>
            </a:r>
          </a:p>
          <a:p>
            <a:r>
              <a:rPr lang="en-US" altLang="zh-CN" sz="1300" dirty="0">
                <a:solidFill>
                  <a:srgbClr val="3333FF"/>
                </a:solidFill>
              </a:rPr>
              <a:t>MF2410 0.5</a:t>
            </a:r>
            <a:endParaRPr lang="zh-CN" altLang="en-US" sz="1300" dirty="0">
              <a:solidFill>
                <a:srgbClr val="3333FF"/>
              </a:solidFill>
            </a:endParaRPr>
          </a:p>
          <a:p>
            <a:endParaRPr lang="en-US" altLang="zh-CN" sz="1300" dirty="0">
              <a:solidFill>
                <a:srgbClr val="3333FF"/>
              </a:solidFill>
            </a:endParaRPr>
          </a:p>
        </p:txBody>
      </p:sp>
      <p:cxnSp>
        <p:nvCxnSpPr>
          <p:cNvPr id="102" name="直接箭头连接符 101"/>
          <p:cNvCxnSpPr/>
          <p:nvPr/>
        </p:nvCxnSpPr>
        <p:spPr>
          <a:xfrm flipH="1">
            <a:off x="2048008" y="2958993"/>
            <a:ext cx="779292" cy="263802"/>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sp>
        <p:nvSpPr>
          <p:cNvPr id="103" name="文本框 102"/>
          <p:cNvSpPr txBox="1"/>
          <p:nvPr/>
        </p:nvSpPr>
        <p:spPr>
          <a:xfrm>
            <a:off x="406333" y="1018470"/>
            <a:ext cx="11236168" cy="1567096"/>
          </a:xfrm>
          <a:prstGeom prst="rect">
            <a:avLst/>
          </a:prstGeom>
          <a:noFill/>
        </p:spPr>
        <p:txBody>
          <a:bodyPr wrap="square" rtlCol="0">
            <a:spAutoFit/>
          </a:bodyPr>
          <a:lstStyle/>
          <a:p>
            <a:pPr>
              <a:lnSpc>
                <a:spcPts val="2300"/>
              </a:lnSpc>
            </a:pPr>
            <a:r>
              <a:rPr lang="zh-CN" altLang="en-US" dirty="0">
                <a:latin typeface="楷体" panose="02010609060101010101" pitchFamily="49" charset="-122"/>
                <a:ea typeface="楷体" panose="02010609060101010101" pitchFamily="49" charset="-122"/>
                <a:cs typeface="Arial" panose="020B0604020202020204" pitchFamily="34" charset="0"/>
              </a:rPr>
              <a:t>  智能燃气表的</a:t>
            </a:r>
            <a:r>
              <a:rPr lang="en-US" altLang="zh-CN" dirty="0">
                <a:latin typeface="楷体" panose="02010609060101010101" pitchFamily="49" charset="-122"/>
                <a:ea typeface="楷体" panose="02010609060101010101" pitchFamily="49" charset="-122"/>
                <a:cs typeface="Arial" panose="020B0604020202020204" pitchFamily="34" charset="0"/>
              </a:rPr>
              <a:t>MCU</a:t>
            </a:r>
            <a:r>
              <a:rPr lang="zh-CN" altLang="en-US" dirty="0">
                <a:latin typeface="楷体" panose="02010609060101010101" pitchFamily="49" charset="-122"/>
                <a:ea typeface="楷体" panose="02010609060101010101" pitchFamily="49" charset="-122"/>
                <a:cs typeface="Arial" panose="020B0604020202020204" pitchFamily="34" charset="0"/>
              </a:rPr>
              <a:t>控制、通讯模块、阀门控制模块等</a:t>
            </a:r>
            <a:r>
              <a:rPr lang="zh-CN" altLang="en-US" b="0" dirty="0">
                <a:latin typeface="楷体" panose="02010609060101010101" pitchFamily="49" charset="-122"/>
                <a:ea typeface="楷体" panose="02010609060101010101" pitchFamily="49" charset="-122"/>
                <a:cs typeface="Arial" panose="020B0604020202020204" pitchFamily="34" charset="0"/>
              </a:rPr>
              <a:t>电路过流短路保护</a:t>
            </a:r>
            <a:r>
              <a:rPr lang="zh-CN" altLang="en-US" dirty="0">
                <a:latin typeface="楷体" panose="02010609060101010101" pitchFamily="49" charset="-122"/>
                <a:ea typeface="楷体" panose="02010609060101010101" pitchFamily="49" charset="-122"/>
                <a:cs typeface="Arial" panose="020B0604020202020204" pitchFamily="34" charset="0"/>
              </a:rPr>
              <a:t>。</a:t>
            </a:r>
            <a:endParaRPr lang="en-US" altLang="zh-CN" dirty="0">
              <a:latin typeface="楷体" panose="02010609060101010101" pitchFamily="49" charset="-122"/>
              <a:ea typeface="楷体" panose="02010609060101010101" pitchFamily="49" charset="-122"/>
              <a:cs typeface="Arial" panose="020B0604020202020204" pitchFamily="34" charset="0"/>
            </a:endParaRPr>
          </a:p>
          <a:p>
            <a:pPr>
              <a:lnSpc>
                <a:spcPts val="2300"/>
              </a:lnSpc>
            </a:pPr>
            <a:r>
              <a:rPr lang="en-US" altLang="zh-CN" dirty="0">
                <a:latin typeface="楷体" panose="02010609060101010101" pitchFamily="49" charset="-122"/>
                <a:ea typeface="楷体" panose="02010609060101010101" pitchFamily="49" charset="-122"/>
                <a:cs typeface="Arial" panose="020B0604020202020204" pitchFamily="34" charset="0"/>
              </a:rPr>
              <a:t>  </a:t>
            </a:r>
            <a:r>
              <a:rPr lang="zh-CN" altLang="zh-CN" dirty="0">
                <a:latin typeface="楷体" panose="02010609060101010101" pitchFamily="49" charset="-122"/>
                <a:ea typeface="楷体" panose="02010609060101010101" pitchFamily="49" charset="-122"/>
              </a:rPr>
              <a:t>应用</a:t>
            </a:r>
            <a:r>
              <a:rPr lang="en-US" altLang="zh-CN" dirty="0">
                <a:latin typeface="楷体" panose="02010609060101010101" pitchFamily="49" charset="-122"/>
                <a:ea typeface="楷体" panose="02010609060101010101" pitchFamily="49" charset="-122"/>
              </a:rPr>
              <a:t>GSM/GPRS/CDMA</a:t>
            </a:r>
            <a:r>
              <a:rPr lang="zh-CN" altLang="zh-CN" dirty="0">
                <a:latin typeface="楷体" panose="02010609060101010101" pitchFamily="49" charset="-122"/>
                <a:ea typeface="楷体" panose="02010609060101010101" pitchFamily="49" charset="-122"/>
              </a:rPr>
              <a:t>等无线双向通讯技术的无线远传智能燃气表</a:t>
            </a:r>
            <a:r>
              <a:rPr lang="zh-CN" altLang="en-US" dirty="0">
                <a:latin typeface="楷体" panose="02010609060101010101" pitchFamily="49" charset="-122"/>
                <a:ea typeface="楷体" panose="02010609060101010101" pitchFamily="49" charset="-122"/>
              </a:rPr>
              <a:t>，</a:t>
            </a:r>
            <a:r>
              <a:rPr lang="zh-CN" altLang="zh-CN" dirty="0">
                <a:latin typeface="楷体" panose="02010609060101010101" pitchFamily="49" charset="-122"/>
                <a:ea typeface="楷体" panose="02010609060101010101" pitchFamily="49" charset="-122"/>
              </a:rPr>
              <a:t>其通讯模块在当信号较差时的发射功率会增大，线路电流峰值高达数安培，需要考虑过流保护及防爆要求</a:t>
            </a:r>
            <a:r>
              <a:rPr lang="zh-CN" altLang="en-US" dirty="0">
                <a:latin typeface="楷体" panose="02010609060101010101" pitchFamily="49" charset="-122"/>
                <a:ea typeface="楷体" panose="02010609060101010101" pitchFamily="49" charset="-122"/>
              </a:rPr>
              <a:t>。</a:t>
            </a:r>
            <a:endParaRPr lang="en-US" altLang="zh-CN" dirty="0">
              <a:latin typeface="楷体" panose="02010609060101010101" pitchFamily="49" charset="-122"/>
              <a:ea typeface="楷体" panose="02010609060101010101" pitchFamily="49" charset="-122"/>
            </a:endParaRPr>
          </a:p>
          <a:p>
            <a:pPr>
              <a:lnSpc>
                <a:spcPts val="2300"/>
              </a:lnSpc>
            </a:pPr>
            <a:r>
              <a:rPr lang="en-US" altLang="zh-CN" dirty="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燃气表中切断阀是安全切断控制单元的重要部件，其本身性能的优劣将直接影响异常状态下安全切断的安全性、可靠性、和及时性。例如过大的开关阀电流易产生电火花、易引发燃烧甚至爆炸等危险事故。</a:t>
            </a:r>
          </a:p>
        </p:txBody>
      </p:sp>
      <p:pic>
        <p:nvPicPr>
          <p:cNvPr id="104" name="图片 103"/>
          <p:cNvPicPr>
            <a:picLocks noChangeAspect="1"/>
          </p:cNvPicPr>
          <p:nvPr/>
        </p:nvPicPr>
        <p:blipFill rotWithShape="1">
          <a:blip r:embed="rId4"/>
          <a:srcRect l="5191" t="6117" r="4838"/>
          <a:stretch/>
        </p:blipFill>
        <p:spPr>
          <a:xfrm>
            <a:off x="11041099" y="2561420"/>
            <a:ext cx="863798" cy="1733490"/>
          </a:xfrm>
          <a:prstGeom prst="rect">
            <a:avLst/>
          </a:prstGeom>
        </p:spPr>
      </p:pic>
      <p:cxnSp>
        <p:nvCxnSpPr>
          <p:cNvPr id="105" name="直接箭头连接符 104"/>
          <p:cNvCxnSpPr/>
          <p:nvPr/>
        </p:nvCxnSpPr>
        <p:spPr>
          <a:xfrm flipH="1">
            <a:off x="10398288" y="3432881"/>
            <a:ext cx="676983" cy="3038"/>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06" name="文本框 105"/>
          <p:cNvSpPr txBox="1"/>
          <p:nvPr/>
        </p:nvSpPr>
        <p:spPr>
          <a:xfrm>
            <a:off x="10288833" y="4103806"/>
            <a:ext cx="2272660" cy="584775"/>
          </a:xfrm>
          <a:prstGeom prst="rect">
            <a:avLst/>
          </a:prstGeom>
          <a:noFill/>
        </p:spPr>
        <p:txBody>
          <a:bodyPr wrap="square" rtlCol="0">
            <a:spAutoFit/>
          </a:bodyPr>
          <a:lstStyle/>
          <a:p>
            <a:pPr algn="ctr" eaLnBrk="1" fontAlgn="auto" hangingPunct="1">
              <a:spcBef>
                <a:spcPts val="0"/>
              </a:spcBef>
              <a:spcAft>
                <a:spcPts val="0"/>
              </a:spcAft>
            </a:pPr>
            <a:r>
              <a:rPr lang="en-US" altLang="zh-CN" sz="1600" b="1" dirty="0">
                <a:solidFill>
                  <a:prstClr val="black"/>
                </a:solidFill>
                <a:latin typeface="Cambria" panose="02040503050406030204" pitchFamily="18" charset="0"/>
                <a:ea typeface="宋体" panose="02010600030101010101" pitchFamily="2" charset="-122"/>
              </a:rPr>
              <a:t>Power Supply </a:t>
            </a:r>
          </a:p>
          <a:p>
            <a:pPr algn="ctr" eaLnBrk="1" fontAlgn="auto" hangingPunct="1">
              <a:spcBef>
                <a:spcPts val="0"/>
              </a:spcBef>
              <a:spcAft>
                <a:spcPts val="0"/>
              </a:spcAft>
            </a:pPr>
            <a:r>
              <a:rPr lang="en-US" altLang="zh-CN" sz="1600" b="1" dirty="0">
                <a:solidFill>
                  <a:prstClr val="black"/>
                </a:solidFill>
                <a:latin typeface="Cambria" panose="02040503050406030204" pitchFamily="18" charset="0"/>
                <a:ea typeface="宋体" panose="02010600030101010101" pitchFamily="2" charset="-122"/>
              </a:rPr>
              <a:t>3.6V Battery</a:t>
            </a:r>
            <a:endParaRPr lang="zh-CN" altLang="en-US" sz="1600" b="1" dirty="0">
              <a:solidFill>
                <a:prstClr val="black"/>
              </a:solidFill>
              <a:latin typeface="Cambria" panose="02040503050406030204" pitchFamily="18" charset="0"/>
              <a:ea typeface="宋体" panose="02010600030101010101" pitchFamily="2" charset="-122"/>
            </a:endParaRPr>
          </a:p>
        </p:txBody>
      </p:sp>
      <p:sp>
        <p:nvSpPr>
          <p:cNvPr id="59" name="页脚占位符 3"/>
          <p:cNvSpPr>
            <a:spLocks noGrp="1"/>
          </p:cNvSpPr>
          <p:nvPr>
            <p:ph type="ftr" sz="quarter" idx="11"/>
          </p:nvPr>
        </p:nvSpPr>
        <p:spPr>
          <a:xfrm>
            <a:off x="4038600" y="6407866"/>
            <a:ext cx="4114800" cy="365125"/>
          </a:xfrm>
        </p:spPr>
        <p:txBody>
          <a:bodyPr/>
          <a:lstStyle/>
          <a:p>
            <a:r>
              <a:rPr lang="en-US" altLang="zh-CN">
                <a:solidFill>
                  <a:srgbClr val="0070C0"/>
                </a:solidFill>
              </a:rPr>
              <a:t>Confidential</a:t>
            </a:r>
            <a:endParaRPr lang="en-US" altLang="zh-CN" dirty="0">
              <a:solidFill>
                <a:srgbClr val="0070C0"/>
              </a:solidFill>
            </a:endParaRPr>
          </a:p>
        </p:txBody>
      </p:sp>
      <p:cxnSp>
        <p:nvCxnSpPr>
          <p:cNvPr id="61" name="直接箭头连接符 60"/>
          <p:cNvCxnSpPr/>
          <p:nvPr/>
        </p:nvCxnSpPr>
        <p:spPr>
          <a:xfrm flipH="1">
            <a:off x="2026846" y="3720619"/>
            <a:ext cx="788025" cy="3215"/>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flipH="1" flipV="1">
            <a:off x="2037318" y="4263893"/>
            <a:ext cx="773147" cy="23582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直接箭头连接符 62"/>
          <p:cNvCxnSpPr/>
          <p:nvPr/>
        </p:nvCxnSpPr>
        <p:spPr>
          <a:xfrm flipH="1">
            <a:off x="5155327" y="2978272"/>
            <a:ext cx="901969" cy="6057"/>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4" name="直接箭头连接符 63"/>
          <p:cNvCxnSpPr/>
          <p:nvPr/>
        </p:nvCxnSpPr>
        <p:spPr>
          <a:xfrm flipH="1">
            <a:off x="5116952" y="4011558"/>
            <a:ext cx="957603" cy="467231"/>
          </a:xfrm>
          <a:prstGeom prst="straightConnector1">
            <a:avLst/>
          </a:prstGeom>
          <a:ln w="635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肘形连接符 66"/>
          <p:cNvCxnSpPr/>
          <p:nvPr/>
        </p:nvCxnSpPr>
        <p:spPr>
          <a:xfrm rot="16200000" flipH="1">
            <a:off x="3570053" y="4978451"/>
            <a:ext cx="1235113" cy="783512"/>
          </a:xfrm>
          <a:prstGeom prst="bentConnector3">
            <a:avLst>
              <a:gd name="adj1" fmla="val 99008"/>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5" name="矩形 64"/>
          <p:cNvSpPr/>
          <p:nvPr/>
        </p:nvSpPr>
        <p:spPr>
          <a:xfrm>
            <a:off x="5389324" y="4639285"/>
            <a:ext cx="1227400" cy="489600"/>
          </a:xfrm>
          <a:prstGeom prst="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nchor="ctr">
            <a:spAutoFit/>
          </a:bodyPr>
          <a:lstStyle/>
          <a:p>
            <a:pPr algn="ctr">
              <a:lnSpc>
                <a:spcPct val="150000"/>
              </a:lnSpc>
            </a:pPr>
            <a:endParaRPr lang="zh-CN" altLang="en-US" b="1" dirty="0">
              <a:latin typeface="Cambria" panose="02040503050406030204" pitchFamily="18" charset="0"/>
              <a:ea typeface="黑体" panose="02010609060101010101" pitchFamily="49" charset="-122"/>
            </a:endParaRPr>
          </a:p>
        </p:txBody>
      </p:sp>
      <p:sp>
        <p:nvSpPr>
          <p:cNvPr id="9" name="矩形 8"/>
          <p:cNvSpPr/>
          <p:nvPr/>
        </p:nvSpPr>
        <p:spPr>
          <a:xfrm>
            <a:off x="6276063" y="4288099"/>
            <a:ext cx="546945" cy="294632"/>
          </a:xfrm>
          <a:prstGeom prst="rect">
            <a:avLst/>
          </a:prstGeom>
        </p:spPr>
        <p:txBody>
          <a:bodyPr wrap="none">
            <a:spAutoFit/>
          </a:bodyPr>
          <a:lstStyle/>
          <a:p>
            <a:pPr algn="ctr">
              <a:lnSpc>
                <a:spcPct val="150000"/>
              </a:lnSpc>
            </a:pPr>
            <a:r>
              <a:rPr lang="en-US" altLang="zh-CN" sz="1000" b="1" dirty="0">
                <a:latin typeface="Arial" panose="020B0604020202020204" pitchFamily="34" charset="0"/>
                <a:ea typeface="黑体" panose="02010609060101010101" pitchFamily="49" charset="-122"/>
                <a:cs typeface="Arial" panose="020B0604020202020204" pitchFamily="34" charset="0"/>
              </a:rPr>
              <a:t>GPRS</a:t>
            </a:r>
          </a:p>
        </p:txBody>
      </p:sp>
      <p:cxnSp>
        <p:nvCxnSpPr>
          <p:cNvPr id="70" name="直接箭头连接符 69"/>
          <p:cNvCxnSpPr/>
          <p:nvPr/>
        </p:nvCxnSpPr>
        <p:spPr>
          <a:xfrm>
            <a:off x="6293095" y="5114159"/>
            <a:ext cx="0" cy="43385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72" name="文本框 71"/>
          <p:cNvSpPr txBox="1"/>
          <p:nvPr/>
        </p:nvSpPr>
        <p:spPr>
          <a:xfrm>
            <a:off x="5500686" y="4735506"/>
            <a:ext cx="1114408" cy="369332"/>
          </a:xfrm>
          <a:prstGeom prst="rect">
            <a:avLst/>
          </a:prstGeom>
          <a:noFill/>
        </p:spPr>
        <p:txBody>
          <a:bodyPr wrap="none" rtlCol="0">
            <a:spAutoFit/>
          </a:bodyPr>
          <a:lstStyle/>
          <a:p>
            <a:r>
              <a:rPr lang="zh-CN" altLang="en-US" b="1" dirty="0"/>
              <a:t>数据中心</a:t>
            </a:r>
          </a:p>
        </p:txBody>
      </p:sp>
      <p:sp>
        <p:nvSpPr>
          <p:cNvPr id="73" name="矩形 72"/>
          <p:cNvSpPr/>
          <p:nvPr/>
        </p:nvSpPr>
        <p:spPr>
          <a:xfrm>
            <a:off x="5732601" y="5152221"/>
            <a:ext cx="570990" cy="294632"/>
          </a:xfrm>
          <a:prstGeom prst="rect">
            <a:avLst/>
          </a:prstGeom>
        </p:spPr>
        <p:txBody>
          <a:bodyPr wrap="none">
            <a:spAutoFit/>
          </a:bodyPr>
          <a:lstStyle/>
          <a:p>
            <a:pPr algn="ctr">
              <a:lnSpc>
                <a:spcPct val="150000"/>
              </a:lnSpc>
            </a:pPr>
            <a:r>
              <a:rPr lang="en-US" altLang="zh-CN" sz="1000" b="1" dirty="0">
                <a:latin typeface="Arial" panose="020B0604020202020204" pitchFamily="34" charset="0"/>
                <a:ea typeface="黑体" panose="02010609060101010101" pitchFamily="49" charset="-122"/>
                <a:cs typeface="Arial" panose="020B0604020202020204" pitchFamily="34" charset="0"/>
              </a:rPr>
              <a:t>CDMA</a:t>
            </a:r>
            <a:endParaRPr lang="zh-CN" altLang="en-US" sz="1000" b="1" dirty="0">
              <a:latin typeface="Arial" panose="020B0604020202020204" pitchFamily="34" charset="0"/>
              <a:ea typeface="黑体" panose="02010609060101010101" pitchFamily="49" charset="-122"/>
              <a:cs typeface="Arial" panose="020B0604020202020204" pitchFamily="34" charset="0"/>
            </a:endParaRPr>
          </a:p>
        </p:txBody>
      </p:sp>
      <p:sp>
        <p:nvSpPr>
          <p:cNvPr id="75" name="矩形 74"/>
          <p:cNvSpPr/>
          <p:nvPr/>
        </p:nvSpPr>
        <p:spPr>
          <a:xfrm>
            <a:off x="6255197" y="5142768"/>
            <a:ext cx="546945" cy="294632"/>
          </a:xfrm>
          <a:prstGeom prst="rect">
            <a:avLst/>
          </a:prstGeom>
        </p:spPr>
        <p:txBody>
          <a:bodyPr wrap="none">
            <a:spAutoFit/>
          </a:bodyPr>
          <a:lstStyle/>
          <a:p>
            <a:pPr algn="ctr">
              <a:lnSpc>
                <a:spcPct val="150000"/>
              </a:lnSpc>
            </a:pPr>
            <a:r>
              <a:rPr lang="en-US" altLang="zh-CN" sz="1000" b="1" dirty="0">
                <a:latin typeface="Arial" panose="020B0604020202020204" pitchFamily="34" charset="0"/>
                <a:ea typeface="黑体" panose="02010609060101010101" pitchFamily="49" charset="-122"/>
                <a:cs typeface="Arial" panose="020B0604020202020204" pitchFamily="34" charset="0"/>
              </a:rPr>
              <a:t>GPRS</a:t>
            </a:r>
          </a:p>
        </p:txBody>
      </p:sp>
      <p:sp>
        <p:nvSpPr>
          <p:cNvPr id="12" name="矩形 11"/>
          <p:cNvSpPr/>
          <p:nvPr/>
        </p:nvSpPr>
        <p:spPr>
          <a:xfrm>
            <a:off x="4538854" y="5609061"/>
            <a:ext cx="1736373" cy="413831"/>
          </a:xfrm>
          <a:prstGeom prst="rect">
            <a:avLst/>
          </a:prstGeom>
        </p:spPr>
        <p:txBody>
          <a:bodyPr wrap="none">
            <a:spAutoFit/>
          </a:bodyPr>
          <a:lstStyle/>
          <a:p>
            <a:pPr algn="ctr">
              <a:lnSpc>
                <a:spcPct val="150000"/>
              </a:lnSpc>
            </a:pPr>
            <a:r>
              <a:rPr lang="en-US" altLang="zh-CN" sz="1600" b="1" dirty="0">
                <a:latin typeface="Arial" panose="020B0604020202020204" pitchFamily="34" charset="0"/>
                <a:ea typeface="黑体" panose="02010609060101010101" pitchFamily="49" charset="-122"/>
                <a:cs typeface="Arial" panose="020B0604020202020204" pitchFamily="34" charset="0"/>
              </a:rPr>
              <a:t>GSFK/</a:t>
            </a:r>
            <a:r>
              <a:rPr lang="en-US" altLang="zh-CN" sz="1600" b="1" dirty="0" err="1">
                <a:latin typeface="Arial" panose="020B0604020202020204" pitchFamily="34" charset="0"/>
                <a:ea typeface="黑体" panose="02010609060101010101" pitchFamily="49" charset="-122"/>
                <a:cs typeface="Arial" panose="020B0604020202020204" pitchFamily="34" charset="0"/>
              </a:rPr>
              <a:t>LoRa</a:t>
            </a:r>
            <a:r>
              <a:rPr lang="zh-CN" altLang="en-US" sz="1600" b="1" dirty="0">
                <a:latin typeface="Arial" panose="020B0604020202020204" pitchFamily="34" charset="0"/>
                <a:ea typeface="黑体" panose="02010609060101010101" pitchFamily="49" charset="-122"/>
                <a:cs typeface="Arial" panose="020B0604020202020204" pitchFamily="34" charset="0"/>
              </a:rPr>
              <a:t>技术</a:t>
            </a:r>
            <a:endParaRPr lang="en-US" altLang="zh-CN" sz="1600" b="1" dirty="0">
              <a:latin typeface="Arial" panose="020B0604020202020204" pitchFamily="34" charset="0"/>
              <a:ea typeface="黑体" panose="02010609060101010101" pitchFamily="49" charset="-122"/>
              <a:cs typeface="Arial" panose="020B0604020202020204" pitchFamily="34" charset="0"/>
            </a:endParaRPr>
          </a:p>
        </p:txBody>
      </p:sp>
      <p:sp>
        <p:nvSpPr>
          <p:cNvPr id="78" name="Text Box 7"/>
          <p:cNvSpPr txBox="1">
            <a:spLocks noChangeArrowheads="1"/>
          </p:cNvSpPr>
          <p:nvPr/>
        </p:nvSpPr>
        <p:spPr bwMode="auto">
          <a:xfrm>
            <a:off x="8673557" y="482950"/>
            <a:ext cx="3518443"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189783361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11"/>
          </p:nvPr>
        </p:nvSpPr>
        <p:spPr/>
        <p:txBody>
          <a:bodyPr/>
          <a:lstStyle/>
          <a:p>
            <a:r>
              <a:rPr lang="en-US" altLang="zh-CN" smtClean="0">
                <a:solidFill>
                  <a:srgbClr val="0070C0"/>
                </a:solidFill>
              </a:rPr>
              <a:t>Confidential</a:t>
            </a:r>
            <a:endParaRPr lang="en-US" altLang="zh-CN" dirty="0">
              <a:solidFill>
                <a:srgbClr val="0070C0"/>
              </a:solidFill>
            </a:endParaRPr>
          </a:p>
        </p:txBody>
      </p:sp>
      <p:sp>
        <p:nvSpPr>
          <p:cNvPr id="5" name="灯片编号占位符 4"/>
          <p:cNvSpPr>
            <a:spLocks noGrp="1"/>
          </p:cNvSpPr>
          <p:nvPr>
            <p:ph type="sldNum" sz="quarter" idx="12"/>
          </p:nvPr>
        </p:nvSpPr>
        <p:spPr/>
        <p:txBody>
          <a:bodyPr/>
          <a:lstStyle/>
          <a:p>
            <a:fld id="{5743D965-4CCF-4E9C-8BD6-54DBFE7BBCE7}" type="slidenum">
              <a:rPr lang="zh-CN" altLang="en-US" smtClean="0"/>
              <a:pPr/>
              <a:t>8</a:t>
            </a:fld>
            <a:endParaRPr lang="zh-CN" altLang="en-US" dirty="0"/>
          </a:p>
        </p:txBody>
      </p:sp>
      <p:sp>
        <p:nvSpPr>
          <p:cNvPr id="6" name="Text Box 6"/>
          <p:cNvSpPr txBox="1">
            <a:spLocks noChangeArrowheads="1"/>
          </p:cNvSpPr>
          <p:nvPr/>
        </p:nvSpPr>
        <p:spPr bwMode="auto">
          <a:xfrm>
            <a:off x="2585348" y="2487573"/>
            <a:ext cx="5002307" cy="1985159"/>
          </a:xfrm>
          <a:prstGeom prst="rect">
            <a:avLst/>
          </a:prstGeom>
          <a:noFill/>
          <a:ln w="9525" algn="ctr">
            <a:noFill/>
            <a:miter lim="800000"/>
            <a:headEnd/>
            <a:tailEnd/>
          </a:ln>
        </p:spPr>
        <p:txBody>
          <a:bodyPr wrap="square">
            <a:spAutoFit/>
          </a:bodyPr>
          <a:lstStyle/>
          <a:p>
            <a:pPr algn="ctr">
              <a:spcBef>
                <a:spcPct val="50000"/>
              </a:spcBef>
            </a:pPr>
            <a:r>
              <a:rPr lang="zh-CN" altLang="en-US" sz="5400" dirty="0" smtClean="0">
                <a:solidFill>
                  <a:srgbClr val="0070C0"/>
                </a:solidFill>
                <a:latin typeface="华文楷体" pitchFamily="2" charset="-122"/>
                <a:ea typeface="华文楷体" pitchFamily="2" charset="-122"/>
              </a:rPr>
              <a:t>    周末</a:t>
            </a:r>
            <a:r>
              <a:rPr lang="zh-CN" altLang="en-US" sz="5400" dirty="0">
                <a:solidFill>
                  <a:srgbClr val="0070C0"/>
                </a:solidFill>
                <a:latin typeface="华文楷体" pitchFamily="2" charset="-122"/>
                <a:ea typeface="华文楷体" pitchFamily="2" charset="-122"/>
              </a:rPr>
              <a:t>愉快！</a:t>
            </a:r>
          </a:p>
          <a:p>
            <a:pPr algn="ctr">
              <a:spcBef>
                <a:spcPct val="50000"/>
              </a:spcBef>
            </a:pPr>
            <a:r>
              <a:rPr lang="zh-CN" altLang="en-US" sz="2800" dirty="0">
                <a:solidFill>
                  <a:srgbClr val="0070C0"/>
                </a:solidFill>
                <a:latin typeface="华文楷体" pitchFamily="2" charset="-122"/>
                <a:ea typeface="华文楷体" pitchFamily="2" charset="-122"/>
              </a:rPr>
              <a:t>共创  共进  共赢  共享</a:t>
            </a:r>
          </a:p>
          <a:p>
            <a:pPr algn="r">
              <a:spcBef>
                <a:spcPct val="50000"/>
              </a:spcBef>
            </a:pPr>
            <a:r>
              <a:rPr lang="en-US" altLang="zh-CN" sz="1800" dirty="0">
                <a:solidFill>
                  <a:srgbClr val="0070C0"/>
                </a:solidFill>
                <a:latin typeface="华文楷体" pitchFamily="2" charset="-122"/>
                <a:ea typeface="华文楷体" pitchFamily="2" charset="-122"/>
              </a:rPr>
              <a:t>AEM</a:t>
            </a:r>
            <a:r>
              <a:rPr lang="zh-CN" altLang="en-US" sz="1800" dirty="0">
                <a:solidFill>
                  <a:srgbClr val="0070C0"/>
                </a:solidFill>
                <a:latin typeface="华文楷体" pitchFamily="2" charset="-122"/>
                <a:ea typeface="华文楷体" pitchFamily="2" charset="-122"/>
              </a:rPr>
              <a:t>科技人力资源部</a:t>
            </a:r>
          </a:p>
        </p:txBody>
      </p:sp>
      <p:pic>
        <p:nvPicPr>
          <p:cNvPr id="7" name="图片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109" y="2693295"/>
            <a:ext cx="1573714" cy="1573714"/>
          </a:xfrm>
          <a:prstGeom prst="rect">
            <a:avLst/>
          </a:prstGeom>
        </p:spPr>
      </p:pic>
      <p:sp>
        <p:nvSpPr>
          <p:cNvPr id="8" name="Text Box 7"/>
          <p:cNvSpPr txBox="1">
            <a:spLocks noChangeArrowheads="1"/>
          </p:cNvSpPr>
          <p:nvPr/>
        </p:nvSpPr>
        <p:spPr bwMode="auto">
          <a:xfrm>
            <a:off x="8194963" y="503822"/>
            <a:ext cx="3588327" cy="338554"/>
          </a:xfrm>
          <a:prstGeom prst="rect">
            <a:avLst/>
          </a:prstGeom>
          <a:noFill/>
          <a:ln w="9525">
            <a:noFill/>
            <a:miter lim="800000"/>
            <a:headEnd/>
            <a:tailEnd/>
          </a:ln>
        </p:spPr>
        <p:txBody>
          <a:bodyPr wrap="square">
            <a:spAutoFit/>
          </a:bodyPr>
          <a:lstStyle/>
          <a:p>
            <a:pPr>
              <a:spcBef>
                <a:spcPct val="50000"/>
              </a:spcBef>
            </a:pPr>
            <a:r>
              <a:rPr lang="en-US" altLang="zh-CN" sz="1600" b="1" dirty="0">
                <a:solidFill>
                  <a:srgbClr val="0070C0"/>
                </a:solidFill>
                <a:latin typeface="Arial Black" pitchFamily="34" charset="0"/>
              </a:rPr>
              <a:t>AEM    WEEKEND   SHARING</a:t>
            </a:r>
          </a:p>
        </p:txBody>
      </p:sp>
    </p:spTree>
    <p:extLst>
      <p:ext uri="{BB962C8B-B14F-4D97-AF65-F5344CB8AC3E}">
        <p14:creationId xmlns:p14="http://schemas.microsoft.com/office/powerpoint/2010/main" val="94568977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TM02900722[[fn=离子会议室]]</Template>
  <TotalTime>27400</TotalTime>
  <Words>791</Words>
  <Application>Microsoft Office PowerPoint</Application>
  <PresentationFormat>宽屏</PresentationFormat>
  <Paragraphs>103</Paragraphs>
  <Slides>8</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8</vt:i4>
      </vt:variant>
    </vt:vector>
  </HeadingPairs>
  <TitlesOfParts>
    <vt:vector size="22" baseType="lpstr">
      <vt:lpstr>黑体</vt:lpstr>
      <vt:lpstr>华文琥珀</vt:lpstr>
      <vt:lpstr>华文楷体</vt:lpstr>
      <vt:lpstr>楷体</vt:lpstr>
      <vt:lpstr>宋体</vt:lpstr>
      <vt:lpstr>Arial</vt:lpstr>
      <vt:lpstr>Arial Black</vt:lpstr>
      <vt:lpstr>Calibri</vt:lpstr>
      <vt:lpstr>Calibri Light</vt:lpstr>
      <vt:lpstr>Cambria</vt:lpstr>
      <vt:lpstr>Times New Roman</vt:lpstr>
      <vt:lpstr>Wingdings</vt:lpstr>
      <vt:lpstr>Wingdings 2</vt:lpstr>
      <vt:lpstr>HDOfficeLightV0</vt:lpstr>
      <vt:lpstr>PowerPoint 演示文稿</vt:lpstr>
      <vt:lpstr>智能燃气表的发展背景</vt:lpstr>
      <vt:lpstr>智能燃气表的发展背景</vt:lpstr>
      <vt:lpstr>燃气表市场规模及预测</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Jeffers Liu</dc:creator>
  <cp:lastModifiedBy>HR-Yan Jing</cp:lastModifiedBy>
  <cp:revision>382</cp:revision>
  <dcterms:created xsi:type="dcterms:W3CDTF">2018-03-06T02:02:42Z</dcterms:created>
  <dcterms:modified xsi:type="dcterms:W3CDTF">2019-03-01T02:27:46Z</dcterms:modified>
</cp:coreProperties>
</file>