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72" r:id="rId3"/>
    <p:sldId id="257" r:id="rId4"/>
    <p:sldId id="259" r:id="rId5"/>
    <p:sldId id="266" r:id="rId6"/>
    <p:sldId id="268" r:id="rId7"/>
    <p:sldId id="258" r:id="rId8"/>
    <p:sldId id="264" r:id="rId9"/>
    <p:sldId id="269" r:id="rId10"/>
    <p:sldId id="270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2019-2-15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350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3" y="15449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9735" y="1437676"/>
            <a:ext cx="3503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       </a:t>
            </a:r>
            <a:r>
              <a:rPr lang="zh-CN" altLang="zh-CN" sz="2400" dirty="0" smtClean="0">
                <a:latin typeface="+mn-ea"/>
              </a:rPr>
              <a:t>俗话说</a:t>
            </a:r>
            <a:r>
              <a:rPr lang="zh-CN" altLang="zh-CN" sz="2400" dirty="0">
                <a:latin typeface="+mn-ea"/>
              </a:rPr>
              <a:t>：“你的格局有多大，你的前途就有多大！” 一个事业有成的人，不仅是有</a:t>
            </a:r>
            <a:r>
              <a:rPr lang="zh-CN" altLang="zh-CN" sz="2400" dirty="0" smtClean="0">
                <a:latin typeface="+mn-ea"/>
              </a:rPr>
              <a:t>远大梦想</a:t>
            </a:r>
            <a:r>
              <a:rPr lang="zh-CN" altLang="zh-CN" sz="2400" dirty="0">
                <a:latin typeface="+mn-ea"/>
              </a:rPr>
              <a:t>的人，更是一个懂得怎样实现目标的人。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r="8426" b="18560"/>
          <a:stretch/>
        </p:blipFill>
        <p:spPr>
          <a:xfrm>
            <a:off x="4808165" y="2541494"/>
            <a:ext cx="3300411" cy="37648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2" y="237004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660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r="-12" b="4750"/>
          <a:stretch/>
        </p:blipFill>
        <p:spPr>
          <a:xfrm>
            <a:off x="437283" y="918938"/>
            <a:ext cx="8347551" cy="53233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15084" y="4160510"/>
            <a:ext cx="5002307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55" y="145956"/>
            <a:ext cx="1589809" cy="536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5" y="4366232"/>
            <a:ext cx="1573714" cy="15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 b="5682"/>
          <a:stretch/>
        </p:blipFill>
        <p:spPr>
          <a:xfrm>
            <a:off x="0" y="910836"/>
            <a:ext cx="9144000" cy="60570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509158" y="511443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七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071" y="1293691"/>
            <a:ext cx="559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新年伊始，万象更新！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春节的喜庆气氛还未褪去，我们已踏上新的征程！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071" y="2594435"/>
            <a:ext cx="5769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迎着新春的祝福，带着新年的期盼，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我们一路走来！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那些尚未实现的梦想，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那些还未去到的远方，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都在等待着我们，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以饱满的精神，元气满满地朝着梦想、朝着</a:t>
            </a:r>
            <a:r>
              <a:rPr lang="en-US" altLang="zh-CN" sz="2400" dirty="0" smtClean="0">
                <a:latin typeface="+mn-ea"/>
              </a:rPr>
              <a:t>2019</a:t>
            </a:r>
            <a:r>
              <a:rPr lang="zh-CN" altLang="en-US" sz="2400" dirty="0" smtClean="0">
                <a:latin typeface="+mn-ea"/>
              </a:rPr>
              <a:t>年的目标前行！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1" y="55459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3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3196318" y="704193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+mj-ea"/>
                <a:ea typeface="+mj-ea"/>
              </a:rPr>
              <a:t>并非仅仅有梦那么简单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 t="15341" r="6321" b="19319"/>
          <a:stretch/>
        </p:blipFill>
        <p:spPr>
          <a:xfrm>
            <a:off x="443891" y="1287636"/>
            <a:ext cx="4089607" cy="39970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矩形 3"/>
          <p:cNvSpPr/>
          <p:nvPr/>
        </p:nvSpPr>
        <p:spPr>
          <a:xfrm>
            <a:off x="4835549" y="2796986"/>
            <a:ext cx="3930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</a:t>
            </a:r>
            <a:r>
              <a:rPr lang="zh-CN" altLang="zh-CN" sz="2400" dirty="0" smtClean="0">
                <a:latin typeface="+mn-ea"/>
              </a:rPr>
              <a:t>拥有</a:t>
            </a:r>
            <a:r>
              <a:rPr lang="zh-CN" altLang="zh-CN" sz="2400" dirty="0">
                <a:latin typeface="+mn-ea"/>
              </a:rPr>
              <a:t>梦、敢于梦想固然重要，因为梦是指引我们在汪洋大海中准确航行的灯塔，使我们在前进的道路上跨越荆棘、克服困难、奋发努力的原动力</a:t>
            </a:r>
            <a:r>
              <a:rPr lang="zh-CN" altLang="zh-CN" sz="2400" dirty="0" smtClean="0">
                <a:latin typeface="+mn-ea"/>
              </a:rPr>
              <a:t>。</a:t>
            </a:r>
            <a:endParaRPr lang="zh-CN" altLang="zh-CN" sz="2400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08" y="167413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r="4209" b="4071"/>
          <a:stretch/>
        </p:blipFill>
        <p:spPr>
          <a:xfrm>
            <a:off x="5196015" y="1219217"/>
            <a:ext cx="3569613" cy="51042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矩形 9"/>
          <p:cNvSpPr/>
          <p:nvPr/>
        </p:nvSpPr>
        <p:spPr>
          <a:xfrm>
            <a:off x="432295" y="2409497"/>
            <a:ext cx="4763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然而</a:t>
            </a:r>
            <a:r>
              <a:rPr lang="zh-CN" altLang="zh-CN" sz="2400" dirty="0"/>
              <a:t>，设定梦想不等于实现梦想，仅仅有梦是不够的，如何将梦想转化为现实比最初的梦想更为重要。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5" y="168843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r="1641" b="3030"/>
          <a:stretch/>
        </p:blipFill>
        <p:spPr>
          <a:xfrm>
            <a:off x="304141" y="1308922"/>
            <a:ext cx="4555389" cy="50524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矩形 2"/>
          <p:cNvSpPr/>
          <p:nvPr/>
        </p:nvSpPr>
        <p:spPr>
          <a:xfrm>
            <a:off x="4878857" y="2401973"/>
            <a:ext cx="4034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设定梦想，如果没有设计出达到梦想彼岸的阶段性里程碑，那么梦想就无异于白日做梦，永远无法实现。</a:t>
            </a:r>
            <a:r>
              <a:rPr lang="zh-CN" altLang="en-US" sz="2400" dirty="0" smtClean="0"/>
              <a:t>用张海明先生的一句话来说，就是“并非仅仅有梦那么简单”！</a:t>
            </a:r>
            <a:endParaRPr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66" y="185307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3457"/>
          <a:stretch/>
        </p:blipFill>
        <p:spPr>
          <a:xfrm>
            <a:off x="4145317" y="2407023"/>
            <a:ext cx="4648240" cy="38996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>
          <a:xfrm>
            <a:off x="389964" y="1172267"/>
            <a:ext cx="4719918" cy="3416320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</a:t>
            </a:r>
            <a:r>
              <a:rPr lang="en-US" altLang="zh-CN" sz="2400" b="1" dirty="0" smtClean="0"/>
              <a:t>  </a:t>
            </a:r>
            <a:r>
              <a:rPr lang="zh-CN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要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实现最初的梦想，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就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要将自己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的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人生总目标量化，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分析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自己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所处的形势，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设定一个个阶段性的分目标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后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采取行动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</a:rPr>
              <a:t>，并及时进行阶段性分析和总结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，</a:t>
            </a:r>
            <a:r>
              <a:rPr lang="zh-CN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有利于</a:t>
            </a:r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</a:rPr>
              <a:t>目标的达成。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33611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0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3882" r="5728" b="11743"/>
          <a:stretch/>
        </p:blipFill>
        <p:spPr>
          <a:xfrm>
            <a:off x="4588521" y="890563"/>
            <a:ext cx="4368441" cy="56582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矩形 3"/>
          <p:cNvSpPr/>
          <p:nvPr/>
        </p:nvSpPr>
        <p:spPr>
          <a:xfrm>
            <a:off x="378505" y="1679191"/>
            <a:ext cx="6129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       </a:t>
            </a:r>
            <a:r>
              <a:rPr lang="zh-CN" altLang="zh-CN" sz="2000" dirty="0" smtClean="0">
                <a:latin typeface="+mn-ea"/>
              </a:rPr>
              <a:t>张海明</a:t>
            </a:r>
            <a:r>
              <a:rPr lang="zh-CN" altLang="zh-CN" sz="2000" dirty="0">
                <a:latin typeface="+mn-ea"/>
              </a:rPr>
              <a:t>总裁曾说：</a:t>
            </a:r>
            <a:r>
              <a:rPr lang="zh-CN" altLang="zh-CN" sz="2000" dirty="0" smtClean="0">
                <a:latin typeface="+mn-ea"/>
              </a:rPr>
              <a:t>“我</a:t>
            </a:r>
            <a:r>
              <a:rPr lang="zh-CN" altLang="zh-CN" sz="2000" dirty="0">
                <a:latin typeface="+mn-ea"/>
              </a:rPr>
              <a:t>的竞争对手就是我自己，只要我每天每天地刷新自己，我就会走在世界的前列。</a:t>
            </a:r>
            <a:r>
              <a:rPr lang="zh-CN" altLang="zh-CN" sz="2000" dirty="0" smtClean="0">
                <a:latin typeface="+mn-ea"/>
              </a:rPr>
              <a:t>”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   AEM</a:t>
            </a:r>
            <a:r>
              <a:rPr lang="zh-CN" altLang="zh-CN" sz="2000" dirty="0">
                <a:latin typeface="+mn-ea"/>
              </a:rPr>
              <a:t>的核心文化就是“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Constantly strive for excellence and perfection</a:t>
            </a:r>
            <a:r>
              <a:rPr lang="zh-CN" altLang="zh-CN" sz="2000" dirty="0">
                <a:latin typeface="+mn-ea"/>
              </a:rPr>
              <a:t>”，正是</a:t>
            </a:r>
            <a:r>
              <a:rPr lang="zh-CN" altLang="zh-CN" sz="2000" dirty="0" smtClean="0">
                <a:latin typeface="+mn-ea"/>
              </a:rPr>
              <a:t>这</a:t>
            </a:r>
            <a:r>
              <a:rPr lang="zh-CN" altLang="en-US" sz="2000" dirty="0">
                <a:latin typeface="+mn-ea"/>
              </a:rPr>
              <a:t>种</a:t>
            </a:r>
            <a:r>
              <a:rPr lang="zh-CN" altLang="zh-CN" sz="2000" dirty="0" smtClean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每天不断刷新自己</a:t>
            </a:r>
            <a:r>
              <a:rPr lang="zh-CN" altLang="zh-CN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的精神，</a:t>
            </a:r>
            <a:r>
              <a:rPr lang="zh-CN" altLang="zh-CN" sz="2000" dirty="0" smtClean="0">
                <a:latin typeface="+mn-ea"/>
              </a:rPr>
              <a:t>就是</a:t>
            </a:r>
            <a:r>
              <a:rPr lang="zh-CN" altLang="zh-CN" sz="2000" dirty="0">
                <a:latin typeface="+mn-ea"/>
              </a:rPr>
              <a:t>对远大目标的细化与量化，一步一步地接近最终目标，我们</a:t>
            </a:r>
            <a:r>
              <a:rPr lang="zh-CN" altLang="zh-CN" sz="2000" dirty="0" smtClean="0">
                <a:latin typeface="+mn-ea"/>
              </a:rPr>
              <a:t>才</a:t>
            </a:r>
            <a:r>
              <a:rPr lang="zh-CN" altLang="en-US" sz="2000" dirty="0">
                <a:latin typeface="+mn-ea"/>
              </a:rPr>
              <a:t>会</a:t>
            </a:r>
            <a:r>
              <a:rPr lang="zh-CN" altLang="en-US" sz="2000" dirty="0" smtClean="0">
                <a:latin typeface="+mn-ea"/>
              </a:rPr>
              <a:t>走在行业前列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53" y="115195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537881" y="1419615"/>
            <a:ext cx="7799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实现</a:t>
            </a:r>
            <a:r>
              <a:rPr lang="zh-CN" altLang="zh-CN" sz="2400" dirty="0"/>
              <a:t>目标要有时间限制，没有约束力的目标，无法充分调动个人的行动力</a:t>
            </a:r>
            <a:r>
              <a:rPr lang="zh-CN" altLang="en-US" sz="2400" dirty="0"/>
              <a:t>和积极性</a:t>
            </a:r>
            <a:r>
              <a:rPr lang="zh-CN" altLang="zh-CN" sz="2400" dirty="0"/>
              <a:t>。比如你想创立一家公司，你就必须制定接近这个目标的方案，做可行性研究、筹措资金、考察市场、研究管理</a:t>
            </a:r>
            <a:r>
              <a:rPr lang="zh-CN" altLang="en-US" sz="2400" dirty="0"/>
              <a:t>；</a:t>
            </a:r>
            <a:r>
              <a:rPr lang="zh-CN" altLang="zh-CN" sz="2400" dirty="0"/>
              <a:t>在多长时间内，资金到位</a:t>
            </a:r>
            <a:r>
              <a:rPr lang="zh-CN" altLang="en-US" sz="2400" dirty="0"/>
              <a:t>；</a:t>
            </a:r>
            <a:r>
              <a:rPr lang="zh-CN" altLang="zh-CN" sz="2400" dirty="0"/>
              <a:t>多长时间内盖厂房</a:t>
            </a:r>
            <a:r>
              <a:rPr lang="zh-CN" altLang="en-US" sz="2400" dirty="0"/>
              <a:t>；</a:t>
            </a:r>
            <a:r>
              <a:rPr lang="zh-CN" altLang="zh-CN" sz="2400" dirty="0"/>
              <a:t>在多长时间内</a:t>
            </a:r>
            <a:r>
              <a:rPr lang="zh-CN" altLang="en-US" sz="2400" dirty="0"/>
              <a:t>调试、</a:t>
            </a:r>
            <a:r>
              <a:rPr lang="zh-CN" altLang="zh-CN" sz="2400" dirty="0"/>
              <a:t>生产……，都要有时间表</a:t>
            </a:r>
            <a:r>
              <a:rPr lang="zh-CN" altLang="en-US" sz="2400" dirty="0"/>
              <a:t>。</a:t>
            </a:r>
            <a:r>
              <a:rPr lang="zh-CN" altLang="zh-CN" sz="2400" dirty="0"/>
              <a:t>只有把各个细节都做好，才有约束力，才能规范你的行动，才可能在预定的时间内，实现目标，最终将</a:t>
            </a:r>
            <a:r>
              <a:rPr lang="zh-CN" altLang="en-US" sz="2400" dirty="0"/>
              <a:t>梦想</a:t>
            </a:r>
            <a:r>
              <a:rPr lang="zh-CN" altLang="zh-CN" sz="2400" dirty="0"/>
              <a:t>转化为现实。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2" y="181069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4" y="237004"/>
            <a:ext cx="46450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4308" b="6534"/>
          <a:stretch/>
        </p:blipFill>
        <p:spPr>
          <a:xfrm>
            <a:off x="418608" y="1196787"/>
            <a:ext cx="4326455" cy="52345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>
          <a:xfrm>
            <a:off x="4745063" y="2105926"/>
            <a:ext cx="3966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      </a:t>
            </a:r>
            <a:r>
              <a:rPr lang="zh-CN" altLang="zh-CN" sz="2400" dirty="0" smtClean="0">
                <a:latin typeface="+mn-ea"/>
              </a:rPr>
              <a:t>从</a:t>
            </a:r>
            <a:r>
              <a:rPr lang="en-US" altLang="zh-CN" sz="2400" dirty="0">
                <a:latin typeface="+mn-ea"/>
              </a:rPr>
              <a:t>AEM</a:t>
            </a:r>
            <a:r>
              <a:rPr lang="zh-CN" altLang="zh-CN" sz="2400" dirty="0">
                <a:latin typeface="+mn-ea"/>
              </a:rPr>
              <a:t>科技成立到取得今天的</a:t>
            </a:r>
            <a:r>
              <a:rPr lang="zh-CN" altLang="zh-CN" sz="2400" dirty="0" smtClean="0">
                <a:latin typeface="+mn-ea"/>
              </a:rPr>
              <a:t>成就</a:t>
            </a:r>
            <a:r>
              <a:rPr lang="zh-CN" altLang="en-US" sz="2400" dirty="0" smtClean="0">
                <a:latin typeface="+mn-ea"/>
              </a:rPr>
              <a:t>，</a:t>
            </a:r>
            <a:r>
              <a:rPr lang="zh-CN" altLang="zh-CN" sz="2400" dirty="0" smtClean="0">
                <a:latin typeface="+mn-ea"/>
              </a:rPr>
              <a:t>与</a:t>
            </a:r>
            <a:r>
              <a:rPr lang="en-US" altLang="zh-CN" sz="2400" dirty="0">
                <a:latin typeface="+mn-ea"/>
              </a:rPr>
              <a:t>AEM</a:t>
            </a:r>
            <a:r>
              <a:rPr lang="zh-CN" altLang="zh-CN" sz="2400" dirty="0">
                <a:latin typeface="+mn-ea"/>
              </a:rPr>
              <a:t>创始人张海明总裁及他的核心管理团队敢于梦想、勇于创新以及</a:t>
            </a:r>
            <a:r>
              <a:rPr lang="zh-CN" altLang="zh-CN" sz="2400" dirty="0" smtClean="0">
                <a:latin typeface="+mn-ea"/>
              </a:rPr>
              <a:t>脚踏实地</a:t>
            </a:r>
            <a:r>
              <a:rPr lang="zh-CN" altLang="en-US" sz="2400" dirty="0" smtClean="0">
                <a:latin typeface="+mn-ea"/>
              </a:rPr>
              <a:t>、</a:t>
            </a:r>
            <a:r>
              <a:rPr lang="zh-CN" altLang="zh-CN" sz="2400" dirty="0" smtClean="0">
                <a:latin typeface="+mn-ea"/>
              </a:rPr>
              <a:t>严谨</a:t>
            </a:r>
            <a:r>
              <a:rPr lang="zh-CN" altLang="zh-CN" sz="2400" dirty="0">
                <a:latin typeface="+mn-ea"/>
              </a:rPr>
              <a:t>的行事作风是分不开的。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2" y="237004"/>
            <a:ext cx="1589809" cy="5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4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4513</TotalTime>
  <Words>575</Words>
  <Application>Microsoft Office PowerPoint</Application>
  <PresentationFormat>全屏显示(4:3)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华文琥珀</vt:lpstr>
      <vt:lpstr>华文楷体</vt:lpstr>
      <vt:lpstr>华文新魏</vt:lpstr>
      <vt:lpstr>宋体</vt:lpstr>
      <vt:lpstr>Arial Black</vt:lpstr>
      <vt:lpstr>Bookman Old Style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437</cp:revision>
  <dcterms:created xsi:type="dcterms:W3CDTF">2018-06-12T05:17:37Z</dcterms:created>
  <dcterms:modified xsi:type="dcterms:W3CDTF">2019-02-15T01:26:18Z</dcterms:modified>
</cp:coreProperties>
</file>