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65" r:id="rId2"/>
    <p:sldId id="264" r:id="rId3"/>
    <p:sldId id="276" r:id="rId4"/>
    <p:sldId id="275" r:id="rId5"/>
    <p:sldId id="277" r:id="rId6"/>
    <p:sldId id="281" r:id="rId7"/>
    <p:sldId id="278" r:id="rId8"/>
    <p:sldId id="279" r:id="rId9"/>
    <p:sldId id="280" r:id="rId10"/>
    <p:sldId id="274" r:id="rId1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32" autoAdjust="0"/>
  </p:normalViewPr>
  <p:slideViewPr>
    <p:cSldViewPr snapToGrid="0">
      <p:cViewPr varScale="1">
        <p:scale>
          <a:sx n="87" d="100"/>
          <a:sy n="87" d="100"/>
        </p:scale>
        <p:origin x="288" y="8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63" d="100"/>
          <a:sy n="63" d="100"/>
        </p:scale>
        <p:origin x="313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7A894569-E4F6-4E71-A63F-D3960709027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 xmlns:a16="http://schemas.microsoft.com/office/drawing/2014/main" id="{210E7125-F8C0-40FA-941E-6B2B1F44F46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7AA7A2-096F-4892-9700-1442CB78DB81}" type="datetimeFigureOut">
              <a:rPr lang="en-US" smtClean="0"/>
              <a:t>1/25/2019</a:t>
            </a:fld>
            <a:endParaRPr lang="en-US"/>
          </a:p>
        </p:txBody>
      </p:sp>
      <p:sp>
        <p:nvSpPr>
          <p:cNvPr id="4" name="Footer Placeholder 3">
            <a:extLst>
              <a:ext uri="{FF2B5EF4-FFF2-40B4-BE49-F238E27FC236}">
                <a16:creationId xmlns="" xmlns:a16="http://schemas.microsoft.com/office/drawing/2014/main" id="{6DCD797E-16D3-4DCD-B379-C53CC0E14A3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 xmlns:a16="http://schemas.microsoft.com/office/drawing/2014/main" id="{EBADFDD6-018B-4389-A001-C4AC9EF22EF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D0E1661-80E8-4287-A6D6-D222E9182813}" type="slidenum">
              <a:rPr lang="en-US" smtClean="0"/>
              <a:t>‹#›</a:t>
            </a:fld>
            <a:endParaRPr lang="en-US"/>
          </a:p>
        </p:txBody>
      </p:sp>
    </p:spTree>
    <p:extLst>
      <p:ext uri="{BB962C8B-B14F-4D97-AF65-F5344CB8AC3E}">
        <p14:creationId xmlns:p14="http://schemas.microsoft.com/office/powerpoint/2010/main" val="5171599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39EE3B-06F5-4C1D-B631-20D69864EAD0}" type="datetimeFigureOut">
              <a:rPr lang="zh-CN" altLang="en-US" smtClean="0"/>
              <a:t>2019-1-25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5F061D-262C-4556-9E6F-217F599DE484}" type="slidenum">
              <a:rPr lang="zh-CN" altLang="en-US" smtClean="0"/>
              <a:t>‹#›</a:t>
            </a:fld>
            <a:endParaRPr lang="zh-CN" altLang="en-US"/>
          </a:p>
        </p:txBody>
      </p:sp>
    </p:spTree>
    <p:extLst>
      <p:ext uri="{BB962C8B-B14F-4D97-AF65-F5344CB8AC3E}">
        <p14:creationId xmlns:p14="http://schemas.microsoft.com/office/powerpoint/2010/main" val="857918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solidFill>
                  <a:srgbClr val="0070C0"/>
                </a:solidFill>
              </a:defRPr>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solidFill>
                  <a:srgbClr val="0070C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7" name="Footer Placeholder 6">
            <a:extLst>
              <a:ext uri="{FF2B5EF4-FFF2-40B4-BE49-F238E27FC236}">
                <a16:creationId xmlns="" xmlns:a16="http://schemas.microsoft.com/office/drawing/2014/main" id="{BF14A18B-C675-4E78-ACBA-7EA3DB6A62EA}"/>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8" name="Slide Number Placeholder 7">
            <a:extLst>
              <a:ext uri="{FF2B5EF4-FFF2-40B4-BE49-F238E27FC236}">
                <a16:creationId xmlns="" xmlns:a16="http://schemas.microsoft.com/office/drawing/2014/main" id="{A478489D-E8A2-48A9-B0F9-CC185A5C2B64}"/>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62903392-8F79-4402-8993-D1DB2BD1C636}" type="slidenum">
              <a:rPr lang="zh-CN" altLang="en-US" smtClean="0"/>
              <a:pPr/>
              <a:t>‹#›</a:t>
            </a:fld>
            <a:endParaRPr lang="zh-CN" altLang="en-US" dirty="0"/>
          </a:p>
        </p:txBody>
      </p:sp>
    </p:spTree>
    <p:extLst>
      <p:ext uri="{BB962C8B-B14F-4D97-AF65-F5344CB8AC3E}">
        <p14:creationId xmlns:p14="http://schemas.microsoft.com/office/powerpoint/2010/main" val="1466635270"/>
      </p:ext>
    </p:extLst>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solidFill>
                  <a:srgbClr val="0070C0"/>
                </a:solidFill>
              </a:defRPr>
            </a:lvl1p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Footer Placeholder 6">
            <a:extLst>
              <a:ext uri="{FF2B5EF4-FFF2-40B4-BE49-F238E27FC236}">
                <a16:creationId xmlns="" xmlns:a16="http://schemas.microsoft.com/office/drawing/2014/main" id="{06D212FB-D54E-4545-A83E-13B460385252}"/>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8" name="Slide Number Placeholder 7">
            <a:extLst>
              <a:ext uri="{FF2B5EF4-FFF2-40B4-BE49-F238E27FC236}">
                <a16:creationId xmlns="" xmlns:a16="http://schemas.microsoft.com/office/drawing/2014/main" id="{C140DC3C-13F9-4D81-8C9B-6A414E41182A}"/>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F0AD4FFC-8207-4B61-BDE3-BE25CDA1AD64}" type="slidenum">
              <a:rPr lang="en-US" altLang="zh-CN" smtClean="0"/>
              <a:pPr/>
              <a:t>‹#›</a:t>
            </a:fld>
            <a:endParaRPr lang="zh-CN" altLang="en-US" dirty="0"/>
          </a:p>
        </p:txBody>
      </p:sp>
    </p:spTree>
    <p:extLst>
      <p:ext uri="{BB962C8B-B14F-4D97-AF65-F5344CB8AC3E}">
        <p14:creationId xmlns:p14="http://schemas.microsoft.com/office/powerpoint/2010/main" val="3334874219"/>
      </p:ext>
    </p:extLst>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1243583"/>
            <a:ext cx="2628900" cy="4933380"/>
          </a:xfrm>
        </p:spPr>
        <p:txBody>
          <a:bodyPr vert="eaVert"/>
          <a:lstStyle>
            <a:lvl1pPr>
              <a:defRPr>
                <a:solidFill>
                  <a:srgbClr val="0070C0"/>
                </a:solidFill>
              </a:defRPr>
            </a:lvl1pPr>
          </a:lstStyle>
          <a:p>
            <a:r>
              <a:rPr lang="zh-CN" altLang="en-US"/>
              <a:t>单击此处编辑母版标题样式</a:t>
            </a:r>
            <a:endParaRPr lang="zh-CN" altLang="en-US" dirty="0"/>
          </a:p>
        </p:txBody>
      </p:sp>
      <p:sp>
        <p:nvSpPr>
          <p:cNvPr id="3" name="竖排文字占位符 2"/>
          <p:cNvSpPr>
            <a:spLocks noGrp="1"/>
          </p:cNvSpPr>
          <p:nvPr>
            <p:ph type="body" orient="vert" idx="1"/>
          </p:nvPr>
        </p:nvSpPr>
        <p:spPr>
          <a:xfrm>
            <a:off x="838200" y="1243583"/>
            <a:ext cx="7734300" cy="4933379"/>
          </a:xfrm>
        </p:spPr>
        <p:txBody>
          <a:bodyPr vert="eaVert"/>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Footer Placeholder 6">
            <a:extLst>
              <a:ext uri="{FF2B5EF4-FFF2-40B4-BE49-F238E27FC236}">
                <a16:creationId xmlns="" xmlns:a16="http://schemas.microsoft.com/office/drawing/2014/main" id="{445E63F7-6506-4A89-93B5-03404C0A4323}"/>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8" name="Slide Number Placeholder 7">
            <a:extLst>
              <a:ext uri="{FF2B5EF4-FFF2-40B4-BE49-F238E27FC236}">
                <a16:creationId xmlns="" xmlns:a16="http://schemas.microsoft.com/office/drawing/2014/main" id="{7F631362-A929-40B1-85B1-622AC23C8DEF}"/>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75A69184-FA6E-40F4-8480-23011999039A}" type="slidenum">
              <a:rPr lang="en-US" altLang="zh-CN" smtClean="0"/>
              <a:pPr/>
              <a:t>‹#›</a:t>
            </a:fld>
            <a:endParaRPr lang="zh-CN" altLang="en-US" dirty="0"/>
          </a:p>
        </p:txBody>
      </p:sp>
    </p:spTree>
    <p:extLst>
      <p:ext uri="{BB962C8B-B14F-4D97-AF65-F5344CB8AC3E}">
        <p14:creationId xmlns:p14="http://schemas.microsoft.com/office/powerpoint/2010/main" val="3559738142"/>
      </p:ext>
    </p:extLst>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solidFill>
                  <a:srgbClr val="0070C0"/>
                </a:solidFill>
              </a:defRPr>
            </a:lvl1pPr>
          </a:lstStyle>
          <a:p>
            <a:r>
              <a:rPr lang="zh-CN" altLang="en-US"/>
              <a:t>单击此处编辑母版标题样式</a:t>
            </a:r>
          </a:p>
        </p:txBody>
      </p:sp>
      <p:sp>
        <p:nvSpPr>
          <p:cNvPr id="3" name="内容占位符 2"/>
          <p:cNvSpPr>
            <a:spLocks noGrp="1"/>
          </p:cNvSpPr>
          <p:nvPr>
            <p:ph idx="1"/>
          </p:nvPr>
        </p:nvSpPr>
        <p:spPr/>
        <p:txBody>
          <a:bodyPr/>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Footer Placeholder 6">
            <a:extLst>
              <a:ext uri="{FF2B5EF4-FFF2-40B4-BE49-F238E27FC236}">
                <a16:creationId xmlns="" xmlns:a16="http://schemas.microsoft.com/office/drawing/2014/main" id="{E204D1E3-19C2-4621-B1D4-DD610F563242}"/>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8" name="Slide Number Placeholder 7">
            <a:extLst>
              <a:ext uri="{FF2B5EF4-FFF2-40B4-BE49-F238E27FC236}">
                <a16:creationId xmlns="" xmlns:a16="http://schemas.microsoft.com/office/drawing/2014/main" id="{4C346C82-47CF-4943-ADBD-37A6F1C20755}"/>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5743D965-4CCF-4E9C-8BD6-54DBFE7BBCE7}" type="slidenum">
              <a:rPr lang="zh-CN" altLang="en-US" smtClean="0"/>
              <a:pPr/>
              <a:t>‹#›</a:t>
            </a:fld>
            <a:endParaRPr lang="zh-CN" altLang="en-US" dirty="0"/>
          </a:p>
        </p:txBody>
      </p:sp>
    </p:spTree>
    <p:extLst>
      <p:ext uri="{BB962C8B-B14F-4D97-AF65-F5344CB8AC3E}">
        <p14:creationId xmlns:p14="http://schemas.microsoft.com/office/powerpoint/2010/main" val="2222092555"/>
      </p:ext>
    </p:extLst>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143000"/>
            <a:ext cx="10515600" cy="3419475"/>
          </a:xfrm>
        </p:spPr>
        <p:txBody>
          <a:bodyPr anchor="b"/>
          <a:lstStyle>
            <a:lvl1pPr>
              <a:defRPr sz="6000">
                <a:solidFill>
                  <a:srgbClr val="0070C0"/>
                </a:solidFill>
              </a:defRPr>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rgbClr val="0070C0"/>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7" name="Footer Placeholder 6">
            <a:extLst>
              <a:ext uri="{FF2B5EF4-FFF2-40B4-BE49-F238E27FC236}">
                <a16:creationId xmlns="" xmlns:a16="http://schemas.microsoft.com/office/drawing/2014/main" id="{9D5BA1CA-F5A8-4D06-A1C1-B8AE3C4DD1B0}"/>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8" name="Slide Number Placeholder 7">
            <a:extLst>
              <a:ext uri="{FF2B5EF4-FFF2-40B4-BE49-F238E27FC236}">
                <a16:creationId xmlns="" xmlns:a16="http://schemas.microsoft.com/office/drawing/2014/main" id="{86EACA4C-E9B2-41E8-92D3-547F5B4C98D4}"/>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9DD12A38-926A-4711-BEA2-2580EE7B1A00}" type="slidenum">
              <a:rPr lang="en-US" altLang="zh-CN" smtClean="0"/>
              <a:pPr/>
              <a:t>‹#›</a:t>
            </a:fld>
            <a:endParaRPr lang="zh-CN" altLang="en-US" dirty="0"/>
          </a:p>
        </p:txBody>
      </p:sp>
    </p:spTree>
    <p:extLst>
      <p:ext uri="{BB962C8B-B14F-4D97-AF65-F5344CB8AC3E}">
        <p14:creationId xmlns:p14="http://schemas.microsoft.com/office/powerpoint/2010/main" val="3517929248"/>
      </p:ext>
    </p:extLst>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solidFill>
                  <a:srgbClr val="0070C0"/>
                </a:solidFill>
              </a:defRPr>
            </a:lvl1pPr>
          </a:lstStyle>
          <a:p>
            <a:r>
              <a:rPr lang="zh-CN" altLang="en-US"/>
              <a:t>单击此处编辑母版标题样式</a:t>
            </a:r>
          </a:p>
        </p:txBody>
      </p:sp>
      <p:sp>
        <p:nvSpPr>
          <p:cNvPr id="6" name="Footer Placeholder 5">
            <a:extLst>
              <a:ext uri="{FF2B5EF4-FFF2-40B4-BE49-F238E27FC236}">
                <a16:creationId xmlns="" xmlns:a16="http://schemas.microsoft.com/office/drawing/2014/main" id="{5CF8BB9E-DBA2-4A10-8D79-AA0E82C5BB27}"/>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7" name="Slide Number Placeholder 6">
            <a:extLst>
              <a:ext uri="{FF2B5EF4-FFF2-40B4-BE49-F238E27FC236}">
                <a16:creationId xmlns="" xmlns:a16="http://schemas.microsoft.com/office/drawing/2014/main" id="{BC956400-4013-4366-AD78-EC9065777E0B}"/>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5D8A7D41-7CAF-4671-AC68-A21EAF1F8F9F}" type="slidenum">
              <a:rPr lang="en-US" altLang="zh-CN" smtClean="0"/>
              <a:pPr/>
              <a:t>‹#›</a:t>
            </a:fld>
            <a:endParaRPr lang="zh-CN" altLang="en-US" dirty="0"/>
          </a:p>
        </p:txBody>
      </p:sp>
    </p:spTree>
    <p:extLst>
      <p:ext uri="{BB962C8B-B14F-4D97-AF65-F5344CB8AC3E}">
        <p14:creationId xmlns:p14="http://schemas.microsoft.com/office/powerpoint/2010/main" val="3813430687"/>
      </p:ext>
    </p:extLst>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solidFill>
                  <a:srgbClr val="0070C0"/>
                </a:solidFill>
              </a:defRPr>
            </a:lvl1pPr>
          </a:lstStyle>
          <a:p>
            <a:r>
              <a:rPr lang="zh-CN" altLang="en-US"/>
              <a:t>单击此处编辑母版标题样式</a:t>
            </a:r>
          </a:p>
        </p:txBody>
      </p:sp>
      <p:sp>
        <p:nvSpPr>
          <p:cNvPr id="3" name="内容占位符 2"/>
          <p:cNvSpPr>
            <a:spLocks noGrp="1"/>
          </p:cNvSpPr>
          <p:nvPr>
            <p:ph sz="half" idx="1"/>
          </p:nvPr>
        </p:nvSpPr>
        <p:spPr>
          <a:xfrm>
            <a:off x="838200" y="1194421"/>
            <a:ext cx="5181600" cy="4982542"/>
          </a:xfrm>
        </p:spPr>
        <p:txBody>
          <a:bodyPr/>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4" name="内容占位符 3"/>
          <p:cNvSpPr>
            <a:spLocks noGrp="1"/>
          </p:cNvSpPr>
          <p:nvPr>
            <p:ph sz="half" idx="2"/>
          </p:nvPr>
        </p:nvSpPr>
        <p:spPr>
          <a:xfrm>
            <a:off x="6172200" y="1194421"/>
            <a:ext cx="5181600" cy="4982542"/>
          </a:xfrm>
        </p:spPr>
        <p:txBody>
          <a:bodyPr/>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8" name="Footer Placeholder 7">
            <a:extLst>
              <a:ext uri="{FF2B5EF4-FFF2-40B4-BE49-F238E27FC236}">
                <a16:creationId xmlns="" xmlns:a16="http://schemas.microsoft.com/office/drawing/2014/main" id="{DECB6772-E5CA-4488-B6A5-47A4D7721817}"/>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9" name="Slide Number Placeholder 8">
            <a:extLst>
              <a:ext uri="{FF2B5EF4-FFF2-40B4-BE49-F238E27FC236}">
                <a16:creationId xmlns="" xmlns:a16="http://schemas.microsoft.com/office/drawing/2014/main" id="{8F0F58A6-6D15-4B41-A577-C1F82A4189A5}"/>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3244625C-5B18-4CB7-9D95-531BFB14B731}" type="slidenum">
              <a:rPr lang="en-US" altLang="zh-CN" smtClean="0"/>
              <a:pPr/>
              <a:t>‹#›</a:t>
            </a:fld>
            <a:endParaRPr lang="zh-CN" altLang="en-US" dirty="0"/>
          </a:p>
        </p:txBody>
      </p:sp>
    </p:spTree>
    <p:extLst>
      <p:ext uri="{BB962C8B-B14F-4D97-AF65-F5344CB8AC3E}">
        <p14:creationId xmlns:p14="http://schemas.microsoft.com/office/powerpoint/2010/main" val="687481366"/>
      </p:ext>
    </p:extLst>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2723324" y="280703"/>
            <a:ext cx="8630476" cy="659003"/>
          </a:xfrm>
        </p:spPr>
        <p:txBody>
          <a:bodyPr/>
          <a:lstStyle>
            <a:lvl1pPr>
              <a:defRPr>
                <a:solidFill>
                  <a:srgbClr val="0070C0"/>
                </a:solidFill>
              </a:defRPr>
            </a:lvl1pPr>
          </a:lstStyle>
          <a:p>
            <a:r>
              <a:rPr lang="zh-CN" altLang="en-US"/>
              <a:t>单击此处编辑母版标题样式</a:t>
            </a:r>
            <a:endParaRPr lang="zh-CN" altLang="en-US" dirty="0"/>
          </a:p>
        </p:txBody>
      </p:sp>
      <p:sp>
        <p:nvSpPr>
          <p:cNvPr id="3" name="文本占位符 2"/>
          <p:cNvSpPr>
            <a:spLocks noGrp="1"/>
          </p:cNvSpPr>
          <p:nvPr>
            <p:ph type="body" idx="1"/>
          </p:nvPr>
        </p:nvSpPr>
        <p:spPr>
          <a:xfrm>
            <a:off x="839788" y="1175387"/>
            <a:ext cx="5157787" cy="823912"/>
          </a:xfrm>
        </p:spPr>
        <p:txBody>
          <a:bodyPr anchor="b"/>
          <a:lstStyle>
            <a:lvl1pPr marL="0" indent="0">
              <a:buNone/>
              <a:defRPr sz="2400" b="1">
                <a:solidFill>
                  <a:srgbClr val="0070C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p:nvPr>
        </p:nvSpPr>
        <p:spPr>
          <a:xfrm>
            <a:off x="839788" y="2009776"/>
            <a:ext cx="5157787" cy="4179887"/>
          </a:xfrm>
        </p:spPr>
        <p:txBody>
          <a:bodyPr/>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5" name="文本占位符 4"/>
          <p:cNvSpPr>
            <a:spLocks noGrp="1"/>
          </p:cNvSpPr>
          <p:nvPr>
            <p:ph type="body" sz="quarter" idx="3"/>
          </p:nvPr>
        </p:nvSpPr>
        <p:spPr>
          <a:xfrm>
            <a:off x="6170612" y="1185864"/>
            <a:ext cx="5183188" cy="813435"/>
          </a:xfrm>
        </p:spPr>
        <p:txBody>
          <a:bodyPr anchor="b"/>
          <a:lstStyle>
            <a:lvl1pPr marL="0" indent="0">
              <a:buNone/>
              <a:defRPr sz="2400" b="1">
                <a:solidFill>
                  <a:srgbClr val="0070C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p:nvPr>
        </p:nvSpPr>
        <p:spPr>
          <a:xfrm>
            <a:off x="6172200" y="1999300"/>
            <a:ext cx="5183188" cy="4190364"/>
          </a:xfrm>
        </p:spPr>
        <p:txBody>
          <a:bodyPr/>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10" name="Footer Placeholder 9">
            <a:extLst>
              <a:ext uri="{FF2B5EF4-FFF2-40B4-BE49-F238E27FC236}">
                <a16:creationId xmlns="" xmlns:a16="http://schemas.microsoft.com/office/drawing/2014/main" id="{8C047FB9-8CB9-4856-8C56-16BDB8CAEC56}"/>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11" name="Slide Number Placeholder 10">
            <a:extLst>
              <a:ext uri="{FF2B5EF4-FFF2-40B4-BE49-F238E27FC236}">
                <a16:creationId xmlns="" xmlns:a16="http://schemas.microsoft.com/office/drawing/2014/main" id="{A6496E1A-7C61-4D96-ACFA-2EFB26679F15}"/>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AEE1C524-6C3A-47C4-8EA4-1E33156D684D}" type="slidenum">
              <a:rPr lang="en-US" altLang="zh-CN" smtClean="0"/>
              <a:pPr/>
              <a:t>‹#›</a:t>
            </a:fld>
            <a:endParaRPr lang="zh-CN" altLang="en-US" dirty="0"/>
          </a:p>
        </p:txBody>
      </p:sp>
    </p:spTree>
    <p:extLst>
      <p:ext uri="{BB962C8B-B14F-4D97-AF65-F5344CB8AC3E}">
        <p14:creationId xmlns:p14="http://schemas.microsoft.com/office/powerpoint/2010/main" val="3253505635"/>
      </p:ext>
    </p:extLst>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5" name="Footer Placeholder 4">
            <a:extLst>
              <a:ext uri="{FF2B5EF4-FFF2-40B4-BE49-F238E27FC236}">
                <a16:creationId xmlns="" xmlns:a16="http://schemas.microsoft.com/office/drawing/2014/main" id="{C62BB654-56FC-47D4-B745-DEEDFC449338}"/>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6" name="Slide Number Placeholder 5">
            <a:extLst>
              <a:ext uri="{FF2B5EF4-FFF2-40B4-BE49-F238E27FC236}">
                <a16:creationId xmlns="" xmlns:a16="http://schemas.microsoft.com/office/drawing/2014/main" id="{A17B8E88-8E3B-4BA3-8EE2-8851359FFB22}"/>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0B90DBA0-F278-40F8-B329-C49823BA4BDC}" type="slidenum">
              <a:rPr lang="en-US" altLang="zh-CN" smtClean="0"/>
              <a:pPr/>
              <a:t>‹#›</a:t>
            </a:fld>
            <a:endParaRPr lang="zh-CN" altLang="en-US" dirty="0"/>
          </a:p>
        </p:txBody>
      </p:sp>
    </p:spTree>
    <p:extLst>
      <p:ext uri="{BB962C8B-B14F-4D97-AF65-F5344CB8AC3E}">
        <p14:creationId xmlns:p14="http://schemas.microsoft.com/office/powerpoint/2010/main" val="2362264803"/>
      </p:ext>
    </p:extLst>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1161288"/>
            <a:ext cx="3932237" cy="896112"/>
          </a:xfrm>
        </p:spPr>
        <p:txBody>
          <a:bodyPr anchor="b"/>
          <a:lstStyle>
            <a:lvl1pPr>
              <a:defRPr sz="3200">
                <a:solidFill>
                  <a:srgbClr val="0070C0"/>
                </a:solidFill>
              </a:defRPr>
            </a:lvl1pPr>
          </a:lstStyle>
          <a:p>
            <a:r>
              <a:rPr lang="zh-CN" altLang="en-US"/>
              <a:t>单击此处编辑母版标题样式</a:t>
            </a:r>
            <a:endParaRPr lang="zh-CN" altLang="en-US" dirty="0"/>
          </a:p>
        </p:txBody>
      </p:sp>
      <p:sp>
        <p:nvSpPr>
          <p:cNvPr id="3" name="内容占位符 2"/>
          <p:cNvSpPr>
            <a:spLocks noGrp="1"/>
          </p:cNvSpPr>
          <p:nvPr>
            <p:ph idx="1"/>
          </p:nvPr>
        </p:nvSpPr>
        <p:spPr>
          <a:xfrm>
            <a:off x="5183188" y="1161288"/>
            <a:ext cx="6172200" cy="4699762"/>
          </a:xfrm>
        </p:spPr>
        <p:txBody>
          <a:bodyPr/>
          <a:lstStyle>
            <a:lvl1pPr>
              <a:defRPr sz="3200">
                <a:solidFill>
                  <a:srgbClr val="0070C0"/>
                </a:solidFill>
              </a:defRPr>
            </a:lvl1pPr>
            <a:lvl2pPr>
              <a:defRPr sz="2800">
                <a:solidFill>
                  <a:srgbClr val="0070C0"/>
                </a:solidFill>
              </a:defRPr>
            </a:lvl2pPr>
            <a:lvl3pPr>
              <a:defRPr sz="2400">
                <a:solidFill>
                  <a:srgbClr val="0070C0"/>
                </a:solidFill>
              </a:defRPr>
            </a:lvl3pPr>
            <a:lvl4pPr>
              <a:defRPr sz="2000">
                <a:solidFill>
                  <a:srgbClr val="0070C0"/>
                </a:solidFill>
              </a:defRPr>
            </a:lvl4pPr>
            <a:lvl5pPr>
              <a:defRPr sz="2000">
                <a:solidFill>
                  <a:srgbClr val="0070C0"/>
                </a:solidFill>
              </a:defRPr>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solidFill>
                  <a:srgbClr val="0070C0"/>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8" name="Footer Placeholder 7">
            <a:extLst>
              <a:ext uri="{FF2B5EF4-FFF2-40B4-BE49-F238E27FC236}">
                <a16:creationId xmlns="" xmlns:a16="http://schemas.microsoft.com/office/drawing/2014/main" id="{A245D4F9-3564-407B-9E36-E75B1E41EF9D}"/>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9" name="Slide Number Placeholder 8">
            <a:extLst>
              <a:ext uri="{FF2B5EF4-FFF2-40B4-BE49-F238E27FC236}">
                <a16:creationId xmlns="" xmlns:a16="http://schemas.microsoft.com/office/drawing/2014/main" id="{F66115E5-290B-40A4-9B24-BC4DC343890F}"/>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2B195660-0A08-44B7-8176-1BEFB19FB76B}" type="slidenum">
              <a:rPr lang="en-US" altLang="zh-CN" smtClean="0"/>
              <a:pPr/>
              <a:t>‹#›</a:t>
            </a:fld>
            <a:endParaRPr lang="zh-CN" altLang="en-US" dirty="0"/>
          </a:p>
        </p:txBody>
      </p:sp>
    </p:spTree>
    <p:extLst>
      <p:ext uri="{BB962C8B-B14F-4D97-AF65-F5344CB8AC3E}">
        <p14:creationId xmlns:p14="http://schemas.microsoft.com/office/powerpoint/2010/main" val="1138364250"/>
      </p:ext>
    </p:extLst>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1152144"/>
            <a:ext cx="3932237" cy="905256"/>
          </a:xfrm>
        </p:spPr>
        <p:txBody>
          <a:bodyPr anchor="b"/>
          <a:lstStyle>
            <a:lvl1pPr>
              <a:defRPr sz="3200">
                <a:solidFill>
                  <a:srgbClr val="0070C0"/>
                </a:solidFill>
              </a:defRPr>
            </a:lvl1pPr>
          </a:lstStyle>
          <a:p>
            <a:r>
              <a:rPr lang="zh-CN" altLang="en-US"/>
              <a:t>单击此处编辑母版标题样式</a:t>
            </a:r>
          </a:p>
        </p:txBody>
      </p:sp>
      <p:sp>
        <p:nvSpPr>
          <p:cNvPr id="3" name="图片占位符 2"/>
          <p:cNvSpPr>
            <a:spLocks noGrp="1"/>
          </p:cNvSpPr>
          <p:nvPr>
            <p:ph type="pic" idx="1"/>
          </p:nvPr>
        </p:nvSpPr>
        <p:spPr>
          <a:xfrm>
            <a:off x="5183188" y="1152144"/>
            <a:ext cx="6172200" cy="5029200"/>
          </a:xfrm>
        </p:spPr>
        <p:txBody>
          <a:bodyPr/>
          <a:lstStyle>
            <a:lvl1pPr marL="0" indent="0">
              <a:buNone/>
              <a:defRPr sz="3200">
                <a:solidFill>
                  <a:srgbClr val="0070C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p>
        </p:txBody>
      </p:sp>
      <p:sp>
        <p:nvSpPr>
          <p:cNvPr id="4" name="文本占位符 3"/>
          <p:cNvSpPr>
            <a:spLocks noGrp="1"/>
          </p:cNvSpPr>
          <p:nvPr>
            <p:ph type="body" sz="half" idx="2"/>
          </p:nvPr>
        </p:nvSpPr>
        <p:spPr>
          <a:xfrm>
            <a:off x="839788" y="2057400"/>
            <a:ext cx="3932237" cy="4123944"/>
          </a:xfrm>
        </p:spPr>
        <p:txBody>
          <a:bodyPr/>
          <a:lstStyle>
            <a:lvl1pPr marL="0" indent="0">
              <a:buNone/>
              <a:defRPr sz="1600">
                <a:solidFill>
                  <a:srgbClr val="0070C0"/>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8" name="Footer Placeholder 7">
            <a:extLst>
              <a:ext uri="{FF2B5EF4-FFF2-40B4-BE49-F238E27FC236}">
                <a16:creationId xmlns="" xmlns:a16="http://schemas.microsoft.com/office/drawing/2014/main" id="{46FDCF7A-1826-4281-B1E2-08BBCFCE2DF2}"/>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9" name="Slide Number Placeholder 8">
            <a:extLst>
              <a:ext uri="{FF2B5EF4-FFF2-40B4-BE49-F238E27FC236}">
                <a16:creationId xmlns="" xmlns:a16="http://schemas.microsoft.com/office/drawing/2014/main" id="{3238E9F8-BDE7-4357-A849-9BAC91F2119C}"/>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7877815D-4410-4C7C-AEA4-14F4F95341DA}" type="slidenum">
              <a:rPr lang="en-US" altLang="zh-CN" smtClean="0"/>
              <a:pPr/>
              <a:t>‹#›</a:t>
            </a:fld>
            <a:endParaRPr lang="zh-CN" altLang="en-US" dirty="0"/>
          </a:p>
        </p:txBody>
      </p:sp>
    </p:spTree>
    <p:extLst>
      <p:ext uri="{BB962C8B-B14F-4D97-AF65-F5344CB8AC3E}">
        <p14:creationId xmlns:p14="http://schemas.microsoft.com/office/powerpoint/2010/main" val="1661548631"/>
      </p:ext>
    </p:extLst>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www.aemcomponents.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2898648" y="283009"/>
            <a:ext cx="8455152" cy="732025"/>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143000"/>
            <a:ext cx="10515600" cy="5033963"/>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a:solidFill>
                  <a:schemeClr val="tx1">
                    <a:tint val="75000"/>
                  </a:schemeClr>
                </a:solidFill>
                <a:latin typeface="+mn-lt"/>
              </a:defRPr>
            </a:lvl1pPr>
          </a:lstStyle>
          <a:p>
            <a:r>
              <a:rPr lang="en-US" altLang="zh-CN" dirty="0">
                <a:solidFill>
                  <a:srgbClr val="0070C0"/>
                </a:solidFill>
              </a:rPr>
              <a:t>Copyright©2018 AEM Components, Inc. All Rights Reserved</a:t>
            </a:r>
          </a:p>
        </p:txBody>
      </p:sp>
      <p:pic>
        <p:nvPicPr>
          <p:cNvPr id="7" name="Picture 2" descr="E:\AEM Logo\20171106 AEM R\AEM US Logo Transparent background.png">
            <a:extLst>
              <a:ext uri="{FF2B5EF4-FFF2-40B4-BE49-F238E27FC236}">
                <a16:creationId xmlns="" xmlns:a16="http://schemas.microsoft.com/office/drawing/2014/main" id="{2094D2E7-1CCA-4342-A023-EBA783BF013E}"/>
              </a:ext>
            </a:extLst>
          </p:cNvP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51641" y="283009"/>
            <a:ext cx="1560945" cy="475907"/>
          </a:xfrm>
          <a:prstGeom prst="rect">
            <a:avLst/>
          </a:prstGeom>
          <a:noFill/>
          <a:extLst>
            <a:ext uri="{909E8E84-426E-40DD-AFC4-6F175D3DCCD1}">
              <a14:hiddenFill xmlns:a14="http://schemas.microsoft.com/office/drawing/2010/main">
                <a:solidFill>
                  <a:srgbClr val="FFFFFF"/>
                </a:solidFill>
              </a14:hiddenFill>
            </a:ext>
          </a:extLst>
        </p:spPr>
      </p:pic>
      <p:sp>
        <p:nvSpPr>
          <p:cNvPr id="9" name="Footer Placeholder 2">
            <a:extLst>
              <a:ext uri="{FF2B5EF4-FFF2-40B4-BE49-F238E27FC236}">
                <a16:creationId xmlns="" xmlns:a16="http://schemas.microsoft.com/office/drawing/2014/main" id="{3F0D8DD5-A8B7-423D-8867-F31573EBF3F6}"/>
              </a:ext>
            </a:extLst>
          </p:cNvPr>
          <p:cNvSpPr txBox="1">
            <a:spLocks/>
          </p:cNvSpPr>
          <p:nvPr userDrawn="1"/>
        </p:nvSpPr>
        <p:spPr>
          <a:xfrm>
            <a:off x="547254" y="760620"/>
            <a:ext cx="2214418" cy="26461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zh-CN"/>
            </a:defPPr>
            <a:lvl1pPr marL="0" algn="l" defTabSz="914400" rtl="0" eaLnBrk="1" latinLnBrk="0" hangingPunct="1">
              <a:lnSpc>
                <a:spcPct val="85000"/>
              </a:lnSpc>
              <a:spcBef>
                <a:spcPct val="20000"/>
              </a:spcBef>
              <a:buClr>
                <a:srgbClr val="660033"/>
              </a:buClr>
              <a:buChar char="•"/>
              <a:defRPr sz="2800" b="1" i="1" kern="1200">
                <a:solidFill>
                  <a:schemeClr val="tx1"/>
                </a:solidFill>
                <a:latin typeface="Times New Roman" pitchFamily="18" charset="0"/>
                <a:ea typeface="+mn-ea"/>
                <a:cs typeface="+mn-cs"/>
              </a:defRPr>
            </a:lvl1pPr>
            <a:lvl2pPr marL="742950" indent="-285750" algn="l" defTabSz="914400" rtl="0" eaLnBrk="1" latinLnBrk="0" hangingPunct="1">
              <a:lnSpc>
                <a:spcPct val="85000"/>
              </a:lnSpc>
              <a:spcBef>
                <a:spcPct val="20000"/>
              </a:spcBef>
              <a:buClr>
                <a:srgbClr val="660033"/>
              </a:buClr>
              <a:buChar char="–"/>
              <a:defRPr sz="2400" b="1" i="1" kern="1200">
                <a:solidFill>
                  <a:schemeClr val="tx1"/>
                </a:solidFill>
                <a:latin typeface="Times New Roman" pitchFamily="18" charset="0"/>
                <a:ea typeface="+mn-ea"/>
                <a:cs typeface="+mn-cs"/>
              </a:defRPr>
            </a:lvl2pPr>
            <a:lvl3pPr marL="1143000" indent="-228600" algn="l" defTabSz="914400" rtl="0" eaLnBrk="1" latinLnBrk="0" hangingPunct="1">
              <a:lnSpc>
                <a:spcPct val="85000"/>
              </a:lnSpc>
              <a:spcBef>
                <a:spcPct val="20000"/>
              </a:spcBef>
              <a:buClr>
                <a:srgbClr val="660033"/>
              </a:buClr>
              <a:buChar char="•"/>
              <a:defRPr sz="2000" b="1" i="1" kern="1200">
                <a:solidFill>
                  <a:schemeClr val="tx1"/>
                </a:solidFill>
                <a:latin typeface="Times New Roman" pitchFamily="18" charset="0"/>
                <a:ea typeface="+mn-ea"/>
                <a:cs typeface="+mn-cs"/>
              </a:defRPr>
            </a:lvl3pPr>
            <a:lvl4pPr marL="1600200" indent="-228600" algn="l" defTabSz="914400" rtl="0" eaLnBrk="1" latinLnBrk="0" hangingPunct="1">
              <a:lnSpc>
                <a:spcPct val="85000"/>
              </a:lnSpc>
              <a:spcBef>
                <a:spcPct val="20000"/>
              </a:spcBef>
              <a:buClr>
                <a:srgbClr val="660033"/>
              </a:buClr>
              <a:buChar char="–"/>
              <a:defRPr sz="1800" b="1" i="1" kern="1200">
                <a:solidFill>
                  <a:schemeClr val="tx1"/>
                </a:solidFill>
                <a:latin typeface="Times New Roman" pitchFamily="18" charset="0"/>
                <a:ea typeface="+mn-ea"/>
                <a:cs typeface="+mn-cs"/>
              </a:defRPr>
            </a:lvl4pPr>
            <a:lvl5pPr marL="2057400" indent="-228600" algn="l" defTabSz="914400" rtl="0" eaLnBrk="1" latinLnBrk="0" hangingPunct="1">
              <a:lnSpc>
                <a:spcPct val="85000"/>
              </a:lnSpc>
              <a:spcBef>
                <a:spcPct val="20000"/>
              </a:spcBef>
              <a:buClr>
                <a:srgbClr val="660033"/>
              </a:buClr>
              <a:buChar char="•"/>
              <a:defRPr sz="1800" b="1" i="1" kern="1200">
                <a:solidFill>
                  <a:schemeClr val="tx1"/>
                </a:solidFill>
                <a:latin typeface="Times New Roman" pitchFamily="18" charset="0"/>
                <a:ea typeface="+mn-ea"/>
                <a:cs typeface="+mn-cs"/>
              </a:defRPr>
            </a:lvl5pPr>
            <a:lvl6pPr marL="2514600" indent="-228600" algn="l" defTabSz="914400" rtl="0" eaLnBrk="0" fontAlgn="base" latinLnBrk="0" hangingPunct="0">
              <a:lnSpc>
                <a:spcPct val="85000"/>
              </a:lnSpc>
              <a:spcBef>
                <a:spcPct val="20000"/>
              </a:spcBef>
              <a:spcAft>
                <a:spcPct val="0"/>
              </a:spcAft>
              <a:buClr>
                <a:srgbClr val="660033"/>
              </a:buClr>
              <a:buChar char="•"/>
              <a:defRPr sz="1800" b="1" i="1" kern="1200">
                <a:solidFill>
                  <a:schemeClr val="tx1"/>
                </a:solidFill>
                <a:latin typeface="Times New Roman" pitchFamily="18" charset="0"/>
                <a:ea typeface="+mn-ea"/>
                <a:cs typeface="+mn-cs"/>
              </a:defRPr>
            </a:lvl6pPr>
            <a:lvl7pPr marL="2971800" indent="-228600" algn="l" defTabSz="914400" rtl="0" eaLnBrk="0" fontAlgn="base" latinLnBrk="0" hangingPunct="0">
              <a:lnSpc>
                <a:spcPct val="85000"/>
              </a:lnSpc>
              <a:spcBef>
                <a:spcPct val="20000"/>
              </a:spcBef>
              <a:spcAft>
                <a:spcPct val="0"/>
              </a:spcAft>
              <a:buClr>
                <a:srgbClr val="660033"/>
              </a:buClr>
              <a:buChar char="•"/>
              <a:defRPr sz="1800" b="1" i="1" kern="1200">
                <a:solidFill>
                  <a:schemeClr val="tx1"/>
                </a:solidFill>
                <a:latin typeface="Times New Roman" pitchFamily="18" charset="0"/>
                <a:ea typeface="+mn-ea"/>
                <a:cs typeface="+mn-cs"/>
              </a:defRPr>
            </a:lvl7pPr>
            <a:lvl8pPr marL="3429000" indent="-228600" algn="l" defTabSz="914400" rtl="0" eaLnBrk="0" fontAlgn="base" latinLnBrk="0" hangingPunct="0">
              <a:lnSpc>
                <a:spcPct val="85000"/>
              </a:lnSpc>
              <a:spcBef>
                <a:spcPct val="20000"/>
              </a:spcBef>
              <a:spcAft>
                <a:spcPct val="0"/>
              </a:spcAft>
              <a:buClr>
                <a:srgbClr val="660033"/>
              </a:buClr>
              <a:buChar char="•"/>
              <a:defRPr sz="1800" b="1" i="1" kern="1200">
                <a:solidFill>
                  <a:schemeClr val="tx1"/>
                </a:solidFill>
                <a:latin typeface="Times New Roman" pitchFamily="18" charset="0"/>
                <a:ea typeface="+mn-ea"/>
                <a:cs typeface="+mn-cs"/>
              </a:defRPr>
            </a:lvl8pPr>
            <a:lvl9pPr marL="3886200" indent="-228600" algn="l" defTabSz="914400" rtl="0" eaLnBrk="0" fontAlgn="base" latinLnBrk="0" hangingPunct="0">
              <a:lnSpc>
                <a:spcPct val="85000"/>
              </a:lnSpc>
              <a:spcBef>
                <a:spcPct val="20000"/>
              </a:spcBef>
              <a:spcAft>
                <a:spcPct val="0"/>
              </a:spcAft>
              <a:buClr>
                <a:srgbClr val="660033"/>
              </a:buClr>
              <a:buChar char="•"/>
              <a:defRPr sz="1800" b="1" i="1" kern="1200">
                <a:solidFill>
                  <a:schemeClr val="tx1"/>
                </a:solidFill>
                <a:latin typeface="Times New Roman" pitchFamily="18" charset="0"/>
                <a:ea typeface="+mn-ea"/>
                <a:cs typeface="+mn-cs"/>
              </a:defRPr>
            </a:lvl9pPr>
          </a:lstStyle>
          <a:p>
            <a:pPr algn="ctr">
              <a:buFontTx/>
              <a:buNone/>
            </a:pPr>
            <a:r>
              <a:rPr lang="en-US" sz="1200">
                <a:solidFill>
                  <a:srgbClr val="0070C0"/>
                </a:solidFill>
              </a:rPr>
              <a:t>Innovative Circuit Protection</a:t>
            </a:r>
            <a:endParaRPr lang="en-US" sz="1200" dirty="0">
              <a:solidFill>
                <a:srgbClr val="0070C0"/>
              </a:solidFill>
            </a:endParaRPr>
          </a:p>
        </p:txBody>
      </p:sp>
      <p:cxnSp>
        <p:nvCxnSpPr>
          <p:cNvPr id="10" name="Straight Connector 6">
            <a:extLst>
              <a:ext uri="{FF2B5EF4-FFF2-40B4-BE49-F238E27FC236}">
                <a16:creationId xmlns="" xmlns:a16="http://schemas.microsoft.com/office/drawing/2014/main" id="{C53A2399-A3CE-4193-B55D-47344A73D9A1}"/>
              </a:ext>
            </a:extLst>
          </p:cNvPr>
          <p:cNvCxnSpPr>
            <a:cxnSpLocks/>
          </p:cNvCxnSpPr>
          <p:nvPr userDrawn="1"/>
        </p:nvCxnSpPr>
        <p:spPr>
          <a:xfrm>
            <a:off x="600363" y="1043709"/>
            <a:ext cx="10991273" cy="0"/>
          </a:xfrm>
          <a:prstGeom prst="line">
            <a:avLst/>
          </a:prstGeom>
          <a:ln>
            <a:solidFill>
              <a:srgbClr val="FF3300"/>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 xmlns:a16="http://schemas.microsoft.com/office/drawing/2014/main" id="{CAA78373-5AA5-43BA-9BDC-BE1697AD1B38}"/>
              </a:ext>
            </a:extLst>
          </p:cNvPr>
          <p:cNvSpPr txBox="1"/>
          <p:nvPr userDrawn="1"/>
        </p:nvSpPr>
        <p:spPr>
          <a:xfrm>
            <a:off x="838200" y="6369780"/>
            <a:ext cx="2993136" cy="276999"/>
          </a:xfrm>
          <a:prstGeom prst="rect">
            <a:avLst/>
          </a:prstGeom>
          <a:noFill/>
        </p:spPr>
        <p:txBody>
          <a:bodyPr wrap="square" rtlCol="0">
            <a:spAutoFit/>
          </a:bodyPr>
          <a:lstStyle/>
          <a:p>
            <a:r>
              <a:rPr lang="en-US" altLang="zh-CN" sz="1200" dirty="0">
                <a:solidFill>
                  <a:schemeClr val="tx2">
                    <a:lumMod val="75000"/>
                  </a:schemeClr>
                </a:solidFill>
                <a:hlinkClick r:id="rId14"/>
              </a:rPr>
              <a:t>www.aemcomponents.com</a:t>
            </a:r>
            <a:endParaRPr lang="en-US" altLang="zh-CN" sz="1200" dirty="0">
              <a:solidFill>
                <a:schemeClr val="tx2">
                  <a:lumMod val="75000"/>
                </a:schemeClr>
              </a:solidFill>
            </a:endParaRPr>
          </a:p>
        </p:txBody>
      </p:sp>
      <p:sp>
        <p:nvSpPr>
          <p:cNvPr id="4" name="Slide Number Placeholder 3">
            <a:extLst>
              <a:ext uri="{FF2B5EF4-FFF2-40B4-BE49-F238E27FC236}">
                <a16:creationId xmlns="" xmlns:a16="http://schemas.microsoft.com/office/drawing/2014/main" id="{A3451461-09C5-406B-AE20-5A2A416686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rgbClr val="0070C0"/>
                </a:solidFill>
              </a:defRPr>
            </a:lvl1pPr>
          </a:lstStyle>
          <a:p>
            <a:fld id="{6AE8ACD0-E946-484A-B50F-E97A58C49F36}" type="slidenum">
              <a:rPr lang="en-US" smtClean="0"/>
              <a:pPr/>
              <a:t>‹#›</a:t>
            </a:fld>
            <a:endParaRPr lang="en-US" dirty="0"/>
          </a:p>
        </p:txBody>
      </p:sp>
    </p:spTree>
    <p:extLst>
      <p:ext uri="{BB962C8B-B14F-4D97-AF65-F5344CB8AC3E}">
        <p14:creationId xmlns:p14="http://schemas.microsoft.com/office/powerpoint/2010/main" val="27568258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4" r:id="rId4"/>
    <p:sldLayoutId id="2147483652" r:id="rId5"/>
    <p:sldLayoutId id="2147483653" r:id="rId6"/>
    <p:sldLayoutId id="2147483655" r:id="rId7"/>
    <p:sldLayoutId id="2147483656" r:id="rId8"/>
    <p:sldLayoutId id="2147483657" r:id="rId9"/>
    <p:sldLayoutId id="2147483658" r:id="rId10"/>
    <p:sldLayoutId id="2147483659" r:id="rId11"/>
  </p:sldLayoutIdLst>
  <p:transition spd="med">
    <p:pull/>
  </p:transition>
  <p:hf hdr="0" dt="0"/>
  <p:txStyles>
    <p:titleStyle>
      <a:lvl1pPr algn="l" defTabSz="914400" rtl="0" eaLnBrk="1" latinLnBrk="0" hangingPunct="1">
        <a:lnSpc>
          <a:spcPct val="90000"/>
        </a:lnSpc>
        <a:spcBef>
          <a:spcPct val="0"/>
        </a:spcBef>
        <a:buNone/>
        <a:defRPr sz="4400" kern="1200">
          <a:solidFill>
            <a:srgbClr val="0070C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70C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70C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70C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70C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70C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 xmlns:a16="http://schemas.microsoft.com/office/drawing/2014/main" id="{FA27C1B5-043B-474E-A206-46FCF3E2E041}"/>
              </a:ext>
            </a:extLst>
          </p:cNvPr>
          <p:cNvSpPr>
            <a:spLocks noGrp="1"/>
          </p:cNvSpPr>
          <p:nvPr>
            <p:ph type="ctrTitle"/>
          </p:nvPr>
        </p:nvSpPr>
        <p:spPr>
          <a:xfrm>
            <a:off x="1524000" y="1961986"/>
            <a:ext cx="9144000" cy="2934027"/>
          </a:xfrm>
        </p:spPr>
        <p:txBody>
          <a:bodyPr>
            <a:normAutofit fontScale="90000"/>
          </a:bodyPr>
          <a:lstStyle/>
          <a:p>
            <a:r>
              <a:rPr lang="en-US" altLang="zh-CN" dirty="0"/>
              <a:t/>
            </a:r>
            <a:br>
              <a:rPr lang="en-US" altLang="zh-CN" dirty="0"/>
            </a:br>
            <a:r>
              <a:rPr lang="en-US" altLang="zh-CN" dirty="0"/>
              <a:t/>
            </a:r>
            <a:br>
              <a:rPr lang="en-US" altLang="zh-CN" dirty="0"/>
            </a:br>
            <a:r>
              <a:rPr lang="en-US" altLang="zh-CN" dirty="0"/>
              <a:t/>
            </a:r>
            <a:br>
              <a:rPr lang="en-US" altLang="zh-CN" dirty="0"/>
            </a:br>
            <a:r>
              <a:rPr lang="zh-CN" altLang="en-US" dirty="0"/>
              <a:t>知识产权案例分享（一）</a:t>
            </a:r>
            <a:r>
              <a:rPr lang="en-US" altLang="zh-CN" dirty="0"/>
              <a:t/>
            </a:r>
            <a:br>
              <a:rPr lang="en-US" altLang="zh-CN" dirty="0"/>
            </a:br>
            <a:r>
              <a:rPr lang="en-US" altLang="zh-CN" dirty="0"/>
              <a:t/>
            </a:r>
            <a:br>
              <a:rPr lang="en-US" altLang="zh-CN" dirty="0"/>
            </a:br>
            <a:r>
              <a:rPr lang="en-US" altLang="zh-CN" dirty="0"/>
              <a:t>    </a:t>
            </a:r>
            <a:r>
              <a:rPr lang="en-US" altLang="zh-CN" sz="2700" dirty="0"/>
              <a:t>——</a:t>
            </a:r>
            <a:r>
              <a:rPr lang="zh-CN" altLang="zh-CN" sz="2700" b="1" dirty="0"/>
              <a:t>涉及职务发明认定的专利权权属纠纷案</a:t>
            </a:r>
            <a:r>
              <a:rPr lang="zh-CN" altLang="zh-CN" b="1" dirty="0"/>
              <a:t/>
            </a:r>
            <a:br>
              <a:rPr lang="zh-CN" altLang="zh-CN" b="1" dirty="0"/>
            </a:br>
            <a:endParaRPr lang="en-US" dirty="0"/>
          </a:p>
        </p:txBody>
      </p:sp>
      <p:sp>
        <p:nvSpPr>
          <p:cNvPr id="7" name="Subtitle 6">
            <a:extLst>
              <a:ext uri="{FF2B5EF4-FFF2-40B4-BE49-F238E27FC236}">
                <a16:creationId xmlns="" xmlns:a16="http://schemas.microsoft.com/office/drawing/2014/main" id="{C4913D4A-567B-4A19-AF09-FABF4AFEEB41}"/>
              </a:ext>
            </a:extLst>
          </p:cNvPr>
          <p:cNvSpPr>
            <a:spLocks noGrp="1"/>
          </p:cNvSpPr>
          <p:nvPr>
            <p:ph type="subTitle" idx="1"/>
          </p:nvPr>
        </p:nvSpPr>
        <p:spPr>
          <a:xfrm>
            <a:off x="1524000" y="4490978"/>
            <a:ext cx="9144000" cy="1333982"/>
          </a:xfrm>
        </p:spPr>
        <p:txBody>
          <a:bodyPr>
            <a:normAutofit/>
          </a:bodyPr>
          <a:lstStyle/>
          <a:p>
            <a:pPr algn="r"/>
            <a:r>
              <a:rPr lang="en-US" altLang="zh-CN" sz="3600" dirty="0"/>
              <a:t>AEM</a:t>
            </a:r>
            <a:r>
              <a:rPr lang="zh-CN" altLang="en-US" sz="3600" dirty="0"/>
              <a:t>周末分享</a:t>
            </a:r>
            <a:endParaRPr lang="en-US" altLang="zh-CN" sz="3600" dirty="0"/>
          </a:p>
          <a:p>
            <a:pPr algn="r"/>
            <a:r>
              <a:rPr lang="zh-CN" altLang="en-US" sz="3200" dirty="0"/>
              <a:t>第</a:t>
            </a:r>
            <a:r>
              <a:rPr lang="en-US" altLang="zh-CN" sz="3200" dirty="0"/>
              <a:t>348</a:t>
            </a:r>
            <a:r>
              <a:rPr lang="zh-CN" altLang="en-US" sz="3200" dirty="0"/>
              <a:t>期</a:t>
            </a:r>
            <a:endParaRPr lang="en-US" sz="3200" dirty="0"/>
          </a:p>
        </p:txBody>
      </p:sp>
      <p:sp>
        <p:nvSpPr>
          <p:cNvPr id="4" name="Footer Placeholder 3">
            <a:extLst>
              <a:ext uri="{FF2B5EF4-FFF2-40B4-BE49-F238E27FC236}">
                <a16:creationId xmlns="" xmlns:a16="http://schemas.microsoft.com/office/drawing/2014/main" id="{B6379CC3-3B6F-47F1-842C-7D1125A2753C}"/>
              </a:ext>
            </a:extLst>
          </p:cNvPr>
          <p:cNvSpPr>
            <a:spLocks noGrp="1"/>
          </p:cNvSpPr>
          <p:nvPr>
            <p:ph type="ftr" sz="quarter" idx="10"/>
          </p:nvPr>
        </p:nvSpPr>
        <p:spPr/>
        <p:txBody>
          <a:bodyPr/>
          <a:lstStyle/>
          <a:p>
            <a:r>
              <a:rPr lang="en-US" altLang="zh-CN">
                <a:solidFill>
                  <a:srgbClr val="0070C0"/>
                </a:solidFill>
              </a:rPr>
              <a:t>Copyright©2018 AEM Components, Inc. All Rights Reserved</a:t>
            </a:r>
            <a:endParaRPr lang="en-US" altLang="zh-CN" dirty="0">
              <a:solidFill>
                <a:srgbClr val="0070C0"/>
              </a:solidFill>
            </a:endParaRPr>
          </a:p>
        </p:txBody>
      </p:sp>
      <p:sp>
        <p:nvSpPr>
          <p:cNvPr id="5" name="Slide Number Placeholder 4">
            <a:extLst>
              <a:ext uri="{FF2B5EF4-FFF2-40B4-BE49-F238E27FC236}">
                <a16:creationId xmlns="" xmlns:a16="http://schemas.microsoft.com/office/drawing/2014/main" id="{6860BC78-0080-4533-9451-1E2B57632B4C}"/>
              </a:ext>
            </a:extLst>
          </p:cNvPr>
          <p:cNvSpPr>
            <a:spLocks noGrp="1"/>
          </p:cNvSpPr>
          <p:nvPr>
            <p:ph type="sldNum" sz="quarter" idx="11"/>
          </p:nvPr>
        </p:nvSpPr>
        <p:spPr/>
        <p:txBody>
          <a:bodyPr/>
          <a:lstStyle/>
          <a:p>
            <a:fld id="{5743D965-4CCF-4E9C-8BD6-54DBFE7BBCE7}" type="slidenum">
              <a:rPr lang="zh-CN" altLang="en-US" smtClean="0"/>
              <a:pPr/>
              <a:t>1</a:t>
            </a:fld>
            <a:endParaRPr lang="zh-CN" altLang="en-US" dirty="0"/>
          </a:p>
        </p:txBody>
      </p:sp>
      <p:sp>
        <p:nvSpPr>
          <p:cNvPr id="2" name="矩形 1">
            <a:extLst>
              <a:ext uri="{FF2B5EF4-FFF2-40B4-BE49-F238E27FC236}">
                <a16:creationId xmlns="" xmlns:a16="http://schemas.microsoft.com/office/drawing/2014/main" id="{1738061B-18B7-4ADF-97EB-6B0F72E7AE3C}"/>
              </a:ext>
            </a:extLst>
          </p:cNvPr>
          <p:cNvSpPr/>
          <p:nvPr/>
        </p:nvSpPr>
        <p:spPr>
          <a:xfrm>
            <a:off x="7797047" y="512824"/>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3866442454"/>
      </p:ext>
    </p:extLst>
  </p:cSld>
  <p:clrMapOvr>
    <a:masterClrMapping/>
  </p:clrMapOvr>
  <p:transition spd="med">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
          <p:cNvSpPr txBox="1">
            <a:spLocks noChangeArrowheads="1"/>
          </p:cNvSpPr>
          <p:nvPr/>
        </p:nvSpPr>
        <p:spPr bwMode="auto">
          <a:xfrm>
            <a:off x="1272745" y="2356953"/>
            <a:ext cx="6363731" cy="2123658"/>
          </a:xfrm>
          <a:prstGeom prst="rect">
            <a:avLst/>
          </a:prstGeom>
          <a:noFill/>
          <a:ln w="9525" algn="ctr">
            <a:noFill/>
            <a:miter lim="800000"/>
            <a:headEnd/>
            <a:tailEnd/>
          </a:ln>
        </p:spPr>
        <p:txBody>
          <a:bodyPr wrap="square">
            <a:spAutoFit/>
          </a:bodyPr>
          <a:lstStyle/>
          <a:p>
            <a:pPr algn="ctr">
              <a:spcBef>
                <a:spcPct val="50000"/>
              </a:spcBef>
            </a:pPr>
            <a:r>
              <a:rPr lang="en-US" altLang="zh-CN" sz="6000" dirty="0">
                <a:solidFill>
                  <a:srgbClr val="0070C0"/>
                </a:solidFill>
                <a:latin typeface="华文楷体" pitchFamily="2" charset="-122"/>
                <a:ea typeface="华文楷体" pitchFamily="2" charset="-122"/>
              </a:rPr>
              <a:t>   </a:t>
            </a:r>
            <a:r>
              <a:rPr lang="zh-CN" altLang="en-US" sz="5400" dirty="0">
                <a:solidFill>
                  <a:srgbClr val="0070C0"/>
                </a:solidFill>
                <a:latin typeface="华文楷体" pitchFamily="2" charset="-122"/>
                <a:ea typeface="华文楷体" pitchFamily="2" charset="-122"/>
              </a:rPr>
              <a:t>周末愉快！</a:t>
            </a:r>
          </a:p>
          <a:p>
            <a:pPr algn="ctr">
              <a:spcBef>
                <a:spcPct val="50000"/>
              </a:spcBef>
            </a:pPr>
            <a:r>
              <a:rPr lang="zh-CN" altLang="en-US" sz="2800" dirty="0">
                <a:solidFill>
                  <a:srgbClr val="0070C0"/>
                </a:solidFill>
                <a:latin typeface="华文楷体" pitchFamily="2" charset="-122"/>
                <a:ea typeface="华文楷体" pitchFamily="2" charset="-122"/>
              </a:rPr>
              <a:t>共创  共进  共赢  共享</a:t>
            </a:r>
            <a:endParaRPr lang="en-US" altLang="zh-CN" sz="2800" dirty="0">
              <a:solidFill>
                <a:srgbClr val="0070C0"/>
              </a:solidFill>
              <a:latin typeface="华文楷体" pitchFamily="2" charset="-122"/>
              <a:ea typeface="华文楷体" pitchFamily="2" charset="-122"/>
            </a:endParaRPr>
          </a:p>
          <a:p>
            <a:pPr algn="ctr">
              <a:spcBef>
                <a:spcPct val="50000"/>
              </a:spcBef>
            </a:pPr>
            <a:r>
              <a:rPr lang="en-US" altLang="zh-CN" sz="2000" dirty="0">
                <a:solidFill>
                  <a:srgbClr val="0070C0"/>
                </a:solidFill>
                <a:latin typeface="华文楷体" pitchFamily="2" charset="-122"/>
                <a:ea typeface="华文楷体" pitchFamily="2" charset="-122"/>
              </a:rPr>
              <a:t>AEM</a:t>
            </a:r>
            <a:r>
              <a:rPr lang="zh-CN" altLang="en-US" sz="2000" dirty="0">
                <a:solidFill>
                  <a:srgbClr val="0070C0"/>
                </a:solidFill>
                <a:latin typeface="华文楷体" pitchFamily="2" charset="-122"/>
                <a:ea typeface="华文楷体" pitchFamily="2" charset="-122"/>
              </a:rPr>
              <a:t>科技人力资源部</a:t>
            </a:r>
          </a:p>
        </p:txBody>
      </p:sp>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58349" y="2356953"/>
            <a:ext cx="2086465" cy="2077492"/>
          </a:xfrm>
          <a:prstGeom prst="rect">
            <a:avLst/>
          </a:prstGeom>
        </p:spPr>
      </p:pic>
      <p:sp>
        <p:nvSpPr>
          <p:cNvPr id="6" name="矩形 5">
            <a:extLst>
              <a:ext uri="{FF2B5EF4-FFF2-40B4-BE49-F238E27FC236}">
                <a16:creationId xmlns="" xmlns:a16="http://schemas.microsoft.com/office/drawing/2014/main" id="{1738061B-18B7-4ADF-97EB-6B0F72E7AE3C}"/>
              </a:ext>
            </a:extLst>
          </p:cNvPr>
          <p:cNvSpPr/>
          <p:nvPr/>
        </p:nvSpPr>
        <p:spPr>
          <a:xfrm>
            <a:off x="8160604" y="314520"/>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4167758058"/>
      </p:ext>
    </p:extLst>
  </p:cSld>
  <p:clrMapOvr>
    <a:masterClrMapping/>
  </p:clrMapOvr>
  <p:transition spd="med">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BFAB37E-38F1-4327-9DB7-C8A9E082A80A}"/>
              </a:ext>
            </a:extLst>
          </p:cNvPr>
          <p:cNvSpPr>
            <a:spLocks noGrp="1"/>
          </p:cNvSpPr>
          <p:nvPr>
            <p:ph type="title"/>
          </p:nvPr>
        </p:nvSpPr>
        <p:spPr>
          <a:xfrm>
            <a:off x="4837253" y="455264"/>
            <a:ext cx="3316147" cy="568899"/>
          </a:xfrm>
        </p:spPr>
        <p:txBody>
          <a:bodyPr>
            <a:normAutofit fontScale="90000"/>
          </a:bodyPr>
          <a:lstStyle/>
          <a:p>
            <a:r>
              <a:rPr lang="zh-CN" altLang="en-US" sz="3600" b="1" dirty="0">
                <a:latin typeface="华文楷体" panose="02010600040101010101" pitchFamily="2" charset="-122"/>
                <a:ea typeface="华文楷体" panose="02010600040101010101" pitchFamily="2" charset="-122"/>
              </a:rPr>
              <a:t>案件概述</a:t>
            </a:r>
            <a:endParaRPr lang="en-US" sz="3600" dirty="0"/>
          </a:p>
        </p:txBody>
      </p:sp>
      <p:sp>
        <p:nvSpPr>
          <p:cNvPr id="3" name="Content Placeholder 2">
            <a:extLst>
              <a:ext uri="{FF2B5EF4-FFF2-40B4-BE49-F238E27FC236}">
                <a16:creationId xmlns="" xmlns:a16="http://schemas.microsoft.com/office/drawing/2014/main" id="{E9E19FEA-04D3-4742-8BE7-3D58D67A2C12}"/>
              </a:ext>
            </a:extLst>
          </p:cNvPr>
          <p:cNvSpPr>
            <a:spLocks noGrp="1"/>
          </p:cNvSpPr>
          <p:nvPr>
            <p:ph idx="1"/>
          </p:nvPr>
        </p:nvSpPr>
        <p:spPr>
          <a:xfrm>
            <a:off x="722453" y="1359243"/>
            <a:ext cx="10509839" cy="4997107"/>
          </a:xfrm>
        </p:spPr>
        <p:style>
          <a:lnRef idx="2">
            <a:schemeClr val="accent1"/>
          </a:lnRef>
          <a:fillRef idx="1">
            <a:schemeClr val="lt1"/>
          </a:fillRef>
          <a:effectRef idx="0">
            <a:schemeClr val="accent1"/>
          </a:effectRef>
          <a:fontRef idx="minor">
            <a:schemeClr val="dk1"/>
          </a:fontRef>
        </p:style>
        <p:txBody>
          <a:bodyPr>
            <a:normAutofit/>
          </a:bodyPr>
          <a:lstStyle/>
          <a:p>
            <a:pPr marL="0" indent="360000">
              <a:lnSpc>
                <a:spcPct val="150000"/>
              </a:lnSpc>
              <a:spcBef>
                <a:spcPts val="0"/>
              </a:spcBef>
              <a:buFont typeface="Monotype Sorts" charset="2"/>
              <a:buNone/>
              <a:defRPr/>
            </a:pPr>
            <a:r>
              <a:rPr lang="zh-CN" altLang="en-US" sz="2200" dirty="0">
                <a:latin typeface="等线 Light" panose="02010600030101010101" pitchFamily="2" charset="-122"/>
                <a:ea typeface="等线 Light" panose="02010600030101010101" pitchFamily="2" charset="-122"/>
              </a:rPr>
              <a:t>本案涉及职务发明认定的专利权权属纠纷，经南京中院一审和江苏高院二审，现</a:t>
            </a:r>
            <a:r>
              <a:rPr lang="zh-CN" altLang="en-US" sz="2200">
                <a:latin typeface="等线 Light" panose="02010600030101010101" pitchFamily="2" charset="-122"/>
                <a:ea typeface="等线 Light" panose="02010600030101010101" pitchFamily="2" charset="-122"/>
              </a:rPr>
              <a:t>已审理终结。</a:t>
            </a:r>
            <a:r>
              <a:rPr lang="zh-CN" altLang="en-US" sz="2200" dirty="0">
                <a:latin typeface="等线 Light" panose="02010600030101010101" pitchFamily="2" charset="-122"/>
                <a:ea typeface="等线 Light" panose="02010600030101010101" pitchFamily="2" charset="-122"/>
              </a:rPr>
              <a:t>涉案公司为南京两家医疗器械公司，下文中以：</a:t>
            </a:r>
            <a:r>
              <a:rPr lang="en-US" altLang="zh-CN" sz="2200" dirty="0">
                <a:latin typeface="等线 Light" panose="02010600030101010101" pitchFamily="2" charset="-122"/>
                <a:ea typeface="等线 Light" panose="02010600030101010101" pitchFamily="2" charset="-122"/>
              </a:rPr>
              <a:t>A</a:t>
            </a:r>
            <a:r>
              <a:rPr lang="zh-CN" altLang="en-US" sz="2200" dirty="0">
                <a:latin typeface="等线 Light" panose="02010600030101010101" pitchFamily="2" charset="-122"/>
                <a:ea typeface="等线 Light" panose="02010600030101010101" pitchFamily="2" charset="-122"/>
              </a:rPr>
              <a:t>公司和</a:t>
            </a:r>
            <a:r>
              <a:rPr lang="en-US" altLang="zh-CN" sz="2200" dirty="0">
                <a:latin typeface="等线 Light" panose="02010600030101010101" pitchFamily="2" charset="-122"/>
                <a:ea typeface="等线 Light" panose="02010600030101010101" pitchFamily="2" charset="-122"/>
              </a:rPr>
              <a:t>B</a:t>
            </a:r>
            <a:r>
              <a:rPr lang="zh-CN" altLang="en-US" sz="2200" dirty="0">
                <a:latin typeface="等线 Light" panose="02010600030101010101" pitchFamily="2" charset="-122"/>
                <a:ea typeface="等线 Light" panose="02010600030101010101" pitchFamily="2" charset="-122"/>
              </a:rPr>
              <a:t>公司称之。</a:t>
            </a:r>
            <a:endParaRPr lang="en-US" altLang="zh-CN" sz="2200" dirty="0">
              <a:latin typeface="等线 Light" panose="02010600030101010101" pitchFamily="2" charset="-122"/>
              <a:ea typeface="等线 Light" panose="02010600030101010101" pitchFamily="2" charset="-122"/>
            </a:endParaRPr>
          </a:p>
          <a:p>
            <a:pPr marL="0" indent="360000">
              <a:lnSpc>
                <a:spcPct val="150000"/>
              </a:lnSpc>
              <a:spcBef>
                <a:spcPts val="0"/>
              </a:spcBef>
              <a:buFont typeface="Monotype Sorts" charset="2"/>
              <a:buNone/>
              <a:defRPr/>
            </a:pPr>
            <a:r>
              <a:rPr lang="en-US" altLang="zh-CN" sz="2200" dirty="0">
                <a:latin typeface="等线 Light" panose="02010600030101010101" pitchFamily="2" charset="-122"/>
                <a:ea typeface="等线 Light" panose="02010600030101010101" pitchFamily="2" charset="-122"/>
              </a:rPr>
              <a:t>A</a:t>
            </a:r>
            <a:r>
              <a:rPr lang="zh-CN" altLang="en-US" sz="2200" dirty="0">
                <a:latin typeface="等线 Light" panose="02010600030101010101" pitchFamily="2" charset="-122"/>
                <a:ea typeface="等线 Light" panose="02010600030101010101" pitchFamily="2" charset="-122"/>
              </a:rPr>
              <a:t>公司系一家专业从事医疗器械等产品的研发、生产、代理销售的企业。史某某、杨某某、周某均为</a:t>
            </a:r>
            <a:r>
              <a:rPr lang="en-US" altLang="zh-CN" sz="2200" dirty="0">
                <a:latin typeface="等线 Light" panose="02010600030101010101" pitchFamily="2" charset="-122"/>
                <a:ea typeface="等线 Light" panose="02010600030101010101" pitchFamily="2" charset="-122"/>
              </a:rPr>
              <a:t>A</a:t>
            </a:r>
            <a:r>
              <a:rPr lang="zh-CN" altLang="en-US" sz="2200" dirty="0">
                <a:latin typeface="等线 Light" panose="02010600030101010101" pitchFamily="2" charset="-122"/>
                <a:ea typeface="等线 Light" panose="02010600030101010101" pitchFamily="2" charset="-122"/>
              </a:rPr>
              <a:t>公司的前员工，分别为该公司研发部、产品部、质量部负责人。自</a:t>
            </a:r>
            <a:r>
              <a:rPr lang="en-US" altLang="zh-CN" sz="2200" dirty="0">
                <a:latin typeface="等线 Light" panose="02010600030101010101" pitchFamily="2" charset="-122"/>
                <a:ea typeface="等线 Light" panose="02010600030101010101" pitchFamily="2" charset="-122"/>
              </a:rPr>
              <a:t>2010</a:t>
            </a:r>
            <a:r>
              <a:rPr lang="zh-CN" altLang="en-US" sz="2200" dirty="0">
                <a:latin typeface="等线 Light" panose="02010600030101010101" pitchFamily="2" charset="-122"/>
                <a:ea typeface="等线 Light" panose="02010600030101010101" pitchFamily="2" charset="-122"/>
              </a:rPr>
              <a:t>年起，</a:t>
            </a:r>
            <a:r>
              <a:rPr lang="en-US" altLang="zh-CN" sz="2200" dirty="0">
                <a:latin typeface="等线 Light" panose="02010600030101010101" pitchFamily="2" charset="-122"/>
                <a:ea typeface="等线 Light" panose="02010600030101010101" pitchFamily="2" charset="-122"/>
              </a:rPr>
              <a:t>A</a:t>
            </a:r>
            <a:r>
              <a:rPr lang="zh-CN" altLang="en-US" sz="2200" dirty="0">
                <a:latin typeface="等线 Light" panose="02010600030101010101" pitchFamily="2" charset="-122"/>
                <a:ea typeface="等线 Light" panose="02010600030101010101" pitchFamily="2" charset="-122"/>
              </a:rPr>
              <a:t>公司先后申请了十多项专利，这些专利发明人中包括史某某、杨某某以及周某。</a:t>
            </a:r>
            <a:r>
              <a:rPr lang="en-US" altLang="zh-CN" sz="2200" dirty="0">
                <a:latin typeface="等线 Light" panose="02010600030101010101" pitchFamily="2" charset="-122"/>
                <a:ea typeface="等线 Light" panose="02010600030101010101" pitchFamily="2" charset="-122"/>
              </a:rPr>
              <a:t>2013</a:t>
            </a:r>
            <a:r>
              <a:rPr lang="zh-CN" altLang="en-US" sz="2200" dirty="0">
                <a:latin typeface="等线 Light" panose="02010600030101010101" pitchFamily="2" charset="-122"/>
                <a:ea typeface="等线 Light" panose="02010600030101010101" pitchFamily="2" charset="-122"/>
              </a:rPr>
              <a:t>年，</a:t>
            </a:r>
            <a:r>
              <a:rPr lang="en-US" altLang="zh-CN" sz="2200" dirty="0">
                <a:latin typeface="等线 Light" panose="02010600030101010101" pitchFamily="2" charset="-122"/>
                <a:ea typeface="等线 Light" panose="02010600030101010101" pitchFamily="2" charset="-122"/>
              </a:rPr>
              <a:t>B</a:t>
            </a:r>
            <a:r>
              <a:rPr lang="zh-CN" altLang="en-US" sz="2200" dirty="0">
                <a:latin typeface="等线 Light" panose="02010600030101010101" pitchFamily="2" charset="-122"/>
                <a:ea typeface="等线 Light" panose="02010600030101010101" pitchFamily="2" charset="-122"/>
              </a:rPr>
              <a:t>公司登记成立，经营范围与</a:t>
            </a:r>
            <a:r>
              <a:rPr lang="en-US" altLang="zh-CN" sz="2200" dirty="0">
                <a:latin typeface="等线 Light" panose="02010600030101010101" pitchFamily="2" charset="-122"/>
                <a:ea typeface="等线 Light" panose="02010600030101010101" pitchFamily="2" charset="-122"/>
              </a:rPr>
              <a:t>A</a:t>
            </a:r>
            <a:r>
              <a:rPr lang="zh-CN" altLang="en-US" sz="2200" dirty="0">
                <a:latin typeface="等线 Light" panose="02010600030101010101" pitchFamily="2" charset="-122"/>
                <a:ea typeface="等线 Light" panose="02010600030101010101" pitchFamily="2" charset="-122"/>
              </a:rPr>
              <a:t>公司基本相同，杨某为公司股东之一，其他股东均是史某某、杨某某以及周某的亲友。</a:t>
            </a:r>
            <a:r>
              <a:rPr lang="en-US" altLang="zh-CN" sz="2200" dirty="0">
                <a:latin typeface="等线 Light" panose="02010600030101010101" pitchFamily="2" charset="-122"/>
                <a:ea typeface="等线 Light" panose="02010600030101010101" pitchFamily="2" charset="-122"/>
              </a:rPr>
              <a:t>B</a:t>
            </a:r>
            <a:r>
              <a:rPr lang="zh-CN" altLang="en-US" sz="2200" dirty="0">
                <a:latin typeface="等线 Light" panose="02010600030101010101" pitchFamily="2" charset="-122"/>
                <a:ea typeface="等线 Light" panose="02010600030101010101" pitchFamily="2" charset="-122"/>
              </a:rPr>
              <a:t>公司成立后，史某某、杨某某先后从</a:t>
            </a:r>
            <a:r>
              <a:rPr lang="en-US" altLang="zh-CN" sz="2200" dirty="0">
                <a:latin typeface="等线 Light" panose="02010600030101010101" pitchFamily="2" charset="-122"/>
                <a:ea typeface="等线 Light" panose="02010600030101010101" pitchFamily="2" charset="-122"/>
              </a:rPr>
              <a:t>A</a:t>
            </a:r>
            <a:r>
              <a:rPr lang="zh-CN" altLang="en-US" sz="2200" dirty="0">
                <a:latin typeface="等线 Light" panose="02010600030101010101" pitchFamily="2" charset="-122"/>
                <a:ea typeface="等线 Light" panose="02010600030101010101" pitchFamily="2" charset="-122"/>
              </a:rPr>
              <a:t>公司离职，并入职</a:t>
            </a:r>
            <a:r>
              <a:rPr lang="en-US" altLang="zh-CN" sz="2200" dirty="0">
                <a:latin typeface="等线 Light" panose="02010600030101010101" pitchFamily="2" charset="-122"/>
                <a:ea typeface="等线 Light" panose="02010600030101010101" pitchFamily="2" charset="-122"/>
              </a:rPr>
              <a:t>B</a:t>
            </a:r>
            <a:r>
              <a:rPr lang="zh-CN" altLang="en-US" sz="2200" dirty="0">
                <a:latin typeface="等线 Light" panose="02010600030101010101" pitchFamily="2" charset="-122"/>
                <a:ea typeface="等线 Light" panose="02010600030101010101" pitchFamily="2" charset="-122"/>
              </a:rPr>
              <a:t>公司。</a:t>
            </a:r>
            <a:r>
              <a:rPr lang="en-US" altLang="zh-CN" sz="2200" dirty="0">
                <a:latin typeface="等线 Light" panose="02010600030101010101" pitchFamily="2" charset="-122"/>
                <a:ea typeface="等线 Light" panose="02010600030101010101" pitchFamily="2" charset="-122"/>
              </a:rPr>
              <a:t>2014</a:t>
            </a:r>
            <a:r>
              <a:rPr lang="zh-CN" altLang="en-US" sz="2200" dirty="0">
                <a:latin typeface="等线 Light" panose="02010600030101010101" pitchFamily="2" charset="-122"/>
                <a:ea typeface="等线 Light" panose="02010600030101010101" pitchFamily="2" charset="-122"/>
              </a:rPr>
              <a:t>年</a:t>
            </a:r>
            <a:r>
              <a:rPr lang="en-US" altLang="zh-CN" sz="2200" dirty="0">
                <a:latin typeface="等线 Light" panose="02010600030101010101" pitchFamily="2" charset="-122"/>
                <a:ea typeface="等线 Light" panose="02010600030101010101" pitchFamily="2" charset="-122"/>
              </a:rPr>
              <a:t>8</a:t>
            </a:r>
            <a:r>
              <a:rPr lang="zh-CN" altLang="en-US" sz="2200" dirty="0">
                <a:latin typeface="等线 Light" panose="02010600030101010101" pitchFamily="2" charset="-122"/>
                <a:ea typeface="等线 Light" panose="02010600030101010101" pitchFamily="2" charset="-122"/>
              </a:rPr>
              <a:t>月，</a:t>
            </a:r>
            <a:r>
              <a:rPr lang="en-US" altLang="zh-CN" sz="2200" dirty="0">
                <a:latin typeface="等线 Light" panose="02010600030101010101" pitchFamily="2" charset="-122"/>
                <a:ea typeface="等线 Light" panose="02010600030101010101" pitchFamily="2" charset="-122"/>
              </a:rPr>
              <a:t>A</a:t>
            </a:r>
            <a:r>
              <a:rPr lang="zh-CN" altLang="en-US" sz="2200" dirty="0">
                <a:latin typeface="等线 Light" panose="02010600030101010101" pitchFamily="2" charset="-122"/>
                <a:ea typeface="等线 Light" panose="02010600030101010101" pitchFamily="2" charset="-122"/>
              </a:rPr>
              <a:t>公司发现周某以其配偶名义入股</a:t>
            </a:r>
            <a:r>
              <a:rPr lang="en-US" altLang="zh-CN" sz="2200" dirty="0">
                <a:latin typeface="等线 Light" panose="02010600030101010101" pitchFamily="2" charset="-122"/>
                <a:ea typeface="等线 Light" panose="02010600030101010101" pitchFamily="2" charset="-122"/>
              </a:rPr>
              <a:t>B</a:t>
            </a:r>
            <a:r>
              <a:rPr lang="zh-CN" altLang="en-US" sz="2200" dirty="0">
                <a:latin typeface="等线 Light" panose="02010600030101010101" pitchFamily="2" charset="-122"/>
                <a:ea typeface="等线 Light" panose="02010600030101010101" pitchFamily="2" charset="-122"/>
              </a:rPr>
              <a:t>公司并将</a:t>
            </a:r>
            <a:r>
              <a:rPr lang="en-US" altLang="zh-CN" sz="2200" dirty="0">
                <a:latin typeface="等线 Light" panose="02010600030101010101" pitchFamily="2" charset="-122"/>
                <a:ea typeface="等线 Light" panose="02010600030101010101" pitchFamily="2" charset="-122"/>
              </a:rPr>
              <a:t>A</a:t>
            </a:r>
            <a:r>
              <a:rPr lang="zh-CN" altLang="en-US" sz="2200" dirty="0">
                <a:latin typeface="等线 Light" panose="02010600030101010101" pitchFamily="2" charset="-122"/>
                <a:ea typeface="等线 Light" panose="02010600030101010101" pitchFamily="2" charset="-122"/>
              </a:rPr>
              <a:t>公司技术泄露给</a:t>
            </a:r>
            <a:r>
              <a:rPr lang="en-US" altLang="zh-CN" sz="2200" dirty="0">
                <a:latin typeface="等线 Light" panose="02010600030101010101" pitchFamily="2" charset="-122"/>
                <a:ea typeface="等线 Light" panose="02010600030101010101" pitchFamily="2" charset="-122"/>
              </a:rPr>
              <a:t>B</a:t>
            </a:r>
            <a:r>
              <a:rPr lang="zh-CN" altLang="en-US" sz="2200" dirty="0">
                <a:latin typeface="等线 Light" panose="02010600030101010101" pitchFamily="2" charset="-122"/>
                <a:ea typeface="等线 Light" panose="02010600030101010101" pitchFamily="2" charset="-122"/>
              </a:rPr>
              <a:t>公司后，遂将周某开除。</a:t>
            </a:r>
          </a:p>
          <a:p>
            <a:pPr marL="0" indent="0">
              <a:lnSpc>
                <a:spcPct val="100000"/>
              </a:lnSpc>
              <a:spcBef>
                <a:spcPts val="0"/>
              </a:spcBef>
              <a:buFont typeface="Monotype Sorts" charset="2"/>
              <a:buNone/>
              <a:defRPr/>
            </a:pPr>
            <a:endParaRPr lang="en-US" altLang="zh-CN" sz="2000" dirty="0">
              <a:latin typeface="等线 Light" panose="02010600030101010101" pitchFamily="2" charset="-122"/>
              <a:ea typeface="等线 Light" panose="02010600030101010101" pitchFamily="2" charset="-122"/>
            </a:endParaRPr>
          </a:p>
          <a:p>
            <a:pPr>
              <a:lnSpc>
                <a:spcPct val="150000"/>
              </a:lnSpc>
              <a:spcAft>
                <a:spcPct val="50000"/>
              </a:spcAft>
              <a:buFont typeface="Monotype Sorts" charset="2"/>
              <a:buNone/>
              <a:defRPr/>
            </a:pPr>
            <a:endParaRPr lang="en-US" dirty="0">
              <a:latin typeface="等线 Light" panose="02010600030101010101" pitchFamily="2" charset="-122"/>
              <a:ea typeface="等线 Light" panose="02010600030101010101" pitchFamily="2" charset="-122"/>
            </a:endParaRPr>
          </a:p>
        </p:txBody>
      </p:sp>
      <p:sp>
        <p:nvSpPr>
          <p:cNvPr id="4" name="Footer Placeholder 3">
            <a:extLst>
              <a:ext uri="{FF2B5EF4-FFF2-40B4-BE49-F238E27FC236}">
                <a16:creationId xmlns="" xmlns:a16="http://schemas.microsoft.com/office/drawing/2014/main" id="{C8DDE042-1222-4748-9141-2B46D7E8D458}"/>
              </a:ext>
            </a:extLst>
          </p:cNvPr>
          <p:cNvSpPr>
            <a:spLocks noGrp="1"/>
          </p:cNvSpPr>
          <p:nvPr>
            <p:ph type="ftr" sz="quarter" idx="10"/>
          </p:nvPr>
        </p:nvSpPr>
        <p:spPr/>
        <p:txBody>
          <a:bodyPr/>
          <a:lstStyle/>
          <a:p>
            <a:r>
              <a:rPr lang="en-US" altLang="zh-CN">
                <a:solidFill>
                  <a:srgbClr val="0070C0"/>
                </a:solidFill>
              </a:rPr>
              <a:t>Copyright©2018 AEM Components, Inc. All Rights Reserved</a:t>
            </a:r>
            <a:endParaRPr lang="en-US" altLang="zh-CN" dirty="0">
              <a:solidFill>
                <a:srgbClr val="0070C0"/>
              </a:solidFill>
            </a:endParaRPr>
          </a:p>
        </p:txBody>
      </p:sp>
      <p:sp>
        <p:nvSpPr>
          <p:cNvPr id="5" name="Slide Number Placeholder 4">
            <a:extLst>
              <a:ext uri="{FF2B5EF4-FFF2-40B4-BE49-F238E27FC236}">
                <a16:creationId xmlns="" xmlns:a16="http://schemas.microsoft.com/office/drawing/2014/main" id="{E49642F7-ED87-4639-8CD9-F26F4D7983F4}"/>
              </a:ext>
            </a:extLst>
          </p:cNvPr>
          <p:cNvSpPr>
            <a:spLocks noGrp="1"/>
          </p:cNvSpPr>
          <p:nvPr>
            <p:ph type="sldNum" sz="quarter" idx="11"/>
          </p:nvPr>
        </p:nvSpPr>
        <p:spPr/>
        <p:txBody>
          <a:bodyPr/>
          <a:lstStyle/>
          <a:p>
            <a:fld id="{5743D965-4CCF-4E9C-8BD6-54DBFE7BBCE7}" type="slidenum">
              <a:rPr lang="zh-CN" altLang="en-US" smtClean="0"/>
              <a:pPr/>
              <a:t>2</a:t>
            </a:fld>
            <a:endParaRPr lang="zh-CN" altLang="en-US" dirty="0"/>
          </a:p>
        </p:txBody>
      </p:sp>
      <p:sp>
        <p:nvSpPr>
          <p:cNvPr id="6" name="矩形 5">
            <a:extLst>
              <a:ext uri="{FF2B5EF4-FFF2-40B4-BE49-F238E27FC236}">
                <a16:creationId xmlns="" xmlns:a16="http://schemas.microsoft.com/office/drawing/2014/main" id="{1738061B-18B7-4ADF-97EB-6B0F72E7AE3C}"/>
              </a:ext>
            </a:extLst>
          </p:cNvPr>
          <p:cNvSpPr/>
          <p:nvPr/>
        </p:nvSpPr>
        <p:spPr>
          <a:xfrm>
            <a:off x="7797047" y="512824"/>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4290644402"/>
      </p:ext>
    </p:extLst>
  </p:cSld>
  <p:clrMapOvr>
    <a:masterClrMapping/>
  </p:clrMapOvr>
  <p:transition spd="med">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BFAB37E-38F1-4327-9DB7-C8A9E082A80A}"/>
              </a:ext>
            </a:extLst>
          </p:cNvPr>
          <p:cNvSpPr>
            <a:spLocks noGrp="1"/>
          </p:cNvSpPr>
          <p:nvPr>
            <p:ph type="title"/>
          </p:nvPr>
        </p:nvSpPr>
        <p:spPr>
          <a:xfrm>
            <a:off x="4837253" y="455264"/>
            <a:ext cx="3316147" cy="568899"/>
          </a:xfrm>
        </p:spPr>
        <p:txBody>
          <a:bodyPr>
            <a:normAutofit fontScale="90000"/>
          </a:bodyPr>
          <a:lstStyle/>
          <a:p>
            <a:r>
              <a:rPr lang="zh-CN" altLang="en-US" sz="3600" b="1" dirty="0">
                <a:latin typeface="华文楷体" panose="02010600040101010101" pitchFamily="2" charset="-122"/>
                <a:ea typeface="华文楷体" panose="02010600040101010101" pitchFamily="2" charset="-122"/>
              </a:rPr>
              <a:t>案件概述</a:t>
            </a:r>
            <a:endParaRPr lang="en-US" sz="3600" dirty="0"/>
          </a:p>
        </p:txBody>
      </p:sp>
      <p:sp>
        <p:nvSpPr>
          <p:cNvPr id="3" name="Content Placeholder 2">
            <a:extLst>
              <a:ext uri="{FF2B5EF4-FFF2-40B4-BE49-F238E27FC236}">
                <a16:creationId xmlns="" xmlns:a16="http://schemas.microsoft.com/office/drawing/2014/main" id="{E9E19FEA-04D3-4742-8BE7-3D58D67A2C12}"/>
              </a:ext>
            </a:extLst>
          </p:cNvPr>
          <p:cNvSpPr>
            <a:spLocks noGrp="1"/>
          </p:cNvSpPr>
          <p:nvPr>
            <p:ph idx="1"/>
          </p:nvPr>
        </p:nvSpPr>
        <p:spPr>
          <a:xfrm>
            <a:off x="722453" y="1161535"/>
            <a:ext cx="10509839" cy="5194815"/>
          </a:xfrm>
        </p:spPr>
        <p:style>
          <a:lnRef idx="2">
            <a:schemeClr val="accent1"/>
          </a:lnRef>
          <a:fillRef idx="1">
            <a:schemeClr val="lt1"/>
          </a:fillRef>
          <a:effectRef idx="0">
            <a:schemeClr val="accent1"/>
          </a:effectRef>
          <a:fontRef idx="minor">
            <a:schemeClr val="dk1"/>
          </a:fontRef>
        </p:style>
        <p:txBody>
          <a:bodyPr>
            <a:normAutofit fontScale="92500"/>
          </a:bodyPr>
          <a:lstStyle/>
          <a:p>
            <a:pPr marL="0" indent="360000">
              <a:lnSpc>
                <a:spcPct val="150000"/>
              </a:lnSpc>
              <a:spcBef>
                <a:spcPts val="0"/>
              </a:spcBef>
              <a:buFont typeface="Monotype Sorts" charset="2"/>
              <a:buNone/>
              <a:defRPr/>
            </a:pPr>
            <a:r>
              <a:rPr lang="en-US" altLang="zh-CN" sz="2200" dirty="0">
                <a:latin typeface="等线 Light" panose="02010600030101010101" pitchFamily="2" charset="-122"/>
                <a:ea typeface="等线 Light" panose="02010600030101010101" pitchFamily="2" charset="-122"/>
              </a:rPr>
              <a:t>2012</a:t>
            </a:r>
            <a:r>
              <a:rPr lang="zh-CN" altLang="en-US" sz="2200" dirty="0">
                <a:latin typeface="等线 Light" panose="02010600030101010101" pitchFamily="2" charset="-122"/>
                <a:ea typeface="等线 Light" panose="02010600030101010101" pitchFamily="2" charset="-122"/>
              </a:rPr>
              <a:t>年，杨某申请了专利号为</a:t>
            </a:r>
            <a:r>
              <a:rPr lang="en-US" altLang="zh-CN" sz="2200" dirty="0">
                <a:latin typeface="等线 Light" panose="02010600030101010101" pitchFamily="2" charset="-122"/>
                <a:ea typeface="等线 Light" panose="02010600030101010101" pitchFamily="2" charset="-122"/>
              </a:rPr>
              <a:t>20121043****.2</a:t>
            </a:r>
            <a:r>
              <a:rPr lang="zh-CN" altLang="en-US" sz="2200" dirty="0">
                <a:latin typeface="等线 Light" panose="02010600030101010101" pitchFamily="2" charset="-122"/>
                <a:ea typeface="等线 Light" panose="02010600030101010101" pitchFamily="2" charset="-122"/>
              </a:rPr>
              <a:t>的发明专利，即涉案专利。</a:t>
            </a:r>
            <a:r>
              <a:rPr lang="en-US" altLang="zh-CN" sz="2200" dirty="0">
                <a:latin typeface="等线 Light" panose="02010600030101010101" pitchFamily="2" charset="-122"/>
                <a:ea typeface="等线 Light" panose="02010600030101010101" pitchFamily="2" charset="-122"/>
              </a:rPr>
              <a:t>2013</a:t>
            </a:r>
            <a:r>
              <a:rPr lang="zh-CN" altLang="en-US" sz="2200" dirty="0">
                <a:latin typeface="等线 Light" panose="02010600030101010101" pitchFamily="2" charset="-122"/>
                <a:ea typeface="等线 Light" panose="02010600030101010101" pitchFamily="2" charset="-122"/>
              </a:rPr>
              <a:t>年，涉案专利申请人变更为</a:t>
            </a:r>
            <a:r>
              <a:rPr lang="en-US" altLang="zh-CN" sz="2200" dirty="0">
                <a:latin typeface="等线 Light" panose="02010600030101010101" pitchFamily="2" charset="-122"/>
                <a:ea typeface="等线 Light" panose="02010600030101010101" pitchFamily="2" charset="-122"/>
              </a:rPr>
              <a:t>B</a:t>
            </a:r>
            <a:r>
              <a:rPr lang="zh-CN" altLang="en-US" sz="2200" dirty="0">
                <a:latin typeface="等线 Light" panose="02010600030101010101" pitchFamily="2" charset="-122"/>
                <a:ea typeface="等线 Light" panose="02010600030101010101" pitchFamily="2" charset="-122"/>
              </a:rPr>
              <a:t>公司，</a:t>
            </a:r>
            <a:r>
              <a:rPr lang="en-US" altLang="zh-CN" sz="2200" dirty="0">
                <a:latin typeface="等线 Light" panose="02010600030101010101" pitchFamily="2" charset="-122"/>
                <a:ea typeface="等线 Light" panose="02010600030101010101" pitchFamily="2" charset="-122"/>
              </a:rPr>
              <a:t>2014</a:t>
            </a:r>
            <a:r>
              <a:rPr lang="zh-CN" altLang="en-US" sz="2200" dirty="0">
                <a:latin typeface="等线 Light" panose="02010600030101010101" pitchFamily="2" charset="-122"/>
                <a:ea typeface="等线 Light" panose="02010600030101010101" pitchFamily="2" charset="-122"/>
              </a:rPr>
              <a:t>年，该专利获得授权并公告，专利权利证书上记载发明人为杨某，权利人为</a:t>
            </a:r>
            <a:r>
              <a:rPr lang="en-US" altLang="zh-CN" sz="2200" dirty="0">
                <a:latin typeface="等线 Light" panose="02010600030101010101" pitchFamily="2" charset="-122"/>
                <a:ea typeface="等线 Light" panose="02010600030101010101" pitchFamily="2" charset="-122"/>
              </a:rPr>
              <a:t>B</a:t>
            </a:r>
            <a:r>
              <a:rPr lang="zh-CN" altLang="en-US" sz="2200" dirty="0">
                <a:latin typeface="等线 Light" panose="02010600030101010101" pitchFamily="2" charset="-122"/>
                <a:ea typeface="等线 Light" panose="02010600030101010101" pitchFamily="2" charset="-122"/>
              </a:rPr>
              <a:t>公司。</a:t>
            </a:r>
            <a:endParaRPr lang="en-US" altLang="zh-CN" sz="2200" dirty="0">
              <a:latin typeface="等线 Light" panose="02010600030101010101" pitchFamily="2" charset="-122"/>
              <a:ea typeface="等线 Light" panose="02010600030101010101" pitchFamily="2" charset="-122"/>
            </a:endParaRPr>
          </a:p>
          <a:p>
            <a:pPr marL="0" indent="360000">
              <a:lnSpc>
                <a:spcPct val="150000"/>
              </a:lnSpc>
              <a:spcBef>
                <a:spcPts val="0"/>
              </a:spcBef>
              <a:buFont typeface="Monotype Sorts" charset="2"/>
              <a:buNone/>
              <a:defRPr/>
            </a:pPr>
            <a:r>
              <a:rPr lang="en-US" altLang="zh-CN" sz="2200" dirty="0">
                <a:latin typeface="等线 Light" panose="02010600030101010101" pitchFamily="2" charset="-122"/>
                <a:ea typeface="等线 Light" panose="02010600030101010101" pitchFamily="2" charset="-122"/>
              </a:rPr>
              <a:t>A</a:t>
            </a:r>
            <a:r>
              <a:rPr lang="zh-CN" altLang="en-US" sz="2200" dirty="0">
                <a:latin typeface="等线 Light" panose="02010600030101010101" pitchFamily="2" charset="-122"/>
                <a:ea typeface="等线 Light" panose="02010600030101010101" pitchFamily="2" charset="-122"/>
              </a:rPr>
              <a:t>公司认为，杨某本身没有医疗器械行业从业以及相关研究的经历，涉案专利的实际发明人应为史某某、杨某某、周某。该三人在</a:t>
            </a:r>
            <a:r>
              <a:rPr lang="en-US" altLang="zh-CN" sz="2200" dirty="0">
                <a:latin typeface="等线 Light" panose="02010600030101010101" pitchFamily="2" charset="-122"/>
                <a:ea typeface="等线 Light" panose="02010600030101010101" pitchFamily="2" charset="-122"/>
              </a:rPr>
              <a:t>A</a:t>
            </a:r>
            <a:r>
              <a:rPr lang="zh-CN" altLang="en-US" sz="2200" dirty="0">
                <a:latin typeface="等线 Light" panose="02010600030101010101" pitchFamily="2" charset="-122"/>
                <a:ea typeface="等线 Light" panose="02010600030101010101" pitchFamily="2" charset="-122"/>
              </a:rPr>
              <a:t>公司任职期间，受</a:t>
            </a:r>
            <a:r>
              <a:rPr lang="en-US" altLang="zh-CN" sz="2200" dirty="0">
                <a:latin typeface="等线 Light" panose="02010600030101010101" pitchFamily="2" charset="-122"/>
                <a:ea typeface="等线 Light" panose="02010600030101010101" pitchFamily="2" charset="-122"/>
              </a:rPr>
              <a:t>A</a:t>
            </a:r>
            <a:r>
              <a:rPr lang="zh-CN" altLang="en-US" sz="2200" dirty="0">
                <a:latin typeface="等线 Light" panose="02010600030101010101" pitchFamily="2" charset="-122"/>
                <a:ea typeface="等线 Light" panose="02010600030101010101" pitchFamily="2" charset="-122"/>
              </a:rPr>
              <a:t>公司的工作任务指派，长期利用公司的资金、场地、</a:t>
            </a:r>
            <a:r>
              <a:rPr lang="zh-CN" altLang="en-US" sz="2300" dirty="0">
                <a:latin typeface="等线 Light" panose="02010600030101010101" pitchFamily="2" charset="-122"/>
                <a:ea typeface="等线 Light" panose="02010600030101010101" pitchFamily="2" charset="-122"/>
              </a:rPr>
              <a:t>设备</a:t>
            </a:r>
            <a:r>
              <a:rPr lang="zh-CN" altLang="en-US" sz="2200" dirty="0">
                <a:latin typeface="等线 Light" panose="02010600030101010101" pitchFamily="2" charset="-122"/>
                <a:ea typeface="等线 Light" panose="02010600030101010101" pitchFamily="2" charset="-122"/>
              </a:rPr>
              <a:t>、原材料及不对外公开的技术资料进行与涉案专利有关的科研开发，因此涉案专利对应的技术成果属于以上三人在</a:t>
            </a:r>
            <a:r>
              <a:rPr lang="en-US" altLang="zh-CN" sz="2200" dirty="0">
                <a:latin typeface="等线 Light" panose="02010600030101010101" pitchFamily="2" charset="-122"/>
                <a:ea typeface="等线 Light" panose="02010600030101010101" pitchFamily="2" charset="-122"/>
              </a:rPr>
              <a:t>A</a:t>
            </a:r>
            <a:r>
              <a:rPr lang="zh-CN" altLang="en-US" sz="2200" dirty="0">
                <a:latin typeface="等线 Light" panose="02010600030101010101" pitchFamily="2" charset="-122"/>
                <a:ea typeface="等线 Light" panose="02010600030101010101" pitchFamily="2" charset="-122"/>
              </a:rPr>
              <a:t>公司工作期间的本职工作，也是</a:t>
            </a:r>
            <a:r>
              <a:rPr lang="en-US" altLang="zh-CN" sz="2200" dirty="0">
                <a:latin typeface="等线 Light" panose="02010600030101010101" pitchFamily="2" charset="-122"/>
                <a:ea typeface="等线 Light" panose="02010600030101010101" pitchFamily="2" charset="-122"/>
              </a:rPr>
              <a:t>A</a:t>
            </a:r>
            <a:r>
              <a:rPr lang="zh-CN" altLang="en-US" sz="2200" dirty="0">
                <a:latin typeface="等线 Light" panose="02010600030101010101" pitchFamily="2" charset="-122"/>
                <a:ea typeface="等线 Light" panose="02010600030101010101" pitchFamily="2" charset="-122"/>
              </a:rPr>
              <a:t>公司分配给其研究项目下的工作内容，涉案专利属于职务发明，其专利权应归</a:t>
            </a:r>
            <a:r>
              <a:rPr lang="en-US" altLang="zh-CN" sz="2200" dirty="0">
                <a:latin typeface="等线 Light" panose="02010600030101010101" pitchFamily="2" charset="-122"/>
                <a:ea typeface="等线 Light" panose="02010600030101010101" pitchFamily="2" charset="-122"/>
              </a:rPr>
              <a:t>A</a:t>
            </a:r>
            <a:r>
              <a:rPr lang="zh-CN" altLang="en-US" sz="2200" dirty="0">
                <a:latin typeface="等线 Light" panose="02010600030101010101" pitchFamily="2" charset="-122"/>
                <a:ea typeface="等线 Light" panose="02010600030101010101" pitchFamily="2" charset="-122"/>
              </a:rPr>
              <a:t>公司所有。</a:t>
            </a:r>
            <a:endParaRPr lang="en-US" altLang="zh-CN" sz="2200" dirty="0">
              <a:latin typeface="等线 Light" panose="02010600030101010101" pitchFamily="2" charset="-122"/>
              <a:ea typeface="等线 Light" panose="02010600030101010101" pitchFamily="2" charset="-122"/>
            </a:endParaRPr>
          </a:p>
          <a:p>
            <a:pPr marL="0" indent="360000">
              <a:lnSpc>
                <a:spcPct val="150000"/>
              </a:lnSpc>
              <a:spcBef>
                <a:spcPts val="0"/>
              </a:spcBef>
              <a:buFont typeface="Monotype Sorts" charset="2"/>
              <a:buNone/>
              <a:defRPr/>
            </a:pPr>
            <a:r>
              <a:rPr lang="en-US" altLang="zh-CN" sz="2200" dirty="0">
                <a:latin typeface="等线 Light" panose="02010600030101010101" pitchFamily="2" charset="-122"/>
                <a:ea typeface="等线 Light" panose="02010600030101010101" pitchFamily="2" charset="-122"/>
              </a:rPr>
              <a:t>B</a:t>
            </a:r>
            <a:r>
              <a:rPr lang="zh-CN" altLang="en-US" sz="2200" dirty="0">
                <a:latin typeface="等线 Light" panose="02010600030101010101" pitchFamily="2" charset="-122"/>
                <a:ea typeface="等线 Light" panose="02010600030101010101" pitchFamily="2" charset="-122"/>
              </a:rPr>
              <a:t>公司辩称：诉争专利系由杨某完成，</a:t>
            </a:r>
            <a:r>
              <a:rPr lang="en-US" altLang="zh-CN" sz="2200" dirty="0">
                <a:latin typeface="等线 Light" panose="02010600030101010101" pitchFamily="2" charset="-122"/>
                <a:ea typeface="等线 Light" panose="02010600030101010101" pitchFamily="2" charset="-122"/>
              </a:rPr>
              <a:t>B</a:t>
            </a:r>
            <a:r>
              <a:rPr lang="zh-CN" altLang="en-US" sz="2200" dirty="0">
                <a:latin typeface="等线 Light" panose="02010600030101010101" pitchFamily="2" charset="-122"/>
                <a:ea typeface="等线 Light" panose="02010600030101010101" pitchFamily="2" charset="-122"/>
              </a:rPr>
              <a:t>公司从杨某处受让了该专利，史某某、杨某某、周某并非诉争专利的实际发明人，更与史某某、杨某某、周某在</a:t>
            </a:r>
            <a:r>
              <a:rPr lang="en-US" altLang="zh-CN" sz="2200" dirty="0">
                <a:latin typeface="等线 Light" panose="02010600030101010101" pitchFamily="2" charset="-122"/>
                <a:ea typeface="等线 Light" panose="02010600030101010101" pitchFamily="2" charset="-122"/>
              </a:rPr>
              <a:t>A</a:t>
            </a:r>
            <a:r>
              <a:rPr lang="zh-CN" altLang="en-US" sz="2200" dirty="0">
                <a:latin typeface="等线 Light" panose="02010600030101010101" pitchFamily="2" charset="-122"/>
                <a:ea typeface="等线 Light" panose="02010600030101010101" pitchFamily="2" charset="-122"/>
              </a:rPr>
              <a:t>公司处的职务无关，权属应归</a:t>
            </a:r>
            <a:r>
              <a:rPr lang="en-US" altLang="zh-CN" sz="2200" dirty="0">
                <a:latin typeface="等线 Light" panose="02010600030101010101" pitchFamily="2" charset="-122"/>
                <a:ea typeface="等线 Light" panose="02010600030101010101" pitchFamily="2" charset="-122"/>
              </a:rPr>
              <a:t>B</a:t>
            </a:r>
            <a:r>
              <a:rPr lang="zh-CN" altLang="en-US" sz="2200" dirty="0">
                <a:latin typeface="等线 Light" panose="02010600030101010101" pitchFamily="2" charset="-122"/>
                <a:ea typeface="等线 Light" panose="02010600030101010101" pitchFamily="2" charset="-122"/>
              </a:rPr>
              <a:t>公司所有。</a:t>
            </a:r>
          </a:p>
          <a:p>
            <a:pPr marL="0" indent="0">
              <a:lnSpc>
                <a:spcPct val="100000"/>
              </a:lnSpc>
              <a:spcBef>
                <a:spcPts val="0"/>
              </a:spcBef>
              <a:buFont typeface="Monotype Sorts" charset="2"/>
              <a:buNone/>
              <a:defRPr/>
            </a:pPr>
            <a:endParaRPr lang="en-US" altLang="zh-CN" sz="2000" dirty="0">
              <a:latin typeface="等线 Light" panose="02010600030101010101" pitchFamily="2" charset="-122"/>
              <a:ea typeface="等线 Light" panose="02010600030101010101" pitchFamily="2" charset="-122"/>
            </a:endParaRPr>
          </a:p>
          <a:p>
            <a:pPr>
              <a:lnSpc>
                <a:spcPct val="150000"/>
              </a:lnSpc>
              <a:spcAft>
                <a:spcPct val="50000"/>
              </a:spcAft>
              <a:buFont typeface="Monotype Sorts" charset="2"/>
              <a:buNone/>
              <a:defRPr/>
            </a:pPr>
            <a:endParaRPr lang="en-US" dirty="0">
              <a:latin typeface="等线 Light" panose="02010600030101010101" pitchFamily="2" charset="-122"/>
              <a:ea typeface="等线 Light" panose="02010600030101010101" pitchFamily="2" charset="-122"/>
            </a:endParaRPr>
          </a:p>
        </p:txBody>
      </p:sp>
      <p:sp>
        <p:nvSpPr>
          <p:cNvPr id="4" name="Footer Placeholder 3">
            <a:extLst>
              <a:ext uri="{FF2B5EF4-FFF2-40B4-BE49-F238E27FC236}">
                <a16:creationId xmlns="" xmlns:a16="http://schemas.microsoft.com/office/drawing/2014/main" id="{C8DDE042-1222-4748-9141-2B46D7E8D458}"/>
              </a:ext>
            </a:extLst>
          </p:cNvPr>
          <p:cNvSpPr>
            <a:spLocks noGrp="1"/>
          </p:cNvSpPr>
          <p:nvPr>
            <p:ph type="ftr" sz="quarter" idx="10"/>
          </p:nvPr>
        </p:nvSpPr>
        <p:spPr/>
        <p:txBody>
          <a:bodyPr/>
          <a:lstStyle/>
          <a:p>
            <a:r>
              <a:rPr lang="en-US" altLang="zh-CN">
                <a:solidFill>
                  <a:srgbClr val="0070C0"/>
                </a:solidFill>
              </a:rPr>
              <a:t>Copyright©2018 AEM Components, Inc. All Rights Reserved</a:t>
            </a:r>
            <a:endParaRPr lang="en-US" altLang="zh-CN" dirty="0">
              <a:solidFill>
                <a:srgbClr val="0070C0"/>
              </a:solidFill>
            </a:endParaRPr>
          </a:p>
        </p:txBody>
      </p:sp>
      <p:sp>
        <p:nvSpPr>
          <p:cNvPr id="5" name="Slide Number Placeholder 4">
            <a:extLst>
              <a:ext uri="{FF2B5EF4-FFF2-40B4-BE49-F238E27FC236}">
                <a16:creationId xmlns="" xmlns:a16="http://schemas.microsoft.com/office/drawing/2014/main" id="{E49642F7-ED87-4639-8CD9-F26F4D7983F4}"/>
              </a:ext>
            </a:extLst>
          </p:cNvPr>
          <p:cNvSpPr>
            <a:spLocks noGrp="1"/>
          </p:cNvSpPr>
          <p:nvPr>
            <p:ph type="sldNum" sz="quarter" idx="11"/>
          </p:nvPr>
        </p:nvSpPr>
        <p:spPr/>
        <p:txBody>
          <a:bodyPr/>
          <a:lstStyle/>
          <a:p>
            <a:fld id="{5743D965-4CCF-4E9C-8BD6-54DBFE7BBCE7}" type="slidenum">
              <a:rPr lang="zh-CN" altLang="en-US" smtClean="0"/>
              <a:pPr/>
              <a:t>3</a:t>
            </a:fld>
            <a:endParaRPr lang="zh-CN" altLang="en-US" dirty="0"/>
          </a:p>
        </p:txBody>
      </p:sp>
      <p:sp>
        <p:nvSpPr>
          <p:cNvPr id="6" name="矩形 5">
            <a:extLst>
              <a:ext uri="{FF2B5EF4-FFF2-40B4-BE49-F238E27FC236}">
                <a16:creationId xmlns="" xmlns:a16="http://schemas.microsoft.com/office/drawing/2014/main" id="{1738061B-18B7-4ADF-97EB-6B0F72E7AE3C}"/>
              </a:ext>
            </a:extLst>
          </p:cNvPr>
          <p:cNvSpPr/>
          <p:nvPr/>
        </p:nvSpPr>
        <p:spPr>
          <a:xfrm>
            <a:off x="7797047" y="512824"/>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3147942674"/>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BFAB37E-38F1-4327-9DB7-C8A9E082A80A}"/>
              </a:ext>
            </a:extLst>
          </p:cNvPr>
          <p:cNvSpPr>
            <a:spLocks noGrp="1"/>
          </p:cNvSpPr>
          <p:nvPr>
            <p:ph type="title"/>
          </p:nvPr>
        </p:nvSpPr>
        <p:spPr>
          <a:xfrm>
            <a:off x="3632887" y="455264"/>
            <a:ext cx="4520514" cy="568899"/>
          </a:xfrm>
        </p:spPr>
        <p:txBody>
          <a:bodyPr>
            <a:normAutofit fontScale="90000"/>
          </a:bodyPr>
          <a:lstStyle/>
          <a:p>
            <a:r>
              <a:rPr lang="zh-CN" altLang="en-US" sz="3600" b="1" dirty="0">
                <a:latin typeface="华文楷体" panose="02010600040101010101" pitchFamily="2" charset="-122"/>
                <a:ea typeface="华文楷体" panose="02010600040101010101" pitchFamily="2" charset="-122"/>
              </a:rPr>
              <a:t>一审法院审理后认为</a:t>
            </a:r>
            <a:endParaRPr lang="en-US" sz="3600" dirty="0"/>
          </a:p>
        </p:txBody>
      </p:sp>
      <p:sp>
        <p:nvSpPr>
          <p:cNvPr id="3" name="Content Placeholder 2">
            <a:extLst>
              <a:ext uri="{FF2B5EF4-FFF2-40B4-BE49-F238E27FC236}">
                <a16:creationId xmlns="" xmlns:a16="http://schemas.microsoft.com/office/drawing/2014/main" id="{E9E19FEA-04D3-4742-8BE7-3D58D67A2C12}"/>
              </a:ext>
            </a:extLst>
          </p:cNvPr>
          <p:cNvSpPr>
            <a:spLocks noGrp="1"/>
          </p:cNvSpPr>
          <p:nvPr>
            <p:ph idx="1"/>
          </p:nvPr>
        </p:nvSpPr>
        <p:spPr>
          <a:xfrm>
            <a:off x="722453" y="1161535"/>
            <a:ext cx="10509839" cy="5194815"/>
          </a:xfrm>
        </p:spPr>
        <p:style>
          <a:lnRef idx="2">
            <a:schemeClr val="accent1"/>
          </a:lnRef>
          <a:fillRef idx="1">
            <a:schemeClr val="lt1"/>
          </a:fillRef>
          <a:effectRef idx="0">
            <a:schemeClr val="accent1"/>
          </a:effectRef>
          <a:fontRef idx="minor">
            <a:schemeClr val="dk1"/>
          </a:fontRef>
        </p:style>
        <p:txBody>
          <a:bodyPr>
            <a:normAutofit fontScale="40000" lnSpcReduction="20000"/>
          </a:bodyPr>
          <a:lstStyle/>
          <a:p>
            <a:pPr marL="0" indent="0">
              <a:lnSpc>
                <a:spcPct val="100000"/>
              </a:lnSpc>
              <a:spcBef>
                <a:spcPts val="0"/>
              </a:spcBef>
              <a:buFont typeface="Monotype Sorts" charset="2"/>
              <a:buNone/>
              <a:defRPr/>
            </a:pPr>
            <a:endParaRPr lang="en-US" altLang="zh-CN" sz="2000" dirty="0">
              <a:latin typeface="等线 Light" panose="02010600030101010101" pitchFamily="2" charset="-122"/>
              <a:ea typeface="等线 Light" panose="02010600030101010101" pitchFamily="2" charset="-122"/>
            </a:endParaRPr>
          </a:p>
          <a:p>
            <a:pPr marL="0" indent="0">
              <a:lnSpc>
                <a:spcPct val="170000"/>
              </a:lnSpc>
              <a:spcBef>
                <a:spcPts val="0"/>
              </a:spcBef>
              <a:buFont typeface="Monotype Sorts" charset="2"/>
              <a:buNone/>
              <a:defRPr/>
            </a:pPr>
            <a:r>
              <a:rPr lang="en-US" altLang="zh-CN" sz="4500" dirty="0">
                <a:latin typeface="等线 Light" panose="02010600030101010101" pitchFamily="2" charset="-122"/>
                <a:ea typeface="等线 Light" panose="02010600030101010101" pitchFamily="2" charset="-122"/>
              </a:rPr>
              <a:t>1</a:t>
            </a:r>
            <a:r>
              <a:rPr lang="zh-CN" altLang="en-US" sz="4500" dirty="0">
                <a:latin typeface="等线 Light" panose="02010600030101010101" pitchFamily="2" charset="-122"/>
                <a:ea typeface="等线 Light" panose="02010600030101010101" pitchFamily="2" charset="-122"/>
              </a:rPr>
              <a:t>、杨某不具备研发涉案专利的工作经验和研发涉案专利的专业知识和研发能力，不是该专利的发明人。</a:t>
            </a:r>
            <a:endParaRPr lang="en-US" altLang="zh-CN" sz="4500" dirty="0">
              <a:latin typeface="等线 Light" panose="02010600030101010101" pitchFamily="2" charset="-122"/>
              <a:ea typeface="等线 Light" panose="02010600030101010101" pitchFamily="2" charset="-122"/>
            </a:endParaRPr>
          </a:p>
          <a:p>
            <a:pPr marL="0" indent="0">
              <a:lnSpc>
                <a:spcPct val="170000"/>
              </a:lnSpc>
              <a:spcBef>
                <a:spcPts val="0"/>
              </a:spcBef>
              <a:buFont typeface="Monotype Sorts" charset="2"/>
              <a:buNone/>
              <a:defRPr/>
            </a:pPr>
            <a:r>
              <a:rPr lang="en-US" altLang="zh-CN" sz="4500" dirty="0">
                <a:latin typeface="等线 Light" panose="02010600030101010101" pitchFamily="2" charset="-122"/>
                <a:ea typeface="等线 Light" panose="02010600030101010101" pitchFamily="2" charset="-122"/>
              </a:rPr>
              <a:t>2</a:t>
            </a:r>
            <a:r>
              <a:rPr lang="zh-CN" altLang="en-US" sz="4500" dirty="0">
                <a:latin typeface="等线 Light" panose="02010600030101010101" pitchFamily="2" charset="-122"/>
                <a:ea typeface="等线 Light" panose="02010600030101010101" pitchFamily="2" charset="-122"/>
              </a:rPr>
              <a:t>、</a:t>
            </a:r>
            <a:r>
              <a:rPr lang="en-US" altLang="zh-CN" sz="4500" dirty="0">
                <a:latin typeface="等线 Light" panose="02010600030101010101" pitchFamily="2" charset="-122"/>
                <a:ea typeface="等线 Light" panose="02010600030101010101" pitchFamily="2" charset="-122"/>
              </a:rPr>
              <a:t>A</a:t>
            </a:r>
            <a:r>
              <a:rPr lang="zh-CN" altLang="en-US" sz="4500" dirty="0">
                <a:latin typeface="等线 Light" panose="02010600030101010101" pitchFamily="2" charset="-122"/>
                <a:ea typeface="等线 Light" panose="02010600030101010101" pitchFamily="2" charset="-122"/>
              </a:rPr>
              <a:t>公司早已形成了涉案专利的研发方向和研发思路，也已经形成了包含涉案专利技术最主要部分的技术方案，史某某、杨某某、周某具有研发涉案专利的工作经验和专业能力，且长期在</a:t>
            </a:r>
            <a:r>
              <a:rPr lang="en-US" altLang="zh-CN" sz="4500" dirty="0">
                <a:latin typeface="等线 Light" panose="02010600030101010101" pitchFamily="2" charset="-122"/>
                <a:ea typeface="等线 Light" panose="02010600030101010101" pitchFamily="2" charset="-122"/>
              </a:rPr>
              <a:t>A</a:t>
            </a:r>
            <a:r>
              <a:rPr lang="zh-CN" altLang="en-US" sz="4500" dirty="0">
                <a:latin typeface="等线 Light" panose="02010600030101010101" pitchFamily="2" charset="-122"/>
                <a:ea typeface="等线 Light" panose="02010600030101010101" pitchFamily="2" charset="-122"/>
              </a:rPr>
              <a:t>公司从事与涉案专利相关的技术工作，故涉案专利的实际发明人应为史某某、杨某某和周某，属于他们的职务发明，专利权应归</a:t>
            </a:r>
            <a:r>
              <a:rPr lang="en-US" altLang="zh-CN" sz="4500" dirty="0">
                <a:latin typeface="等线 Light" panose="02010600030101010101" pitchFamily="2" charset="-122"/>
                <a:ea typeface="等线 Light" panose="02010600030101010101" pitchFamily="2" charset="-122"/>
              </a:rPr>
              <a:t>A</a:t>
            </a:r>
            <a:r>
              <a:rPr lang="zh-CN" altLang="en-US" sz="4500" dirty="0">
                <a:latin typeface="等线 Light" panose="02010600030101010101" pitchFamily="2" charset="-122"/>
                <a:ea typeface="等线 Light" panose="02010600030101010101" pitchFamily="2" charset="-122"/>
              </a:rPr>
              <a:t>公司所有。</a:t>
            </a:r>
            <a:endParaRPr lang="en-US" altLang="zh-CN" sz="4500" dirty="0">
              <a:latin typeface="等线 Light" panose="02010600030101010101" pitchFamily="2" charset="-122"/>
              <a:ea typeface="等线 Light" panose="02010600030101010101" pitchFamily="2" charset="-122"/>
            </a:endParaRPr>
          </a:p>
          <a:p>
            <a:pPr marL="0" indent="0">
              <a:lnSpc>
                <a:spcPct val="170000"/>
              </a:lnSpc>
              <a:spcBef>
                <a:spcPts val="0"/>
              </a:spcBef>
              <a:buFont typeface="Monotype Sorts" charset="2"/>
              <a:buNone/>
              <a:defRPr/>
            </a:pPr>
            <a:r>
              <a:rPr lang="en-US" altLang="zh-CN" sz="4500" dirty="0">
                <a:latin typeface="等线 Light" panose="02010600030101010101" pitchFamily="2" charset="-122"/>
                <a:ea typeface="等线 Light" panose="02010600030101010101" pitchFamily="2" charset="-122"/>
              </a:rPr>
              <a:t>3</a:t>
            </a:r>
            <a:r>
              <a:rPr lang="zh-CN" altLang="en-US" sz="4500" dirty="0">
                <a:latin typeface="等线 Light" panose="02010600030101010101" pitchFamily="2" charset="-122"/>
                <a:ea typeface="等线 Light" panose="02010600030101010101" pitchFamily="2" charset="-122"/>
              </a:rPr>
              <a:t>、</a:t>
            </a:r>
            <a:r>
              <a:rPr lang="en-US" altLang="zh-CN" sz="4500" dirty="0">
                <a:latin typeface="等线 Light" panose="02010600030101010101" pitchFamily="2" charset="-122"/>
                <a:ea typeface="等线 Light" panose="02010600030101010101" pitchFamily="2" charset="-122"/>
              </a:rPr>
              <a:t>2012</a:t>
            </a:r>
            <a:r>
              <a:rPr lang="zh-CN" altLang="en-US" sz="4500" dirty="0">
                <a:latin typeface="等线 Light" panose="02010600030101010101" pitchFamily="2" charset="-122"/>
                <a:ea typeface="等线 Light" panose="02010600030101010101" pitchFamily="2" charset="-122"/>
              </a:rPr>
              <a:t>年，史某某、杨某某尚未离职就策划成立与</a:t>
            </a:r>
            <a:r>
              <a:rPr lang="en-US" altLang="zh-CN" sz="4500" dirty="0">
                <a:latin typeface="等线 Light" panose="02010600030101010101" pitchFamily="2" charset="-122"/>
                <a:ea typeface="等线 Light" panose="02010600030101010101" pitchFamily="2" charset="-122"/>
              </a:rPr>
              <a:t>A</a:t>
            </a:r>
            <a:r>
              <a:rPr lang="zh-CN" altLang="en-US" sz="4500" dirty="0">
                <a:latin typeface="等线 Light" panose="02010600030101010101" pitchFamily="2" charset="-122"/>
                <a:ea typeface="等线 Light" panose="02010600030101010101" pitchFamily="2" charset="-122"/>
              </a:rPr>
              <a:t>公司有市场竞争关系的公司，且将涉案专利产品作为拟成立公司的主要技术和产品，现二人分别在</a:t>
            </a:r>
            <a:r>
              <a:rPr lang="en-US" altLang="zh-CN" sz="4500" dirty="0">
                <a:latin typeface="等线 Light" panose="02010600030101010101" pitchFamily="2" charset="-122"/>
                <a:ea typeface="等线 Light" panose="02010600030101010101" pitchFamily="2" charset="-122"/>
              </a:rPr>
              <a:t>B</a:t>
            </a:r>
            <a:r>
              <a:rPr lang="zh-CN" altLang="en-US" sz="4500" dirty="0">
                <a:latin typeface="等线 Light" panose="02010600030101010101" pitchFamily="2" charset="-122"/>
                <a:ea typeface="等线 Light" panose="02010600030101010101" pitchFamily="2" charset="-122"/>
              </a:rPr>
              <a:t>公司处担任副总经理和总经理职位。周某被</a:t>
            </a:r>
            <a:r>
              <a:rPr lang="en-US" altLang="zh-CN" sz="4500" dirty="0">
                <a:latin typeface="等线 Light" panose="02010600030101010101" pitchFamily="2" charset="-122"/>
                <a:ea typeface="等线 Light" panose="02010600030101010101" pitchFamily="2" charset="-122"/>
              </a:rPr>
              <a:t>A</a:t>
            </a:r>
            <a:r>
              <a:rPr lang="zh-CN" altLang="en-US" sz="4500" dirty="0">
                <a:latin typeface="等线 Light" panose="02010600030101010101" pitchFamily="2" charset="-122"/>
                <a:ea typeface="等线 Light" panose="02010600030101010101" pitchFamily="2" charset="-122"/>
              </a:rPr>
              <a:t>公司解除了劳动合同关系后在</a:t>
            </a:r>
            <a:r>
              <a:rPr lang="en-US" altLang="zh-CN" sz="4500" dirty="0">
                <a:latin typeface="等线 Light" panose="02010600030101010101" pitchFamily="2" charset="-122"/>
                <a:ea typeface="等线 Light" panose="02010600030101010101" pitchFamily="2" charset="-122"/>
              </a:rPr>
              <a:t>B</a:t>
            </a:r>
            <a:r>
              <a:rPr lang="zh-CN" altLang="en-US" sz="4500" dirty="0">
                <a:latin typeface="等线 Light" panose="02010600030101010101" pitchFamily="2" charset="-122"/>
                <a:ea typeface="等线 Light" panose="02010600030101010101" pitchFamily="2" charset="-122"/>
              </a:rPr>
              <a:t>公司担任售后经理一职。可见，史某某、杨某某、周某等离职和跳槽行为早有预谋，三人为规避法律，故以杨某的名义进行了专利申请，后再由杨某将该专利转让给</a:t>
            </a:r>
            <a:r>
              <a:rPr lang="en-US" altLang="zh-CN" sz="4500" dirty="0">
                <a:latin typeface="等线 Light" panose="02010600030101010101" pitchFamily="2" charset="-122"/>
                <a:ea typeface="等线 Light" panose="02010600030101010101" pitchFamily="2" charset="-122"/>
              </a:rPr>
              <a:t>B</a:t>
            </a:r>
            <a:r>
              <a:rPr lang="zh-CN" altLang="en-US" sz="4500" dirty="0">
                <a:latin typeface="等线 Light" panose="02010600030101010101" pitchFamily="2" charset="-122"/>
                <a:ea typeface="等线 Light" panose="02010600030101010101" pitchFamily="2" charset="-122"/>
              </a:rPr>
              <a:t>公司，为己谋利。</a:t>
            </a:r>
            <a:endParaRPr lang="en-US" altLang="zh-CN" sz="4500" dirty="0">
              <a:latin typeface="等线 Light" panose="02010600030101010101" pitchFamily="2" charset="-122"/>
              <a:ea typeface="等线 Light" panose="02010600030101010101" pitchFamily="2" charset="-122"/>
            </a:endParaRPr>
          </a:p>
          <a:p>
            <a:pPr marL="0" indent="0">
              <a:lnSpc>
                <a:spcPct val="170000"/>
              </a:lnSpc>
              <a:spcBef>
                <a:spcPts val="0"/>
              </a:spcBef>
              <a:buFont typeface="Monotype Sorts" charset="2"/>
              <a:buNone/>
              <a:defRPr/>
            </a:pPr>
            <a:r>
              <a:rPr lang="zh-CN" altLang="en-US" sz="4500" dirty="0">
                <a:latin typeface="等线 Light" panose="02010600030101010101" pitchFamily="2" charset="-122"/>
                <a:ea typeface="等线 Light" panose="02010600030101010101" pitchFamily="2" charset="-122"/>
              </a:rPr>
              <a:t>      综上，南京中院一审判决涉案专利属于职务发明，专利权应归</a:t>
            </a:r>
            <a:r>
              <a:rPr lang="en-US" altLang="zh-CN" sz="4500" dirty="0">
                <a:latin typeface="等线 Light" panose="02010600030101010101" pitchFamily="2" charset="-122"/>
                <a:ea typeface="等线 Light" panose="02010600030101010101" pitchFamily="2" charset="-122"/>
              </a:rPr>
              <a:t>A</a:t>
            </a:r>
            <a:r>
              <a:rPr lang="zh-CN" altLang="en-US" sz="4500" dirty="0">
                <a:latin typeface="等线 Light" panose="02010600030101010101" pitchFamily="2" charset="-122"/>
                <a:ea typeface="等线 Light" panose="02010600030101010101" pitchFamily="2" charset="-122"/>
              </a:rPr>
              <a:t>公司所有。</a:t>
            </a:r>
            <a:r>
              <a:rPr lang="en-US" altLang="zh-CN" sz="4500" dirty="0">
                <a:latin typeface="等线 Light" panose="02010600030101010101" pitchFamily="2" charset="-122"/>
                <a:ea typeface="等线 Light" panose="02010600030101010101" pitchFamily="2" charset="-122"/>
              </a:rPr>
              <a:t>B</a:t>
            </a:r>
            <a:r>
              <a:rPr lang="zh-CN" altLang="en-US" sz="4500" dirty="0">
                <a:latin typeface="等线 Light" panose="02010600030101010101" pitchFamily="2" charset="-122"/>
                <a:ea typeface="等线 Light" panose="02010600030101010101" pitchFamily="2" charset="-122"/>
              </a:rPr>
              <a:t>公司、史某某、杨某某、周某、杨某不服一审判决，向江苏高院提起上诉。</a:t>
            </a:r>
          </a:p>
          <a:p>
            <a:pPr>
              <a:lnSpc>
                <a:spcPct val="150000"/>
              </a:lnSpc>
              <a:spcAft>
                <a:spcPct val="50000"/>
              </a:spcAft>
              <a:buFont typeface="Monotype Sorts" charset="2"/>
              <a:buNone/>
              <a:defRPr/>
            </a:pPr>
            <a:endParaRPr lang="en-US" dirty="0">
              <a:latin typeface="等线 Light" panose="02010600030101010101" pitchFamily="2" charset="-122"/>
              <a:ea typeface="等线 Light" panose="02010600030101010101" pitchFamily="2" charset="-122"/>
            </a:endParaRPr>
          </a:p>
        </p:txBody>
      </p:sp>
      <p:sp>
        <p:nvSpPr>
          <p:cNvPr id="4" name="Footer Placeholder 3">
            <a:extLst>
              <a:ext uri="{FF2B5EF4-FFF2-40B4-BE49-F238E27FC236}">
                <a16:creationId xmlns="" xmlns:a16="http://schemas.microsoft.com/office/drawing/2014/main" id="{C8DDE042-1222-4748-9141-2B46D7E8D458}"/>
              </a:ext>
            </a:extLst>
          </p:cNvPr>
          <p:cNvSpPr>
            <a:spLocks noGrp="1"/>
          </p:cNvSpPr>
          <p:nvPr>
            <p:ph type="ftr" sz="quarter" idx="10"/>
          </p:nvPr>
        </p:nvSpPr>
        <p:spPr/>
        <p:txBody>
          <a:bodyPr/>
          <a:lstStyle/>
          <a:p>
            <a:r>
              <a:rPr lang="en-US" altLang="zh-CN">
                <a:solidFill>
                  <a:srgbClr val="0070C0"/>
                </a:solidFill>
              </a:rPr>
              <a:t>Copyright©2018 AEM Components, Inc. All Rights Reserved</a:t>
            </a:r>
            <a:endParaRPr lang="en-US" altLang="zh-CN" dirty="0">
              <a:solidFill>
                <a:srgbClr val="0070C0"/>
              </a:solidFill>
            </a:endParaRPr>
          </a:p>
        </p:txBody>
      </p:sp>
      <p:sp>
        <p:nvSpPr>
          <p:cNvPr id="5" name="Slide Number Placeholder 4">
            <a:extLst>
              <a:ext uri="{FF2B5EF4-FFF2-40B4-BE49-F238E27FC236}">
                <a16:creationId xmlns="" xmlns:a16="http://schemas.microsoft.com/office/drawing/2014/main" id="{E49642F7-ED87-4639-8CD9-F26F4D7983F4}"/>
              </a:ext>
            </a:extLst>
          </p:cNvPr>
          <p:cNvSpPr>
            <a:spLocks noGrp="1"/>
          </p:cNvSpPr>
          <p:nvPr>
            <p:ph type="sldNum" sz="quarter" idx="11"/>
          </p:nvPr>
        </p:nvSpPr>
        <p:spPr/>
        <p:txBody>
          <a:bodyPr/>
          <a:lstStyle/>
          <a:p>
            <a:fld id="{5743D965-4CCF-4E9C-8BD6-54DBFE7BBCE7}" type="slidenum">
              <a:rPr lang="zh-CN" altLang="en-US" smtClean="0"/>
              <a:pPr/>
              <a:t>4</a:t>
            </a:fld>
            <a:endParaRPr lang="zh-CN" altLang="en-US" dirty="0"/>
          </a:p>
        </p:txBody>
      </p:sp>
      <p:sp>
        <p:nvSpPr>
          <p:cNvPr id="6" name="矩形 5">
            <a:extLst>
              <a:ext uri="{FF2B5EF4-FFF2-40B4-BE49-F238E27FC236}">
                <a16:creationId xmlns="" xmlns:a16="http://schemas.microsoft.com/office/drawing/2014/main" id="{1738061B-18B7-4ADF-97EB-6B0F72E7AE3C}"/>
              </a:ext>
            </a:extLst>
          </p:cNvPr>
          <p:cNvSpPr/>
          <p:nvPr/>
        </p:nvSpPr>
        <p:spPr>
          <a:xfrm>
            <a:off x="7797047" y="512824"/>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3812141066"/>
      </p:ext>
    </p:extLst>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BFAB37E-38F1-4327-9DB7-C8A9E082A80A}"/>
              </a:ext>
            </a:extLst>
          </p:cNvPr>
          <p:cNvSpPr>
            <a:spLocks noGrp="1"/>
          </p:cNvSpPr>
          <p:nvPr>
            <p:ph type="title"/>
          </p:nvPr>
        </p:nvSpPr>
        <p:spPr>
          <a:xfrm>
            <a:off x="3037840" y="455264"/>
            <a:ext cx="6858000" cy="568899"/>
          </a:xfrm>
        </p:spPr>
        <p:txBody>
          <a:bodyPr>
            <a:normAutofit fontScale="90000"/>
          </a:bodyPr>
          <a:lstStyle/>
          <a:p>
            <a:r>
              <a:rPr lang="zh-CN" altLang="en-US" sz="3600" b="1" dirty="0">
                <a:latin typeface="华文楷体" panose="02010600040101010101" pitchFamily="2" charset="-122"/>
                <a:ea typeface="华文楷体" panose="02010600040101010101" pitchFamily="2" charset="-122"/>
              </a:rPr>
              <a:t>二审法院关于发明人的审查与认定</a:t>
            </a:r>
            <a:endParaRPr lang="en-US" sz="3600" dirty="0"/>
          </a:p>
        </p:txBody>
      </p:sp>
      <p:sp>
        <p:nvSpPr>
          <p:cNvPr id="3" name="Content Placeholder 2">
            <a:extLst>
              <a:ext uri="{FF2B5EF4-FFF2-40B4-BE49-F238E27FC236}">
                <a16:creationId xmlns="" xmlns:a16="http://schemas.microsoft.com/office/drawing/2014/main" id="{E9E19FEA-04D3-4742-8BE7-3D58D67A2C12}"/>
              </a:ext>
            </a:extLst>
          </p:cNvPr>
          <p:cNvSpPr>
            <a:spLocks noGrp="1"/>
          </p:cNvSpPr>
          <p:nvPr>
            <p:ph idx="1"/>
          </p:nvPr>
        </p:nvSpPr>
        <p:spPr>
          <a:xfrm>
            <a:off x="841080" y="1767015"/>
            <a:ext cx="10509839" cy="4065373"/>
          </a:xfrm>
        </p:spPr>
        <p:style>
          <a:lnRef idx="2">
            <a:schemeClr val="accent1"/>
          </a:lnRef>
          <a:fillRef idx="1">
            <a:schemeClr val="lt1"/>
          </a:fillRef>
          <a:effectRef idx="0">
            <a:schemeClr val="accent1"/>
          </a:effectRef>
          <a:fontRef idx="minor">
            <a:schemeClr val="dk1"/>
          </a:fontRef>
        </p:style>
        <p:txBody>
          <a:bodyPr>
            <a:normAutofit/>
          </a:bodyPr>
          <a:lstStyle/>
          <a:p>
            <a:pPr marL="0" indent="457200">
              <a:lnSpc>
                <a:spcPct val="170000"/>
              </a:lnSpc>
              <a:spcBef>
                <a:spcPts val="0"/>
              </a:spcBef>
              <a:buFont typeface="Monotype Sorts" charset="2"/>
              <a:buNone/>
              <a:defRPr/>
            </a:pPr>
            <a:r>
              <a:rPr lang="zh-CN" altLang="en-US" sz="2100" dirty="0">
                <a:latin typeface="等线 Light" panose="02010600030101010101" pitchFamily="2" charset="-122"/>
                <a:ea typeface="等线 Light" panose="02010600030101010101" pitchFamily="2" charset="-122"/>
              </a:rPr>
              <a:t>我国专利申请过程中，并不对申请文件中所记载的发明人作实质性审查，专利证书上所记载的发明人仅是名义上的发明人，专利证书并不具有证明实际发明人的当然效力。</a:t>
            </a:r>
            <a:endParaRPr lang="en-US" altLang="zh-CN" sz="2100" dirty="0">
              <a:latin typeface="等线 Light" panose="02010600030101010101" pitchFamily="2" charset="-122"/>
              <a:ea typeface="等线 Light" panose="02010600030101010101" pitchFamily="2" charset="-122"/>
            </a:endParaRPr>
          </a:p>
          <a:p>
            <a:pPr marL="0" indent="457200">
              <a:lnSpc>
                <a:spcPct val="170000"/>
              </a:lnSpc>
              <a:spcBef>
                <a:spcPts val="0"/>
              </a:spcBef>
              <a:buFont typeface="Monotype Sorts" charset="2"/>
              <a:buNone/>
              <a:defRPr/>
            </a:pPr>
            <a:r>
              <a:rPr lang="zh-CN" altLang="en-US" sz="2100" dirty="0">
                <a:latin typeface="等线 Light" panose="02010600030101010101" pitchFamily="2" charset="-122"/>
                <a:ea typeface="等线 Light" panose="02010600030101010101" pitchFamily="2" charset="-122"/>
              </a:rPr>
              <a:t>因此，当</a:t>
            </a:r>
            <a:r>
              <a:rPr lang="en-US" altLang="zh-CN" sz="2100" dirty="0">
                <a:latin typeface="等线 Light" panose="02010600030101010101" pitchFamily="2" charset="-122"/>
                <a:ea typeface="等线 Light" panose="02010600030101010101" pitchFamily="2" charset="-122"/>
              </a:rPr>
              <a:t>A</a:t>
            </a:r>
            <a:r>
              <a:rPr lang="zh-CN" altLang="en-US" sz="2100" dirty="0">
                <a:latin typeface="等线 Light" panose="02010600030101010101" pitchFamily="2" charset="-122"/>
                <a:ea typeface="等线 Light" panose="02010600030101010101" pitchFamily="2" charset="-122"/>
              </a:rPr>
              <a:t>公司对记载在专利证书上杨某的发明人身份提出异议，并提交了相应的合理怀疑证据时，杨某需就其为实际发明人提交相关证据予以证明。但杨某就涉案专利的发明过程、专利申请、专利申请权转让的过程等所作陈述，或无确切证据予以证实，或无法得到事实的印证，甚至部分陈述之间相互矛盾，其对涉案专利所属领域的知识缺乏基本的了解，故难以采信其系涉案专利发明人的主张。</a:t>
            </a:r>
            <a:endParaRPr lang="en-US" altLang="zh-CN" sz="2100" dirty="0">
              <a:latin typeface="等线 Light" panose="02010600030101010101" pitchFamily="2" charset="-122"/>
              <a:ea typeface="等线 Light" panose="02010600030101010101" pitchFamily="2" charset="-122"/>
            </a:endParaRPr>
          </a:p>
          <a:p>
            <a:pPr>
              <a:lnSpc>
                <a:spcPct val="150000"/>
              </a:lnSpc>
              <a:spcAft>
                <a:spcPct val="50000"/>
              </a:spcAft>
              <a:buFont typeface="Monotype Sorts" charset="2"/>
              <a:buNone/>
              <a:defRPr/>
            </a:pPr>
            <a:endParaRPr lang="en-US" dirty="0">
              <a:latin typeface="等线 Light" panose="02010600030101010101" pitchFamily="2" charset="-122"/>
              <a:ea typeface="等线 Light" panose="02010600030101010101" pitchFamily="2" charset="-122"/>
            </a:endParaRPr>
          </a:p>
        </p:txBody>
      </p:sp>
      <p:sp>
        <p:nvSpPr>
          <p:cNvPr id="4" name="Footer Placeholder 3">
            <a:extLst>
              <a:ext uri="{FF2B5EF4-FFF2-40B4-BE49-F238E27FC236}">
                <a16:creationId xmlns="" xmlns:a16="http://schemas.microsoft.com/office/drawing/2014/main" id="{C8DDE042-1222-4748-9141-2B46D7E8D458}"/>
              </a:ext>
            </a:extLst>
          </p:cNvPr>
          <p:cNvSpPr>
            <a:spLocks noGrp="1"/>
          </p:cNvSpPr>
          <p:nvPr>
            <p:ph type="ftr" sz="quarter" idx="10"/>
          </p:nvPr>
        </p:nvSpPr>
        <p:spPr/>
        <p:txBody>
          <a:bodyPr/>
          <a:lstStyle/>
          <a:p>
            <a:r>
              <a:rPr lang="en-US" altLang="zh-CN">
                <a:solidFill>
                  <a:srgbClr val="0070C0"/>
                </a:solidFill>
              </a:rPr>
              <a:t>Copyright©2018 AEM Components, Inc. All Rights Reserved</a:t>
            </a:r>
            <a:endParaRPr lang="en-US" altLang="zh-CN" dirty="0">
              <a:solidFill>
                <a:srgbClr val="0070C0"/>
              </a:solidFill>
            </a:endParaRPr>
          </a:p>
        </p:txBody>
      </p:sp>
      <p:sp>
        <p:nvSpPr>
          <p:cNvPr id="5" name="Slide Number Placeholder 4">
            <a:extLst>
              <a:ext uri="{FF2B5EF4-FFF2-40B4-BE49-F238E27FC236}">
                <a16:creationId xmlns="" xmlns:a16="http://schemas.microsoft.com/office/drawing/2014/main" id="{E49642F7-ED87-4639-8CD9-F26F4D7983F4}"/>
              </a:ext>
            </a:extLst>
          </p:cNvPr>
          <p:cNvSpPr>
            <a:spLocks noGrp="1"/>
          </p:cNvSpPr>
          <p:nvPr>
            <p:ph type="sldNum" sz="quarter" idx="11"/>
          </p:nvPr>
        </p:nvSpPr>
        <p:spPr/>
        <p:txBody>
          <a:bodyPr/>
          <a:lstStyle/>
          <a:p>
            <a:fld id="{5743D965-4CCF-4E9C-8BD6-54DBFE7BBCE7}" type="slidenum">
              <a:rPr lang="zh-CN" altLang="en-US" smtClean="0"/>
              <a:pPr/>
              <a:t>5</a:t>
            </a:fld>
            <a:endParaRPr lang="zh-CN" altLang="en-US" dirty="0"/>
          </a:p>
        </p:txBody>
      </p:sp>
      <p:sp>
        <p:nvSpPr>
          <p:cNvPr id="6" name="矩形 5">
            <a:extLst>
              <a:ext uri="{FF2B5EF4-FFF2-40B4-BE49-F238E27FC236}">
                <a16:creationId xmlns="" xmlns:a16="http://schemas.microsoft.com/office/drawing/2014/main" id="{1738061B-18B7-4ADF-97EB-6B0F72E7AE3C}"/>
              </a:ext>
            </a:extLst>
          </p:cNvPr>
          <p:cNvSpPr/>
          <p:nvPr/>
        </p:nvSpPr>
        <p:spPr>
          <a:xfrm>
            <a:off x="8094503" y="182318"/>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2725061497"/>
      </p:ext>
    </p:extLst>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BFAB37E-38F1-4327-9DB7-C8A9E082A80A}"/>
              </a:ext>
            </a:extLst>
          </p:cNvPr>
          <p:cNvSpPr>
            <a:spLocks noGrp="1"/>
          </p:cNvSpPr>
          <p:nvPr>
            <p:ph type="title"/>
          </p:nvPr>
        </p:nvSpPr>
        <p:spPr>
          <a:xfrm>
            <a:off x="3037840" y="455264"/>
            <a:ext cx="6858000" cy="568899"/>
          </a:xfrm>
        </p:spPr>
        <p:txBody>
          <a:bodyPr>
            <a:normAutofit fontScale="90000"/>
          </a:bodyPr>
          <a:lstStyle/>
          <a:p>
            <a:r>
              <a:rPr lang="zh-CN" altLang="en-US" sz="3600" b="1" dirty="0">
                <a:latin typeface="华文楷体" panose="02010600040101010101" pitchFamily="2" charset="-122"/>
                <a:ea typeface="华文楷体" panose="02010600040101010101" pitchFamily="2" charset="-122"/>
              </a:rPr>
              <a:t>二审法院关于发明人的审查与认定</a:t>
            </a:r>
            <a:endParaRPr lang="en-US" sz="3600" dirty="0"/>
          </a:p>
        </p:txBody>
      </p:sp>
      <p:sp>
        <p:nvSpPr>
          <p:cNvPr id="3" name="Content Placeholder 2">
            <a:extLst>
              <a:ext uri="{FF2B5EF4-FFF2-40B4-BE49-F238E27FC236}">
                <a16:creationId xmlns="" xmlns:a16="http://schemas.microsoft.com/office/drawing/2014/main" id="{E9E19FEA-04D3-4742-8BE7-3D58D67A2C12}"/>
              </a:ext>
            </a:extLst>
          </p:cNvPr>
          <p:cNvSpPr>
            <a:spLocks noGrp="1"/>
          </p:cNvSpPr>
          <p:nvPr>
            <p:ph idx="1"/>
          </p:nvPr>
        </p:nvSpPr>
        <p:spPr>
          <a:xfrm>
            <a:off x="722453" y="1107440"/>
            <a:ext cx="10509839" cy="5248910"/>
          </a:xfrm>
        </p:spPr>
        <p:style>
          <a:lnRef idx="2">
            <a:schemeClr val="accent1"/>
          </a:lnRef>
          <a:fillRef idx="1">
            <a:schemeClr val="lt1"/>
          </a:fillRef>
          <a:effectRef idx="0">
            <a:schemeClr val="accent1"/>
          </a:effectRef>
          <a:fontRef idx="minor">
            <a:schemeClr val="dk1"/>
          </a:fontRef>
        </p:style>
        <p:txBody>
          <a:bodyPr>
            <a:normAutofit fontScale="55000" lnSpcReduction="20000"/>
          </a:bodyPr>
          <a:lstStyle/>
          <a:p>
            <a:pPr marL="0" indent="0">
              <a:lnSpc>
                <a:spcPct val="100000"/>
              </a:lnSpc>
              <a:spcBef>
                <a:spcPts val="0"/>
              </a:spcBef>
              <a:buFont typeface="Monotype Sorts" charset="2"/>
              <a:buNone/>
              <a:defRPr/>
            </a:pPr>
            <a:endParaRPr lang="en-US" altLang="zh-CN" sz="2000" dirty="0">
              <a:latin typeface="等线 Light" panose="02010600030101010101" pitchFamily="2" charset="-122"/>
              <a:ea typeface="等线 Light" panose="02010600030101010101" pitchFamily="2" charset="-122"/>
            </a:endParaRPr>
          </a:p>
          <a:p>
            <a:pPr marL="0" indent="457200">
              <a:lnSpc>
                <a:spcPct val="150000"/>
              </a:lnSpc>
              <a:spcBef>
                <a:spcPts val="0"/>
              </a:spcBef>
              <a:buFont typeface="Monotype Sorts" charset="2"/>
              <a:buNone/>
              <a:defRPr/>
            </a:pPr>
            <a:r>
              <a:rPr lang="zh-CN" altLang="en-US" sz="3600" dirty="0">
                <a:latin typeface="等线 Light" panose="02010600030101010101" pitchFamily="2" charset="-122"/>
                <a:ea typeface="等线 Light" panose="02010600030101010101" pitchFamily="2" charset="-122"/>
              </a:rPr>
              <a:t>本案一审中，杨某在庭审中口述了涉案专利的发明动机和发明过程，但当一审法院根据其陈述要求其提交保存在电脑中的相关资料时，其却以搬家过程中电脑丢失为由未予提交；杨某在系列案件庭审中先称其可以熟练操作</a:t>
            </a:r>
            <a:r>
              <a:rPr lang="en-US" altLang="zh-CN" sz="3600" dirty="0" err="1">
                <a:latin typeface="等线 Light" panose="02010600030101010101" pitchFamily="2" charset="-122"/>
                <a:ea typeface="等线 Light" panose="02010600030101010101" pitchFamily="2" charset="-122"/>
              </a:rPr>
              <a:t>ProE</a:t>
            </a:r>
            <a:r>
              <a:rPr lang="zh-CN" altLang="en-US" sz="3600" dirty="0">
                <a:latin typeface="等线 Light" panose="02010600030101010101" pitchFamily="2" charset="-122"/>
                <a:ea typeface="等线 Light" panose="02010600030101010101" pitchFamily="2" charset="-122"/>
              </a:rPr>
              <a:t>软件，且是通过该软件进行涉案专利的绘制，但当一审法院要求其当庭演示使用该专业软件时，其体现的对该软件的操作技能无法达到绘制涉案专利附图的能力；杨某对涉案专利所属领域的国内外厂家生产的与专利同类产品基本无法辨识区分；杨某对涉案专利所涉及的导电硅胶的电阻大小、电极的检测方法、生物相容性要求和国家标准、专利产品的尺寸参数、市场同类产品的价格等问题均无法做出回答；杨某庭审中陈述其将涉案专利的申请权转让给了</a:t>
            </a:r>
            <a:r>
              <a:rPr lang="en-US" altLang="zh-CN" sz="3600" dirty="0">
                <a:latin typeface="等线 Light" panose="02010600030101010101" pitchFamily="2" charset="-122"/>
                <a:ea typeface="等线 Light" panose="02010600030101010101" pitchFamily="2" charset="-122"/>
              </a:rPr>
              <a:t>B</a:t>
            </a:r>
            <a:r>
              <a:rPr lang="zh-CN" altLang="en-US" sz="3600" dirty="0">
                <a:latin typeface="等线 Light" panose="02010600030101010101" pitchFamily="2" charset="-122"/>
                <a:ea typeface="等线 Light" panose="02010600030101010101" pitchFamily="2" charset="-122"/>
              </a:rPr>
              <a:t>公司，且</a:t>
            </a:r>
            <a:r>
              <a:rPr lang="en-US" altLang="zh-CN" sz="3600" dirty="0">
                <a:latin typeface="等线 Light" panose="02010600030101010101" pitchFamily="2" charset="-122"/>
                <a:ea typeface="等线 Light" panose="02010600030101010101" pitchFamily="2" charset="-122"/>
              </a:rPr>
              <a:t>B</a:t>
            </a:r>
            <a:r>
              <a:rPr lang="zh-CN" altLang="en-US" sz="3600" dirty="0">
                <a:latin typeface="等线 Light" panose="02010600030101010101" pitchFamily="2" charset="-122"/>
                <a:ea typeface="等线 Light" panose="02010600030101010101" pitchFamily="2" charset="-122"/>
              </a:rPr>
              <a:t>公司没有对涉案专利技术进行改进，但涉案专利申请权转让</a:t>
            </a:r>
            <a:r>
              <a:rPr lang="en-US" altLang="zh-CN" sz="3600" dirty="0">
                <a:latin typeface="等线 Light" panose="02010600030101010101" pitchFamily="2" charset="-122"/>
                <a:ea typeface="等线 Light" panose="02010600030101010101" pitchFamily="2" charset="-122"/>
              </a:rPr>
              <a:t>《</a:t>
            </a:r>
            <a:r>
              <a:rPr lang="zh-CN" altLang="en-US" sz="3600" dirty="0">
                <a:latin typeface="等线 Light" panose="02010600030101010101" pitchFamily="2" charset="-122"/>
                <a:ea typeface="等线 Light" panose="02010600030101010101" pitchFamily="2" charset="-122"/>
              </a:rPr>
              <a:t>协议书</a:t>
            </a:r>
            <a:r>
              <a:rPr lang="en-US" altLang="zh-CN" sz="3600" dirty="0">
                <a:latin typeface="等线 Light" panose="02010600030101010101" pitchFamily="2" charset="-122"/>
                <a:ea typeface="等线 Light" panose="02010600030101010101" pitchFamily="2" charset="-122"/>
              </a:rPr>
              <a:t>》</a:t>
            </a:r>
            <a:r>
              <a:rPr lang="zh-CN" altLang="en-US" sz="3600" dirty="0">
                <a:latin typeface="等线 Light" panose="02010600030101010101" pitchFamily="2" charset="-122"/>
                <a:ea typeface="等线 Light" panose="02010600030101010101" pitchFamily="2" charset="-122"/>
              </a:rPr>
              <a:t>上的签字亦非杨某本人所签，且在之后的庭审中其又称</a:t>
            </a:r>
            <a:r>
              <a:rPr lang="en-US" altLang="zh-CN" sz="3600" dirty="0">
                <a:latin typeface="等线 Light" panose="02010600030101010101" pitchFamily="2" charset="-122"/>
                <a:ea typeface="等线 Light" panose="02010600030101010101" pitchFamily="2" charset="-122"/>
              </a:rPr>
              <a:t>B</a:t>
            </a:r>
            <a:r>
              <a:rPr lang="zh-CN" altLang="en-US" sz="3600" dirty="0">
                <a:latin typeface="等线 Light" panose="02010600030101010101" pitchFamily="2" charset="-122"/>
                <a:ea typeface="等线 Light" panose="02010600030101010101" pitchFamily="2" charset="-122"/>
              </a:rPr>
              <a:t>公司对涉案专利方案进行了改进；在作出涉案专利的发明之前，杨某没有涉案专利技术领域相关的学习、从业经历，杨某虽在上诉理由中对以上种种矛盾和不合常理之处进行了解释，但仅系简单的辩解，并未提交实质性证据予以佐证，故二审法院对其该上诉理由不予采信。</a:t>
            </a:r>
          </a:p>
          <a:p>
            <a:pPr>
              <a:lnSpc>
                <a:spcPct val="150000"/>
              </a:lnSpc>
              <a:spcAft>
                <a:spcPct val="50000"/>
              </a:spcAft>
              <a:buFont typeface="Monotype Sorts" charset="2"/>
              <a:buNone/>
              <a:defRPr/>
            </a:pPr>
            <a:endParaRPr lang="en-US" dirty="0">
              <a:latin typeface="等线 Light" panose="02010600030101010101" pitchFamily="2" charset="-122"/>
              <a:ea typeface="等线 Light" panose="02010600030101010101" pitchFamily="2" charset="-122"/>
            </a:endParaRPr>
          </a:p>
        </p:txBody>
      </p:sp>
      <p:sp>
        <p:nvSpPr>
          <p:cNvPr id="4" name="Footer Placeholder 3">
            <a:extLst>
              <a:ext uri="{FF2B5EF4-FFF2-40B4-BE49-F238E27FC236}">
                <a16:creationId xmlns="" xmlns:a16="http://schemas.microsoft.com/office/drawing/2014/main" id="{C8DDE042-1222-4748-9141-2B46D7E8D458}"/>
              </a:ext>
            </a:extLst>
          </p:cNvPr>
          <p:cNvSpPr>
            <a:spLocks noGrp="1"/>
          </p:cNvSpPr>
          <p:nvPr>
            <p:ph type="ftr" sz="quarter" idx="10"/>
          </p:nvPr>
        </p:nvSpPr>
        <p:spPr/>
        <p:txBody>
          <a:bodyPr/>
          <a:lstStyle/>
          <a:p>
            <a:r>
              <a:rPr lang="en-US" altLang="zh-CN">
                <a:solidFill>
                  <a:srgbClr val="0070C0"/>
                </a:solidFill>
              </a:rPr>
              <a:t>Copyright©2018 AEM Components, Inc. All Rights Reserved</a:t>
            </a:r>
            <a:endParaRPr lang="en-US" altLang="zh-CN" dirty="0">
              <a:solidFill>
                <a:srgbClr val="0070C0"/>
              </a:solidFill>
            </a:endParaRPr>
          </a:p>
        </p:txBody>
      </p:sp>
      <p:sp>
        <p:nvSpPr>
          <p:cNvPr id="5" name="Slide Number Placeholder 4">
            <a:extLst>
              <a:ext uri="{FF2B5EF4-FFF2-40B4-BE49-F238E27FC236}">
                <a16:creationId xmlns="" xmlns:a16="http://schemas.microsoft.com/office/drawing/2014/main" id="{E49642F7-ED87-4639-8CD9-F26F4D7983F4}"/>
              </a:ext>
            </a:extLst>
          </p:cNvPr>
          <p:cNvSpPr>
            <a:spLocks noGrp="1"/>
          </p:cNvSpPr>
          <p:nvPr>
            <p:ph type="sldNum" sz="quarter" idx="11"/>
          </p:nvPr>
        </p:nvSpPr>
        <p:spPr/>
        <p:txBody>
          <a:bodyPr/>
          <a:lstStyle/>
          <a:p>
            <a:fld id="{5743D965-4CCF-4E9C-8BD6-54DBFE7BBCE7}" type="slidenum">
              <a:rPr lang="zh-CN" altLang="en-US" smtClean="0"/>
              <a:pPr/>
              <a:t>6</a:t>
            </a:fld>
            <a:endParaRPr lang="zh-CN" altLang="en-US" dirty="0"/>
          </a:p>
        </p:txBody>
      </p:sp>
      <p:sp>
        <p:nvSpPr>
          <p:cNvPr id="6" name="矩形 5">
            <a:extLst>
              <a:ext uri="{FF2B5EF4-FFF2-40B4-BE49-F238E27FC236}">
                <a16:creationId xmlns="" xmlns:a16="http://schemas.microsoft.com/office/drawing/2014/main" id="{1738061B-18B7-4ADF-97EB-6B0F72E7AE3C}"/>
              </a:ext>
            </a:extLst>
          </p:cNvPr>
          <p:cNvSpPr/>
          <p:nvPr/>
        </p:nvSpPr>
        <p:spPr>
          <a:xfrm>
            <a:off x="8094503" y="149267"/>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336211583"/>
      </p:ext>
    </p:extLst>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BFAB37E-38F1-4327-9DB7-C8A9E082A80A}"/>
              </a:ext>
            </a:extLst>
          </p:cNvPr>
          <p:cNvSpPr>
            <a:spLocks noGrp="1"/>
          </p:cNvSpPr>
          <p:nvPr>
            <p:ph type="title"/>
          </p:nvPr>
        </p:nvSpPr>
        <p:spPr>
          <a:xfrm>
            <a:off x="2881046" y="424784"/>
            <a:ext cx="6852233" cy="568899"/>
          </a:xfrm>
        </p:spPr>
        <p:txBody>
          <a:bodyPr>
            <a:normAutofit fontScale="90000"/>
          </a:bodyPr>
          <a:lstStyle/>
          <a:p>
            <a:r>
              <a:rPr lang="zh-CN" altLang="en-US" sz="3600" b="1" dirty="0">
                <a:latin typeface="华文楷体" panose="02010600040101010101" pitchFamily="2" charset="-122"/>
                <a:ea typeface="华文楷体" panose="02010600040101010101" pitchFamily="2" charset="-122"/>
              </a:rPr>
              <a:t>二审法院关于发明人的审查与认定</a:t>
            </a:r>
            <a:endParaRPr lang="en-US" sz="3600" dirty="0"/>
          </a:p>
        </p:txBody>
      </p:sp>
      <p:sp>
        <p:nvSpPr>
          <p:cNvPr id="3" name="Content Placeholder 2">
            <a:extLst>
              <a:ext uri="{FF2B5EF4-FFF2-40B4-BE49-F238E27FC236}">
                <a16:creationId xmlns="" xmlns:a16="http://schemas.microsoft.com/office/drawing/2014/main" id="{E9E19FEA-04D3-4742-8BE7-3D58D67A2C12}"/>
              </a:ext>
            </a:extLst>
          </p:cNvPr>
          <p:cNvSpPr>
            <a:spLocks noGrp="1"/>
          </p:cNvSpPr>
          <p:nvPr>
            <p:ph idx="1"/>
          </p:nvPr>
        </p:nvSpPr>
        <p:spPr>
          <a:xfrm>
            <a:off x="722453" y="1235676"/>
            <a:ext cx="10509839" cy="5120674"/>
          </a:xfrm>
        </p:spPr>
        <p:style>
          <a:lnRef idx="2">
            <a:schemeClr val="accent1"/>
          </a:lnRef>
          <a:fillRef idx="1">
            <a:schemeClr val="lt1"/>
          </a:fillRef>
          <a:effectRef idx="0">
            <a:schemeClr val="accent1"/>
          </a:effectRef>
          <a:fontRef idx="minor">
            <a:schemeClr val="dk1"/>
          </a:fontRef>
        </p:style>
        <p:txBody>
          <a:bodyPr>
            <a:normAutofit fontScale="55000" lnSpcReduction="20000"/>
          </a:bodyPr>
          <a:lstStyle/>
          <a:p>
            <a:pPr marL="0" indent="457200">
              <a:lnSpc>
                <a:spcPct val="150000"/>
              </a:lnSpc>
              <a:spcBef>
                <a:spcPts val="0"/>
              </a:spcBef>
              <a:buFont typeface="Monotype Sorts" charset="2"/>
              <a:buNone/>
              <a:defRPr/>
            </a:pPr>
            <a:r>
              <a:rPr lang="zh-CN" altLang="en-US" sz="3600" dirty="0">
                <a:latin typeface="等线 Light" panose="02010600030101010101" pitchFamily="2" charset="-122"/>
                <a:ea typeface="等线 Light" panose="02010600030101010101" pitchFamily="2" charset="-122"/>
              </a:rPr>
              <a:t>二审法院审理后认为：涉案专利属于杨某某、史某某、周某等的职务发明，专利权应属</a:t>
            </a:r>
            <a:r>
              <a:rPr lang="en-US" altLang="zh-CN" sz="3600" dirty="0">
                <a:latin typeface="等线 Light" panose="02010600030101010101" pitchFamily="2" charset="-122"/>
                <a:ea typeface="等线 Light" panose="02010600030101010101" pitchFamily="2" charset="-122"/>
              </a:rPr>
              <a:t>A</a:t>
            </a:r>
            <a:r>
              <a:rPr lang="zh-CN" altLang="en-US" sz="3600" dirty="0">
                <a:latin typeface="等线 Light" panose="02010600030101010101" pitchFamily="2" charset="-122"/>
                <a:ea typeface="等线 Light" panose="02010600030101010101" pitchFamily="2" charset="-122"/>
              </a:rPr>
              <a:t>公司。杨某某、史某某、周某应认定为涉案专利的实际发明人。</a:t>
            </a:r>
            <a:endParaRPr lang="en-US" altLang="zh-CN" sz="3600" dirty="0">
              <a:latin typeface="等线 Light" panose="02010600030101010101" pitchFamily="2" charset="-122"/>
              <a:ea typeface="等线 Light" panose="02010600030101010101" pitchFamily="2" charset="-122"/>
            </a:endParaRPr>
          </a:p>
          <a:p>
            <a:pPr marL="0" indent="457200">
              <a:lnSpc>
                <a:spcPct val="150000"/>
              </a:lnSpc>
              <a:spcBef>
                <a:spcPts val="0"/>
              </a:spcBef>
              <a:buFont typeface="Monotype Sorts" charset="2"/>
              <a:buNone/>
              <a:defRPr/>
            </a:pPr>
            <a:r>
              <a:rPr lang="zh-CN" altLang="en-US" sz="3600" dirty="0">
                <a:latin typeface="等线 Light" panose="02010600030101010101" pitchFamily="2" charset="-122"/>
                <a:ea typeface="等线 Light" panose="02010600030101010101" pitchFamily="2" charset="-122"/>
              </a:rPr>
              <a:t>一方面，正如一审判决所指出，根据史某某、杨某某、周某等人在</a:t>
            </a:r>
            <a:r>
              <a:rPr lang="en-US" altLang="zh-CN" sz="3600" dirty="0">
                <a:latin typeface="等线 Light" panose="02010600030101010101" pitchFamily="2" charset="-122"/>
                <a:ea typeface="等线 Light" panose="02010600030101010101" pitchFamily="2" charset="-122"/>
              </a:rPr>
              <a:t>A</a:t>
            </a:r>
            <a:r>
              <a:rPr lang="zh-CN" altLang="en-US" sz="3600" dirty="0">
                <a:latin typeface="等线 Light" panose="02010600030101010101" pitchFamily="2" charset="-122"/>
                <a:ea typeface="等线 Light" panose="02010600030101010101" pitchFamily="2" charset="-122"/>
              </a:rPr>
              <a:t>公司工作经历，三人均完全具备研发涉案专利的专业知识和研发能力，且掌握了涉案专利核心技术，亦有利用</a:t>
            </a:r>
            <a:r>
              <a:rPr lang="en-US" altLang="zh-CN" sz="3600" dirty="0">
                <a:latin typeface="等线 Light" panose="02010600030101010101" pitchFamily="2" charset="-122"/>
                <a:ea typeface="等线 Light" panose="02010600030101010101" pitchFamily="2" charset="-122"/>
              </a:rPr>
              <a:t>A</a:t>
            </a:r>
            <a:r>
              <a:rPr lang="zh-CN" altLang="en-US" sz="3600" dirty="0">
                <a:latin typeface="等线 Light" panose="02010600030101010101" pitchFamily="2" charset="-122"/>
                <a:ea typeface="等线 Light" panose="02010600030101010101" pitchFamily="2" charset="-122"/>
              </a:rPr>
              <a:t>公司技术成果为己谋利的动机和故意。</a:t>
            </a:r>
            <a:endParaRPr lang="en-US" altLang="zh-CN" sz="3600" dirty="0">
              <a:latin typeface="等线 Light" panose="02010600030101010101" pitchFamily="2" charset="-122"/>
              <a:ea typeface="等线 Light" panose="02010600030101010101" pitchFamily="2" charset="-122"/>
            </a:endParaRPr>
          </a:p>
          <a:p>
            <a:pPr marL="0" indent="457200">
              <a:lnSpc>
                <a:spcPct val="150000"/>
              </a:lnSpc>
              <a:spcBef>
                <a:spcPts val="0"/>
              </a:spcBef>
              <a:buFont typeface="Monotype Sorts" charset="2"/>
              <a:buNone/>
              <a:defRPr/>
            </a:pPr>
            <a:r>
              <a:rPr lang="zh-CN" altLang="en-US" sz="3600" dirty="0">
                <a:latin typeface="等线 Light" panose="02010600030101010101" pitchFamily="2" charset="-122"/>
                <a:ea typeface="等线 Light" panose="02010600030101010101" pitchFamily="2" charset="-122"/>
              </a:rPr>
              <a:t>另一方面，杨某并非涉案专利实际发明人，而涉案发明又不会无故产生，再考虑到</a:t>
            </a:r>
            <a:r>
              <a:rPr lang="en-US" altLang="zh-CN" sz="3600" dirty="0">
                <a:latin typeface="等线 Light" panose="02010600030101010101" pitchFamily="2" charset="-122"/>
                <a:ea typeface="等线 Light" panose="02010600030101010101" pitchFamily="2" charset="-122"/>
              </a:rPr>
              <a:t>A</a:t>
            </a:r>
            <a:r>
              <a:rPr lang="zh-CN" altLang="en-US" sz="3600" dirty="0">
                <a:latin typeface="等线 Light" panose="02010600030101010101" pitchFamily="2" charset="-122"/>
                <a:ea typeface="等线 Light" panose="02010600030101010101" pitchFamily="2" charset="-122"/>
              </a:rPr>
              <a:t>公司在涉案专利申请的同时间段内，还有多件专利申请，发明人中均有史某某、杨某某和周某，而且史某某也在本案中自认，在涉案专利申请权从杨某转让至</a:t>
            </a:r>
            <a:r>
              <a:rPr lang="en-US" altLang="zh-CN" sz="3600" dirty="0">
                <a:latin typeface="等线 Light" panose="02010600030101010101" pitchFamily="2" charset="-122"/>
                <a:ea typeface="等线 Light" panose="02010600030101010101" pitchFamily="2" charset="-122"/>
              </a:rPr>
              <a:t>B</a:t>
            </a:r>
            <a:r>
              <a:rPr lang="zh-CN" altLang="en-US" sz="3600" dirty="0">
                <a:latin typeface="等线 Light" panose="02010600030101010101" pitchFamily="2" charset="-122"/>
                <a:ea typeface="等线 Light" panose="02010600030101010101" pitchFamily="2" charset="-122"/>
              </a:rPr>
              <a:t>公司之后，答复知识产权局审查意见通知书的相关事宜，均是由其负责跟进并完成。</a:t>
            </a:r>
            <a:endParaRPr lang="en-US" altLang="zh-CN" sz="3600" dirty="0">
              <a:latin typeface="等线 Light" panose="02010600030101010101" pitchFamily="2" charset="-122"/>
              <a:ea typeface="等线 Light" panose="02010600030101010101" pitchFamily="2" charset="-122"/>
            </a:endParaRPr>
          </a:p>
          <a:p>
            <a:pPr marL="0" indent="457200">
              <a:lnSpc>
                <a:spcPct val="150000"/>
              </a:lnSpc>
              <a:spcBef>
                <a:spcPts val="0"/>
              </a:spcBef>
              <a:buFont typeface="Monotype Sorts" charset="2"/>
              <a:buNone/>
              <a:defRPr/>
            </a:pPr>
            <a:r>
              <a:rPr lang="zh-CN" altLang="en-US" sz="3600" dirty="0">
                <a:latin typeface="等线 Light" panose="02010600030101010101" pitchFamily="2" charset="-122"/>
                <a:ea typeface="等线 Light" panose="02010600030101010101" pitchFamily="2" charset="-122"/>
              </a:rPr>
              <a:t>综上，结合杨某某、史某某、周某三人的职业经历及技术背景，相互之间以及与</a:t>
            </a:r>
            <a:r>
              <a:rPr lang="en-US" altLang="zh-CN" sz="3600" dirty="0">
                <a:latin typeface="等线 Light" panose="02010600030101010101" pitchFamily="2" charset="-122"/>
                <a:ea typeface="等线 Light" panose="02010600030101010101" pitchFamily="2" charset="-122"/>
              </a:rPr>
              <a:t>A</a:t>
            </a:r>
            <a:r>
              <a:rPr lang="zh-CN" altLang="en-US" sz="3600" dirty="0">
                <a:latin typeface="等线 Light" panose="02010600030101010101" pitchFamily="2" charset="-122"/>
                <a:ea typeface="等线 Light" panose="02010600030101010101" pitchFamily="2" charset="-122"/>
              </a:rPr>
              <a:t>公司、</a:t>
            </a:r>
            <a:r>
              <a:rPr lang="en-US" altLang="zh-CN" sz="3600" dirty="0">
                <a:latin typeface="等线 Light" panose="02010600030101010101" pitchFamily="2" charset="-122"/>
                <a:ea typeface="等线 Light" panose="02010600030101010101" pitchFamily="2" charset="-122"/>
              </a:rPr>
              <a:t>B</a:t>
            </a:r>
            <a:r>
              <a:rPr lang="zh-CN" altLang="en-US" sz="3600" dirty="0">
                <a:latin typeface="等线 Light" panose="02010600030101010101" pitchFamily="2" charset="-122"/>
                <a:ea typeface="等线 Light" panose="02010600030101010101" pitchFamily="2" charset="-122"/>
              </a:rPr>
              <a:t>公司之间的利益关系，涉案专利的申请信息和技术内容，史某某、杨某某、周某关于其并非涉案专利实际发明人的自我否认难以采信。</a:t>
            </a:r>
          </a:p>
          <a:p>
            <a:pPr>
              <a:lnSpc>
                <a:spcPct val="150000"/>
              </a:lnSpc>
              <a:spcAft>
                <a:spcPct val="50000"/>
              </a:spcAft>
              <a:buFont typeface="Monotype Sorts" charset="2"/>
              <a:buNone/>
              <a:defRPr/>
            </a:pPr>
            <a:endParaRPr lang="en-US" dirty="0">
              <a:latin typeface="等线 Light" panose="02010600030101010101" pitchFamily="2" charset="-122"/>
              <a:ea typeface="等线 Light" panose="02010600030101010101" pitchFamily="2" charset="-122"/>
            </a:endParaRPr>
          </a:p>
        </p:txBody>
      </p:sp>
      <p:sp>
        <p:nvSpPr>
          <p:cNvPr id="4" name="Footer Placeholder 3">
            <a:extLst>
              <a:ext uri="{FF2B5EF4-FFF2-40B4-BE49-F238E27FC236}">
                <a16:creationId xmlns="" xmlns:a16="http://schemas.microsoft.com/office/drawing/2014/main" id="{C8DDE042-1222-4748-9141-2B46D7E8D458}"/>
              </a:ext>
            </a:extLst>
          </p:cNvPr>
          <p:cNvSpPr>
            <a:spLocks noGrp="1"/>
          </p:cNvSpPr>
          <p:nvPr>
            <p:ph type="ftr" sz="quarter" idx="10"/>
          </p:nvPr>
        </p:nvSpPr>
        <p:spPr/>
        <p:txBody>
          <a:bodyPr/>
          <a:lstStyle/>
          <a:p>
            <a:r>
              <a:rPr lang="en-US" altLang="zh-CN">
                <a:solidFill>
                  <a:srgbClr val="0070C0"/>
                </a:solidFill>
              </a:rPr>
              <a:t>Copyright©2018 AEM Components, Inc. All Rights Reserved</a:t>
            </a:r>
            <a:endParaRPr lang="en-US" altLang="zh-CN" dirty="0">
              <a:solidFill>
                <a:srgbClr val="0070C0"/>
              </a:solidFill>
            </a:endParaRPr>
          </a:p>
        </p:txBody>
      </p:sp>
      <p:sp>
        <p:nvSpPr>
          <p:cNvPr id="5" name="Slide Number Placeholder 4">
            <a:extLst>
              <a:ext uri="{FF2B5EF4-FFF2-40B4-BE49-F238E27FC236}">
                <a16:creationId xmlns="" xmlns:a16="http://schemas.microsoft.com/office/drawing/2014/main" id="{E49642F7-ED87-4639-8CD9-F26F4D7983F4}"/>
              </a:ext>
            </a:extLst>
          </p:cNvPr>
          <p:cNvSpPr>
            <a:spLocks noGrp="1"/>
          </p:cNvSpPr>
          <p:nvPr>
            <p:ph type="sldNum" sz="quarter" idx="11"/>
          </p:nvPr>
        </p:nvSpPr>
        <p:spPr/>
        <p:txBody>
          <a:bodyPr/>
          <a:lstStyle/>
          <a:p>
            <a:fld id="{5743D965-4CCF-4E9C-8BD6-54DBFE7BBCE7}" type="slidenum">
              <a:rPr lang="zh-CN" altLang="en-US" smtClean="0"/>
              <a:pPr/>
              <a:t>7</a:t>
            </a:fld>
            <a:endParaRPr lang="zh-CN" altLang="en-US" dirty="0"/>
          </a:p>
        </p:txBody>
      </p:sp>
      <p:sp>
        <p:nvSpPr>
          <p:cNvPr id="6" name="矩形 5">
            <a:extLst>
              <a:ext uri="{FF2B5EF4-FFF2-40B4-BE49-F238E27FC236}">
                <a16:creationId xmlns="" xmlns:a16="http://schemas.microsoft.com/office/drawing/2014/main" id="{1738061B-18B7-4ADF-97EB-6B0F72E7AE3C}"/>
              </a:ext>
            </a:extLst>
          </p:cNvPr>
          <p:cNvSpPr/>
          <p:nvPr/>
        </p:nvSpPr>
        <p:spPr>
          <a:xfrm>
            <a:off x="8094503" y="149267"/>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3598681294"/>
      </p:ext>
    </p:extLst>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BFAB37E-38F1-4327-9DB7-C8A9E082A80A}"/>
              </a:ext>
            </a:extLst>
          </p:cNvPr>
          <p:cNvSpPr>
            <a:spLocks noGrp="1"/>
          </p:cNvSpPr>
          <p:nvPr>
            <p:ph type="title"/>
          </p:nvPr>
        </p:nvSpPr>
        <p:spPr>
          <a:xfrm>
            <a:off x="4278046" y="424784"/>
            <a:ext cx="3875354" cy="568899"/>
          </a:xfrm>
        </p:spPr>
        <p:txBody>
          <a:bodyPr>
            <a:normAutofit fontScale="90000"/>
          </a:bodyPr>
          <a:lstStyle/>
          <a:p>
            <a:r>
              <a:rPr lang="zh-CN" altLang="en-US" sz="3600" b="1" dirty="0">
                <a:latin typeface="华文楷体" panose="02010600040101010101" pitchFamily="2" charset="-122"/>
                <a:ea typeface="华文楷体" panose="02010600040101010101" pitchFamily="2" charset="-122"/>
              </a:rPr>
              <a:t>二审法院的判决</a:t>
            </a:r>
            <a:endParaRPr lang="en-US" sz="3600" dirty="0"/>
          </a:p>
        </p:txBody>
      </p:sp>
      <p:sp>
        <p:nvSpPr>
          <p:cNvPr id="3" name="Content Placeholder 2">
            <a:extLst>
              <a:ext uri="{FF2B5EF4-FFF2-40B4-BE49-F238E27FC236}">
                <a16:creationId xmlns="" xmlns:a16="http://schemas.microsoft.com/office/drawing/2014/main" id="{E9E19FEA-04D3-4742-8BE7-3D58D67A2C12}"/>
              </a:ext>
            </a:extLst>
          </p:cNvPr>
          <p:cNvSpPr>
            <a:spLocks noGrp="1"/>
          </p:cNvSpPr>
          <p:nvPr>
            <p:ph idx="1"/>
          </p:nvPr>
        </p:nvSpPr>
        <p:spPr>
          <a:xfrm>
            <a:off x="722453" y="1445742"/>
            <a:ext cx="10509839" cy="4744994"/>
          </a:xfrm>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pPr marL="0" indent="457200">
              <a:lnSpc>
                <a:spcPct val="150000"/>
              </a:lnSpc>
              <a:spcBef>
                <a:spcPts val="0"/>
              </a:spcBef>
              <a:buFont typeface="Monotype Sorts" charset="2"/>
              <a:buNone/>
              <a:defRPr/>
            </a:pPr>
            <a:r>
              <a:rPr lang="en-US" altLang="zh-CN" sz="2900" dirty="0">
                <a:latin typeface="等线 Light" panose="02010600030101010101" pitchFamily="2" charset="-122"/>
                <a:ea typeface="等线 Light" panose="02010600030101010101" pitchFamily="2" charset="-122"/>
              </a:rPr>
              <a:t>A</a:t>
            </a:r>
            <a:r>
              <a:rPr lang="zh-CN" altLang="en-US" sz="2900" dirty="0">
                <a:latin typeface="等线 Light" panose="02010600030101010101" pitchFamily="2" charset="-122"/>
                <a:ea typeface="等线 Light" panose="02010600030101010101" pitchFamily="2" charset="-122"/>
              </a:rPr>
              <a:t>公司在本案中提交了大量的证据，证明涉案专利与杨某某、史某某、周某等人在</a:t>
            </a:r>
            <a:r>
              <a:rPr lang="en-US" altLang="zh-CN" sz="2900" dirty="0">
                <a:latin typeface="等线 Light" panose="02010600030101010101" pitchFamily="2" charset="-122"/>
                <a:ea typeface="等线 Light" panose="02010600030101010101" pitchFamily="2" charset="-122"/>
              </a:rPr>
              <a:t>A</a:t>
            </a:r>
            <a:r>
              <a:rPr lang="zh-CN" altLang="en-US" sz="2900" dirty="0">
                <a:latin typeface="等线 Light" panose="02010600030101010101" pitchFamily="2" charset="-122"/>
                <a:ea typeface="等线 Light" panose="02010600030101010101" pitchFamily="2" charset="-122"/>
              </a:rPr>
              <a:t>公司所从事的工作有关。但</a:t>
            </a:r>
            <a:r>
              <a:rPr lang="en-US" altLang="zh-CN" sz="2900" dirty="0">
                <a:latin typeface="等线 Light" panose="02010600030101010101" pitchFamily="2" charset="-122"/>
                <a:ea typeface="等线 Light" panose="02010600030101010101" pitchFamily="2" charset="-122"/>
              </a:rPr>
              <a:t>B</a:t>
            </a:r>
            <a:r>
              <a:rPr lang="zh-CN" altLang="en-US" sz="2900" dirty="0">
                <a:latin typeface="等线 Light" panose="02010600030101010101" pitchFamily="2" charset="-122"/>
                <a:ea typeface="等线 Light" panose="02010600030101010101" pitchFamily="2" charset="-122"/>
              </a:rPr>
              <a:t>公司辩称涉案专利与</a:t>
            </a:r>
            <a:r>
              <a:rPr lang="en-US" altLang="zh-CN" sz="2900" dirty="0">
                <a:latin typeface="等线 Light" panose="02010600030101010101" pitchFamily="2" charset="-122"/>
                <a:ea typeface="等线 Light" panose="02010600030101010101" pitchFamily="2" charset="-122"/>
              </a:rPr>
              <a:t>A</a:t>
            </a:r>
            <a:r>
              <a:rPr lang="zh-CN" altLang="en-US" sz="2900" dirty="0">
                <a:latin typeface="等线 Light" panose="02010600030101010101" pitchFamily="2" charset="-122"/>
                <a:ea typeface="等线 Light" panose="02010600030101010101" pitchFamily="2" charset="-122"/>
              </a:rPr>
              <a:t>公司的发明有所不同，因此涉案专利与</a:t>
            </a:r>
            <a:r>
              <a:rPr lang="en-US" altLang="zh-CN" sz="2900" dirty="0">
                <a:latin typeface="等线 Light" panose="02010600030101010101" pitchFamily="2" charset="-122"/>
                <a:ea typeface="等线 Light" panose="02010600030101010101" pitchFamily="2" charset="-122"/>
              </a:rPr>
              <a:t>A</a:t>
            </a:r>
            <a:r>
              <a:rPr lang="zh-CN" altLang="en-US" sz="2900" dirty="0">
                <a:latin typeface="等线 Light" panose="02010600030101010101" pitchFamily="2" charset="-122"/>
                <a:ea typeface="等线 Light" panose="02010600030101010101" pitchFamily="2" charset="-122"/>
              </a:rPr>
              <a:t>公司没有关系。</a:t>
            </a:r>
            <a:endParaRPr lang="en-US" altLang="zh-CN" sz="2900" dirty="0">
              <a:latin typeface="等线 Light" panose="02010600030101010101" pitchFamily="2" charset="-122"/>
              <a:ea typeface="等线 Light" panose="02010600030101010101" pitchFamily="2" charset="-122"/>
            </a:endParaRPr>
          </a:p>
          <a:p>
            <a:pPr marL="0" indent="457200">
              <a:lnSpc>
                <a:spcPct val="150000"/>
              </a:lnSpc>
              <a:spcBef>
                <a:spcPts val="0"/>
              </a:spcBef>
              <a:buFont typeface="Monotype Sorts" charset="2"/>
              <a:buNone/>
              <a:defRPr/>
            </a:pPr>
            <a:r>
              <a:rPr lang="zh-CN" altLang="en-US" sz="2900" dirty="0">
                <a:latin typeface="等线 Light" panose="02010600030101010101" pitchFamily="2" charset="-122"/>
                <a:ea typeface="等线 Light" panose="02010600030101010101" pitchFamily="2" charset="-122"/>
              </a:rPr>
              <a:t>对此二审法院认为，在职务发明的认定中，并非只有当原告单位能够举出包含了与诉争专利技术完全一致信息的相关证据时，才能将诉争专利认定为属于原单位职工的职务发明。本案中，虽然</a:t>
            </a:r>
            <a:r>
              <a:rPr lang="en-US" altLang="zh-CN" sz="2900" dirty="0">
                <a:latin typeface="等线 Light" panose="02010600030101010101" pitchFamily="2" charset="-122"/>
                <a:ea typeface="等线 Light" panose="02010600030101010101" pitchFamily="2" charset="-122"/>
              </a:rPr>
              <a:t>A</a:t>
            </a:r>
            <a:r>
              <a:rPr lang="zh-CN" altLang="en-US" sz="2900" dirty="0">
                <a:latin typeface="等线 Light" panose="02010600030101010101" pitchFamily="2" charset="-122"/>
                <a:ea typeface="等线 Light" panose="02010600030101010101" pitchFamily="2" charset="-122"/>
              </a:rPr>
              <a:t>公司的专利采集肌电的导电部分是不锈钢片，而涉案专利为可注塑的导电材料（导电硅胶），但从</a:t>
            </a:r>
            <a:r>
              <a:rPr lang="en-US" altLang="zh-CN" sz="2900" dirty="0">
                <a:latin typeface="等线 Light" panose="02010600030101010101" pitchFamily="2" charset="-122"/>
                <a:ea typeface="等线 Light" panose="02010600030101010101" pitchFamily="2" charset="-122"/>
              </a:rPr>
              <a:t>A</a:t>
            </a:r>
            <a:r>
              <a:rPr lang="zh-CN" altLang="en-US" sz="2900" dirty="0">
                <a:latin typeface="等线 Light" panose="02010600030101010101" pitchFamily="2" charset="-122"/>
                <a:ea typeface="等线 Light" panose="02010600030101010101" pitchFamily="2" charset="-122"/>
              </a:rPr>
              <a:t>公司提交的证据可以看出，</a:t>
            </a:r>
            <a:r>
              <a:rPr lang="en-US" altLang="zh-CN" sz="2900" dirty="0">
                <a:latin typeface="等线 Light" panose="02010600030101010101" pitchFamily="2" charset="-122"/>
                <a:ea typeface="等线 Light" panose="02010600030101010101" pitchFamily="2" charset="-122"/>
              </a:rPr>
              <a:t>A</a:t>
            </a:r>
            <a:r>
              <a:rPr lang="zh-CN" altLang="en-US" sz="2900" dirty="0">
                <a:latin typeface="等线 Light" panose="02010600030101010101" pitchFamily="2" charset="-122"/>
                <a:ea typeface="等线 Light" panose="02010600030101010101" pitchFamily="2" charset="-122"/>
              </a:rPr>
              <a:t>公司在涉案专利申请前已经认识到了采用不锈钢片材料的不足，并进行了用导电硅胶作为替代材料的研究工作，该技术方案的思路就是以导电硅胶电极取代传统的金属片电极，这与涉案专利技术方案极其相关，一审法院据此认定涉案专利属于职务发明具备事实和法律依据。</a:t>
            </a:r>
            <a:endParaRPr lang="en-US" altLang="zh-CN" sz="2900" dirty="0">
              <a:latin typeface="等线 Light" panose="02010600030101010101" pitchFamily="2" charset="-122"/>
              <a:ea typeface="等线 Light" panose="02010600030101010101" pitchFamily="2" charset="-122"/>
            </a:endParaRPr>
          </a:p>
          <a:p>
            <a:pPr marL="0" indent="457200">
              <a:lnSpc>
                <a:spcPct val="150000"/>
              </a:lnSpc>
              <a:spcBef>
                <a:spcPts val="0"/>
              </a:spcBef>
              <a:buFont typeface="Monotype Sorts" charset="2"/>
              <a:buNone/>
              <a:defRPr/>
            </a:pPr>
            <a:r>
              <a:rPr lang="zh-CN" altLang="en-US" sz="2900" dirty="0">
                <a:latin typeface="等线 Light" panose="02010600030101010101" pitchFamily="2" charset="-122"/>
                <a:ea typeface="等线 Light" panose="02010600030101010101" pitchFamily="2" charset="-122"/>
              </a:rPr>
              <a:t>二审法院：驳回上诉，维持原判。</a:t>
            </a:r>
          </a:p>
          <a:p>
            <a:pPr>
              <a:lnSpc>
                <a:spcPct val="150000"/>
              </a:lnSpc>
              <a:spcAft>
                <a:spcPct val="50000"/>
              </a:spcAft>
              <a:buFont typeface="Monotype Sorts" charset="2"/>
              <a:buNone/>
              <a:defRPr/>
            </a:pPr>
            <a:endParaRPr lang="en-US" dirty="0">
              <a:latin typeface="等线 Light" panose="02010600030101010101" pitchFamily="2" charset="-122"/>
              <a:ea typeface="等线 Light" panose="02010600030101010101" pitchFamily="2" charset="-122"/>
            </a:endParaRPr>
          </a:p>
        </p:txBody>
      </p:sp>
      <p:sp>
        <p:nvSpPr>
          <p:cNvPr id="4" name="Footer Placeholder 3">
            <a:extLst>
              <a:ext uri="{FF2B5EF4-FFF2-40B4-BE49-F238E27FC236}">
                <a16:creationId xmlns="" xmlns:a16="http://schemas.microsoft.com/office/drawing/2014/main" id="{C8DDE042-1222-4748-9141-2B46D7E8D458}"/>
              </a:ext>
            </a:extLst>
          </p:cNvPr>
          <p:cNvSpPr>
            <a:spLocks noGrp="1"/>
          </p:cNvSpPr>
          <p:nvPr>
            <p:ph type="ftr" sz="quarter" idx="10"/>
          </p:nvPr>
        </p:nvSpPr>
        <p:spPr/>
        <p:txBody>
          <a:bodyPr/>
          <a:lstStyle/>
          <a:p>
            <a:r>
              <a:rPr lang="en-US" altLang="zh-CN">
                <a:solidFill>
                  <a:srgbClr val="0070C0"/>
                </a:solidFill>
              </a:rPr>
              <a:t>Copyright©2018 AEM Components, Inc. All Rights Reserved</a:t>
            </a:r>
            <a:endParaRPr lang="en-US" altLang="zh-CN" dirty="0">
              <a:solidFill>
                <a:srgbClr val="0070C0"/>
              </a:solidFill>
            </a:endParaRPr>
          </a:p>
        </p:txBody>
      </p:sp>
      <p:sp>
        <p:nvSpPr>
          <p:cNvPr id="5" name="Slide Number Placeholder 4">
            <a:extLst>
              <a:ext uri="{FF2B5EF4-FFF2-40B4-BE49-F238E27FC236}">
                <a16:creationId xmlns="" xmlns:a16="http://schemas.microsoft.com/office/drawing/2014/main" id="{E49642F7-ED87-4639-8CD9-F26F4D7983F4}"/>
              </a:ext>
            </a:extLst>
          </p:cNvPr>
          <p:cNvSpPr>
            <a:spLocks noGrp="1"/>
          </p:cNvSpPr>
          <p:nvPr>
            <p:ph type="sldNum" sz="quarter" idx="11"/>
          </p:nvPr>
        </p:nvSpPr>
        <p:spPr/>
        <p:txBody>
          <a:bodyPr/>
          <a:lstStyle/>
          <a:p>
            <a:fld id="{5743D965-4CCF-4E9C-8BD6-54DBFE7BBCE7}" type="slidenum">
              <a:rPr lang="zh-CN" altLang="en-US" smtClean="0"/>
              <a:pPr/>
              <a:t>8</a:t>
            </a:fld>
            <a:endParaRPr lang="zh-CN" altLang="en-US" dirty="0"/>
          </a:p>
        </p:txBody>
      </p:sp>
      <p:sp>
        <p:nvSpPr>
          <p:cNvPr id="6" name="矩形 5">
            <a:extLst>
              <a:ext uri="{FF2B5EF4-FFF2-40B4-BE49-F238E27FC236}">
                <a16:creationId xmlns="" xmlns:a16="http://schemas.microsoft.com/office/drawing/2014/main" id="{1738061B-18B7-4ADF-97EB-6B0F72E7AE3C}"/>
              </a:ext>
            </a:extLst>
          </p:cNvPr>
          <p:cNvSpPr/>
          <p:nvPr/>
        </p:nvSpPr>
        <p:spPr>
          <a:xfrm>
            <a:off x="8153400" y="424784"/>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1678046511"/>
      </p:ext>
    </p:extLst>
  </p:cSld>
  <p:clrMapOvr>
    <a:masterClrMapping/>
  </p:clrMapOvr>
  <p:transition spd="med">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BFAB37E-38F1-4327-9DB7-C8A9E082A80A}"/>
              </a:ext>
            </a:extLst>
          </p:cNvPr>
          <p:cNvSpPr>
            <a:spLocks noGrp="1"/>
          </p:cNvSpPr>
          <p:nvPr>
            <p:ph type="title"/>
          </p:nvPr>
        </p:nvSpPr>
        <p:spPr>
          <a:xfrm>
            <a:off x="3719384" y="424784"/>
            <a:ext cx="4194570" cy="568899"/>
          </a:xfrm>
        </p:spPr>
        <p:txBody>
          <a:bodyPr>
            <a:normAutofit fontScale="90000"/>
          </a:bodyPr>
          <a:lstStyle/>
          <a:p>
            <a:r>
              <a:rPr lang="zh-CN" altLang="en-US" sz="3600" b="1" dirty="0">
                <a:latin typeface="楷体" panose="02010609060101010101" pitchFamily="49" charset="-122"/>
                <a:ea typeface="楷体" panose="02010609060101010101" pitchFamily="49" charset="-122"/>
              </a:rPr>
              <a:t>本案例的意义与启示</a:t>
            </a:r>
            <a:endParaRPr lang="en-US" sz="3600" b="1" dirty="0">
              <a:latin typeface="楷体" panose="02010609060101010101" pitchFamily="49" charset="-122"/>
              <a:ea typeface="楷体" panose="02010609060101010101" pitchFamily="49" charset="-122"/>
            </a:endParaRPr>
          </a:p>
        </p:txBody>
      </p:sp>
      <p:sp>
        <p:nvSpPr>
          <p:cNvPr id="3" name="Content Placeholder 2">
            <a:extLst>
              <a:ext uri="{FF2B5EF4-FFF2-40B4-BE49-F238E27FC236}">
                <a16:creationId xmlns="" xmlns:a16="http://schemas.microsoft.com/office/drawing/2014/main" id="{E9E19FEA-04D3-4742-8BE7-3D58D67A2C12}"/>
              </a:ext>
            </a:extLst>
          </p:cNvPr>
          <p:cNvSpPr>
            <a:spLocks noGrp="1"/>
          </p:cNvSpPr>
          <p:nvPr>
            <p:ph idx="1"/>
          </p:nvPr>
        </p:nvSpPr>
        <p:spPr>
          <a:xfrm>
            <a:off x="660669" y="1526661"/>
            <a:ext cx="10509839" cy="4238368"/>
          </a:xfrm>
        </p:spPr>
        <p:style>
          <a:lnRef idx="2">
            <a:schemeClr val="accent1"/>
          </a:lnRef>
          <a:fillRef idx="1">
            <a:schemeClr val="lt1"/>
          </a:fillRef>
          <a:effectRef idx="0">
            <a:schemeClr val="accent1"/>
          </a:effectRef>
          <a:fontRef idx="minor">
            <a:schemeClr val="dk1"/>
          </a:fontRef>
        </p:style>
        <p:txBody>
          <a:bodyPr>
            <a:normAutofit/>
          </a:bodyPr>
          <a:lstStyle/>
          <a:p>
            <a:pPr marL="0" indent="457200">
              <a:lnSpc>
                <a:spcPct val="150000"/>
              </a:lnSpc>
              <a:spcBef>
                <a:spcPts val="0"/>
              </a:spcBef>
              <a:buNone/>
              <a:defRPr/>
            </a:pPr>
            <a:r>
              <a:rPr lang="zh-CN" altLang="en-US" sz="2000" dirty="0">
                <a:latin typeface="等线 Light" panose="02010600030101010101" pitchFamily="2" charset="-122"/>
                <a:ea typeface="等线 Light" panose="02010600030101010101" pitchFamily="2" charset="-122"/>
              </a:rPr>
              <a:t>职务发明专利权归公司所有，切勿存在侥幸心理认为能规避法律，最终将难逃法律制裁。</a:t>
            </a:r>
            <a:endParaRPr lang="en-US" altLang="zh-CN" sz="2000" dirty="0">
              <a:latin typeface="等线 Light" panose="02010600030101010101" pitchFamily="2" charset="-122"/>
              <a:ea typeface="等线 Light" panose="02010600030101010101" pitchFamily="2" charset="-122"/>
            </a:endParaRPr>
          </a:p>
          <a:p>
            <a:pPr marL="0" indent="0">
              <a:lnSpc>
                <a:spcPct val="150000"/>
              </a:lnSpc>
              <a:spcBef>
                <a:spcPts val="0"/>
              </a:spcBef>
              <a:buFont typeface="Monotype Sorts" charset="2"/>
              <a:buNone/>
              <a:defRPr/>
            </a:pPr>
            <a:r>
              <a:rPr lang="zh-CN" altLang="en-US" sz="2000" dirty="0">
                <a:latin typeface="等线 Light" panose="02010600030101010101" pitchFamily="2" charset="-122"/>
                <a:ea typeface="等线 Light" panose="02010600030101010101" pitchFamily="2" charset="-122"/>
              </a:rPr>
              <a:t>本案中：</a:t>
            </a:r>
            <a:endParaRPr lang="en-US" altLang="zh-CN" sz="2000" dirty="0">
              <a:latin typeface="等线 Light" panose="02010600030101010101" pitchFamily="2" charset="-122"/>
              <a:ea typeface="等线 Light" panose="02010600030101010101" pitchFamily="2" charset="-122"/>
            </a:endParaRPr>
          </a:p>
          <a:p>
            <a:pPr marL="0" indent="457200">
              <a:lnSpc>
                <a:spcPct val="150000"/>
              </a:lnSpc>
              <a:spcBef>
                <a:spcPts val="0"/>
              </a:spcBef>
              <a:buFont typeface="Monotype Sorts" charset="2"/>
              <a:buNone/>
              <a:defRPr/>
            </a:pPr>
            <a:r>
              <a:rPr lang="zh-CN" altLang="en-US" sz="2000" dirty="0">
                <a:latin typeface="等线 Light" panose="02010600030101010101" pitchFamily="2" charset="-122"/>
                <a:ea typeface="等线 Light" panose="02010600030101010101" pitchFamily="2" charset="-122"/>
              </a:rPr>
              <a:t>诉争专利证书上记载的发明人并非原单位员工，而是与原单位没有关系的第三人，并且该第三人在提出涉案专利申请后，旋即将专利申请权转让给了第三人公司，也即本案被告。第三人公司和名义发明人均与原告没有直接法律关系。</a:t>
            </a:r>
            <a:endParaRPr lang="en-US" altLang="zh-CN" sz="2000" dirty="0">
              <a:latin typeface="等线 Light" panose="02010600030101010101" pitchFamily="2" charset="-122"/>
              <a:ea typeface="等线 Light" panose="02010600030101010101" pitchFamily="2" charset="-122"/>
            </a:endParaRPr>
          </a:p>
          <a:p>
            <a:pPr marL="0" indent="457200">
              <a:lnSpc>
                <a:spcPct val="150000"/>
              </a:lnSpc>
              <a:spcBef>
                <a:spcPts val="0"/>
              </a:spcBef>
              <a:buFont typeface="Monotype Sorts" charset="2"/>
              <a:buNone/>
              <a:defRPr/>
            </a:pPr>
            <a:r>
              <a:rPr lang="zh-CN" altLang="en-US" sz="2000" dirty="0">
                <a:latin typeface="等线 Light" panose="02010600030101010101" pitchFamily="2" charset="-122"/>
                <a:ea typeface="等线 Light" panose="02010600030101010101" pitchFamily="2" charset="-122"/>
              </a:rPr>
              <a:t>在难以直接适用相关法律规定确定专利权归属时，法院依然能在充分运用民事证据规则，综合全案证据认定相关法律事实的基础上作出公平公正的裁判，保护了企业创新、引导创新主体诚信创业、公平竞争的态度。</a:t>
            </a:r>
            <a:endParaRPr lang="en-US" altLang="zh-CN" sz="2000" dirty="0">
              <a:latin typeface="等线 Light" panose="02010600030101010101" pitchFamily="2" charset="-122"/>
              <a:ea typeface="等线 Light" panose="02010600030101010101" pitchFamily="2" charset="-122"/>
            </a:endParaRPr>
          </a:p>
        </p:txBody>
      </p:sp>
      <p:sp>
        <p:nvSpPr>
          <p:cNvPr id="4" name="Footer Placeholder 3">
            <a:extLst>
              <a:ext uri="{FF2B5EF4-FFF2-40B4-BE49-F238E27FC236}">
                <a16:creationId xmlns="" xmlns:a16="http://schemas.microsoft.com/office/drawing/2014/main" id="{C8DDE042-1222-4748-9141-2B46D7E8D458}"/>
              </a:ext>
            </a:extLst>
          </p:cNvPr>
          <p:cNvSpPr>
            <a:spLocks noGrp="1"/>
          </p:cNvSpPr>
          <p:nvPr>
            <p:ph type="ftr" sz="quarter" idx="10"/>
          </p:nvPr>
        </p:nvSpPr>
        <p:spPr/>
        <p:txBody>
          <a:bodyPr/>
          <a:lstStyle/>
          <a:p>
            <a:r>
              <a:rPr lang="en-US" altLang="zh-CN">
                <a:solidFill>
                  <a:srgbClr val="0070C0"/>
                </a:solidFill>
              </a:rPr>
              <a:t>Copyright©2018 AEM Components, Inc. All Rights Reserved</a:t>
            </a:r>
            <a:endParaRPr lang="en-US" altLang="zh-CN" dirty="0">
              <a:solidFill>
                <a:srgbClr val="0070C0"/>
              </a:solidFill>
            </a:endParaRPr>
          </a:p>
        </p:txBody>
      </p:sp>
      <p:sp>
        <p:nvSpPr>
          <p:cNvPr id="5" name="Slide Number Placeholder 4">
            <a:extLst>
              <a:ext uri="{FF2B5EF4-FFF2-40B4-BE49-F238E27FC236}">
                <a16:creationId xmlns="" xmlns:a16="http://schemas.microsoft.com/office/drawing/2014/main" id="{E49642F7-ED87-4639-8CD9-F26F4D7983F4}"/>
              </a:ext>
            </a:extLst>
          </p:cNvPr>
          <p:cNvSpPr>
            <a:spLocks noGrp="1"/>
          </p:cNvSpPr>
          <p:nvPr>
            <p:ph type="sldNum" sz="quarter" idx="11"/>
          </p:nvPr>
        </p:nvSpPr>
        <p:spPr/>
        <p:txBody>
          <a:bodyPr/>
          <a:lstStyle/>
          <a:p>
            <a:fld id="{5743D965-4CCF-4E9C-8BD6-54DBFE7BBCE7}" type="slidenum">
              <a:rPr lang="zh-CN" altLang="en-US" smtClean="0"/>
              <a:pPr/>
              <a:t>9</a:t>
            </a:fld>
            <a:endParaRPr lang="zh-CN" altLang="en-US" dirty="0"/>
          </a:p>
        </p:txBody>
      </p:sp>
      <p:sp>
        <p:nvSpPr>
          <p:cNvPr id="6" name="矩形 5">
            <a:extLst>
              <a:ext uri="{FF2B5EF4-FFF2-40B4-BE49-F238E27FC236}">
                <a16:creationId xmlns="" xmlns:a16="http://schemas.microsoft.com/office/drawing/2014/main" id="{1738061B-18B7-4ADF-97EB-6B0F72E7AE3C}"/>
              </a:ext>
            </a:extLst>
          </p:cNvPr>
          <p:cNvSpPr/>
          <p:nvPr/>
        </p:nvSpPr>
        <p:spPr>
          <a:xfrm>
            <a:off x="8094503" y="339901"/>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1574511266"/>
      </p:ext>
    </p:extLst>
  </p:cSld>
  <p:clrMapOvr>
    <a:masterClrMapping/>
  </p:clrMapOvr>
  <p:transition spd="med">
    <p:pull/>
  </p:transition>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EM PPT Template-CopyRight-2018" id="{55F53621-B05B-4DBF-99FD-245A694903E8}" vid="{743709B7-F8AB-49D0-B9A7-FEDD3F326C9C}"/>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知识产权简介（二）</Template>
  <TotalTime>1674</TotalTime>
  <Words>2023</Words>
  <Application>Microsoft Office PowerPoint</Application>
  <PresentationFormat>宽屏</PresentationFormat>
  <Paragraphs>67</Paragraphs>
  <Slides>10</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10</vt:i4>
      </vt:variant>
    </vt:vector>
  </HeadingPairs>
  <TitlesOfParts>
    <vt:vector size="22" baseType="lpstr">
      <vt:lpstr>Monotype Sorts</vt:lpstr>
      <vt:lpstr>等线</vt:lpstr>
      <vt:lpstr>等线 Light</vt:lpstr>
      <vt:lpstr>华文楷体</vt:lpstr>
      <vt:lpstr>楷体</vt:lpstr>
      <vt:lpstr>宋体</vt:lpstr>
      <vt:lpstr>Arial</vt:lpstr>
      <vt:lpstr>Arial Black</vt:lpstr>
      <vt:lpstr>Calibri</vt:lpstr>
      <vt:lpstr>Calibri Light</vt:lpstr>
      <vt:lpstr>Times New Roman</vt:lpstr>
      <vt:lpstr>Office 主题</vt:lpstr>
      <vt:lpstr>   知识产权案例分享（一）      ——涉及职务发明认定的专利权权属纠纷案 </vt:lpstr>
      <vt:lpstr>案件概述</vt:lpstr>
      <vt:lpstr>案件概述</vt:lpstr>
      <vt:lpstr>一审法院审理后认为</vt:lpstr>
      <vt:lpstr>二审法院关于发明人的审查与认定</vt:lpstr>
      <vt:lpstr>二审法院关于发明人的审查与认定</vt:lpstr>
      <vt:lpstr>二审法院关于发明人的审查与认定</vt:lpstr>
      <vt:lpstr>二审法院的判决</vt:lpstr>
      <vt:lpstr>本案例的意义与启示</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知识产权简介（二）</dc:title>
  <dc:creator>PD-Tan Ying</dc:creator>
  <cp:lastModifiedBy>HR-Yan Jing</cp:lastModifiedBy>
  <cp:revision>82</cp:revision>
  <dcterms:created xsi:type="dcterms:W3CDTF">2018-11-28T00:56:40Z</dcterms:created>
  <dcterms:modified xsi:type="dcterms:W3CDTF">2019-01-25T02:32:59Z</dcterms:modified>
</cp:coreProperties>
</file>