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57" r:id="rId3"/>
    <p:sldId id="259" r:id="rId4"/>
    <p:sldId id="266" r:id="rId5"/>
    <p:sldId id="268" r:id="rId6"/>
    <p:sldId id="269" r:id="rId7"/>
    <p:sldId id="258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2019-1-18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347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" y="1252221"/>
            <a:ext cx="7321473" cy="4545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标题 1"/>
          <p:cNvSpPr txBox="1">
            <a:spLocks/>
          </p:cNvSpPr>
          <p:nvPr/>
        </p:nvSpPr>
        <p:spPr>
          <a:xfrm>
            <a:off x="3410909" y="399677"/>
            <a:ext cx="2400299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04365" y="4692630"/>
            <a:ext cx="5520052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64" y="5002306"/>
            <a:ext cx="1620336" cy="145814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45956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6716" r="11915" b="7589"/>
          <a:stretch/>
        </p:blipFill>
        <p:spPr>
          <a:xfrm>
            <a:off x="2019682" y="1225477"/>
            <a:ext cx="4975680" cy="36692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33428" r="4545" b="1231"/>
          <a:stretch/>
        </p:blipFill>
        <p:spPr>
          <a:xfrm>
            <a:off x="4719918" y="3469341"/>
            <a:ext cx="4045710" cy="28128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2430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616735" y="704192"/>
            <a:ext cx="2447735" cy="798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六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5569" y="1715015"/>
            <a:ext cx="6078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AEM</a:t>
            </a:r>
            <a:r>
              <a:rPr lang="zh-CN" altLang="en-US" sz="2400" dirty="0">
                <a:latin typeface="+mj-ea"/>
                <a:ea typeface="+mj-ea"/>
              </a:rPr>
              <a:t>科技以其独特的中西合璧文化，创造知材善用、人尽其才的无“公司政治”的良好工作环境，吸引世界精英人才</a:t>
            </a:r>
            <a:r>
              <a:rPr lang="zh-CN" altLang="en-US" sz="2400" dirty="0" smtClean="0">
                <a:latin typeface="+mj-ea"/>
                <a:ea typeface="+mj-ea"/>
              </a:rPr>
              <a:t>加盟。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367863" y="1268103"/>
            <a:ext cx="6032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选人、用人、晋升标准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德才兼备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、以身作则、身先士卒、雷厉风行</a:t>
            </a:r>
          </a:p>
        </p:txBody>
      </p:sp>
      <p:sp>
        <p:nvSpPr>
          <p:cNvPr id="3" name="矩形 2"/>
          <p:cNvSpPr/>
          <p:nvPr/>
        </p:nvSpPr>
        <p:spPr>
          <a:xfrm>
            <a:off x="3139479" y="2250611"/>
            <a:ext cx="50611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德：是指</a:t>
            </a:r>
            <a:r>
              <a:rPr lang="zh-CN" altLang="en-US" sz="2000" dirty="0" smtClean="0">
                <a:latin typeface="+mj-ea"/>
                <a:ea typeface="+mj-ea"/>
              </a:rPr>
              <a:t>道德修养，</a:t>
            </a:r>
            <a:r>
              <a:rPr lang="zh-CN" altLang="en-US" sz="2000" dirty="0">
                <a:latin typeface="+mj-ea"/>
                <a:ea typeface="+mj-ea"/>
              </a:rPr>
              <a:t>现实生活中通常表现</a:t>
            </a:r>
            <a:r>
              <a:rPr lang="zh-CN" altLang="en-US" sz="2000" dirty="0" smtClean="0">
                <a:latin typeface="+mj-ea"/>
                <a:ea typeface="+mj-ea"/>
              </a:rPr>
              <a:t>为忠诚、廉洁、有责任感、团结合作以及</a:t>
            </a:r>
            <a:r>
              <a:rPr lang="zh-CN" altLang="en-US" sz="2000" dirty="0">
                <a:latin typeface="+mj-ea"/>
                <a:ea typeface="+mj-ea"/>
              </a:rPr>
              <a:t>勇于</a:t>
            </a:r>
            <a:r>
              <a:rPr lang="zh-CN" altLang="en-US" sz="2000" dirty="0" smtClean="0">
                <a:latin typeface="+mj-ea"/>
                <a:ea typeface="+mj-ea"/>
              </a:rPr>
              <a:t>克服困难完成</a:t>
            </a:r>
            <a:r>
              <a:rPr lang="zh-CN" altLang="en-US" sz="2000" dirty="0">
                <a:latin typeface="+mj-ea"/>
                <a:ea typeface="+mj-ea"/>
              </a:rPr>
              <a:t>工作</a:t>
            </a:r>
            <a:r>
              <a:rPr lang="zh-CN" altLang="en-US" sz="2000" dirty="0" smtClean="0">
                <a:latin typeface="+mj-ea"/>
                <a:ea typeface="+mj-ea"/>
              </a:rPr>
              <a:t>任务等。</a:t>
            </a:r>
            <a:endParaRPr lang="en-US" altLang="zh-CN" sz="20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8884" y="3383551"/>
            <a:ext cx="4662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才：是</a:t>
            </a:r>
            <a:r>
              <a:rPr lang="zh-CN" altLang="en-US" sz="2000" dirty="0" smtClean="0">
                <a:latin typeface="+mj-ea"/>
                <a:ea typeface="+mj-ea"/>
              </a:rPr>
              <a:t>指专业知识技术</a:t>
            </a:r>
            <a:r>
              <a:rPr lang="zh-CN" altLang="en-US" sz="2000" dirty="0">
                <a:latin typeface="+mj-ea"/>
                <a:ea typeface="+mj-ea"/>
              </a:rPr>
              <a:t>能力。包括理论知识、</a:t>
            </a:r>
            <a:r>
              <a:rPr lang="zh-CN" altLang="en-US" sz="2000" dirty="0" smtClean="0">
                <a:latin typeface="+mj-ea"/>
                <a:ea typeface="+mj-ea"/>
              </a:rPr>
              <a:t>管理学知识</a:t>
            </a:r>
            <a:r>
              <a:rPr lang="zh-CN" altLang="en-US" sz="2000" dirty="0">
                <a:latin typeface="+mj-ea"/>
                <a:ea typeface="+mj-ea"/>
              </a:rPr>
              <a:t>、本职专业知识、综合分析</a:t>
            </a:r>
            <a:r>
              <a:rPr lang="zh-CN" altLang="en-US" sz="2000" dirty="0" smtClean="0">
                <a:latin typeface="+mj-ea"/>
                <a:ea typeface="+mj-ea"/>
              </a:rPr>
              <a:t>问题和解决问题</a:t>
            </a:r>
            <a:r>
              <a:rPr lang="zh-CN" altLang="en-US" sz="2000" dirty="0">
                <a:latin typeface="+mj-ea"/>
                <a:ea typeface="+mj-ea"/>
              </a:rPr>
              <a:t>的能力，包括实际工作中</a:t>
            </a:r>
            <a:r>
              <a:rPr lang="zh-CN" altLang="en-US" sz="2000" dirty="0" smtClean="0">
                <a:latin typeface="+mj-ea"/>
                <a:ea typeface="+mj-ea"/>
              </a:rPr>
              <a:t>的沟通能力</a:t>
            </a:r>
            <a:r>
              <a:rPr lang="zh-CN" altLang="en-US" sz="2000" dirty="0">
                <a:latin typeface="+mj-ea"/>
                <a:ea typeface="+mj-ea"/>
              </a:rPr>
              <a:t>、决断能力</a:t>
            </a:r>
            <a:r>
              <a:rPr lang="zh-CN" altLang="en-US" sz="2000" dirty="0" smtClean="0">
                <a:latin typeface="+mj-ea"/>
                <a:ea typeface="+mj-ea"/>
              </a:rPr>
              <a:t>、协调</a:t>
            </a:r>
            <a:r>
              <a:rPr lang="zh-CN" altLang="en-US" sz="2000" dirty="0">
                <a:latin typeface="+mj-ea"/>
                <a:ea typeface="+mj-ea"/>
              </a:rPr>
              <a:t>能力和创新能力</a:t>
            </a:r>
            <a:r>
              <a:rPr lang="zh-CN" altLang="en-US" sz="2000" dirty="0" smtClean="0">
                <a:latin typeface="+mj-ea"/>
                <a:ea typeface="+mj-ea"/>
              </a:rPr>
              <a:t>等。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7395" y="4920637"/>
            <a:ext cx="4913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j-ea"/>
                <a:ea typeface="+mj-ea"/>
              </a:rPr>
              <a:t>一</a:t>
            </a:r>
            <a:r>
              <a:rPr lang="zh-CN" altLang="en-US" sz="2000" dirty="0">
                <a:latin typeface="+mj-ea"/>
                <a:ea typeface="+mj-ea"/>
              </a:rPr>
              <a:t>个好的人才，既需要具备良好</a:t>
            </a:r>
            <a:r>
              <a:rPr lang="zh-CN" altLang="en-US" sz="2000" dirty="0" smtClean="0">
                <a:latin typeface="+mj-ea"/>
                <a:ea typeface="+mj-ea"/>
              </a:rPr>
              <a:t>的职业道德修养，</a:t>
            </a:r>
            <a:r>
              <a:rPr lang="zh-CN" altLang="en-US" sz="2000" dirty="0">
                <a:latin typeface="+mj-ea"/>
                <a:ea typeface="+mj-ea"/>
              </a:rPr>
              <a:t>又要</a:t>
            </a:r>
            <a:r>
              <a:rPr lang="zh-CN" altLang="en-US" sz="2000" dirty="0" smtClean="0">
                <a:latin typeface="+mj-ea"/>
                <a:ea typeface="+mj-ea"/>
              </a:rPr>
              <a:t>拥有优秀的工作才干</a:t>
            </a:r>
            <a:r>
              <a:rPr lang="zh-CN" altLang="en-US" sz="2000" dirty="0">
                <a:latin typeface="+mj-ea"/>
                <a:ea typeface="+mj-ea"/>
              </a:rPr>
              <a:t>和</a:t>
            </a:r>
            <a:r>
              <a:rPr lang="zh-CN" altLang="en-US" sz="2000" dirty="0" smtClean="0">
                <a:latin typeface="+mj-ea"/>
                <a:ea typeface="+mj-ea"/>
              </a:rPr>
              <a:t>能力。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2647" y="3529771"/>
            <a:ext cx="399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德才兼备</a:t>
            </a:r>
            <a:endParaRPr lang="zh-CN" altLang="en-US" sz="72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3511" r="7766" b="17666"/>
          <a:stretch/>
        </p:blipFill>
        <p:spPr>
          <a:xfrm>
            <a:off x="6118411" y="4316504"/>
            <a:ext cx="2740211" cy="17884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26142" y="2535901"/>
            <a:ext cx="65781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j-ea"/>
                <a:ea typeface="+mj-ea"/>
              </a:rPr>
              <a:t>   以</a:t>
            </a:r>
            <a:r>
              <a:rPr lang="zh-CN" altLang="en-US" sz="2000" dirty="0">
                <a:latin typeface="+mj-ea"/>
                <a:ea typeface="+mj-ea"/>
              </a:rPr>
              <a:t>自己的行为做出</a:t>
            </a:r>
            <a:r>
              <a:rPr lang="zh-CN" altLang="en-US" sz="2000" dirty="0" smtClean="0">
                <a:latin typeface="+mj-ea"/>
                <a:ea typeface="+mj-ea"/>
              </a:rPr>
              <a:t>榜样，当好</a:t>
            </a:r>
            <a:r>
              <a:rPr lang="zh-CN" altLang="en-US" sz="2000" dirty="0">
                <a:latin typeface="+mj-ea"/>
                <a:ea typeface="+mj-ea"/>
              </a:rPr>
              <a:t>表率</a:t>
            </a:r>
            <a:r>
              <a:rPr lang="zh-CN" altLang="en-US" sz="2000" dirty="0" smtClean="0">
                <a:latin typeface="+mj-ea"/>
                <a:ea typeface="+mj-ea"/>
              </a:rPr>
              <a:t>。领导者以身作则地努力工作，这种</a:t>
            </a:r>
            <a:r>
              <a:rPr lang="zh-CN" altLang="en-US" sz="2000" dirty="0">
                <a:latin typeface="+mj-ea"/>
                <a:ea typeface="+mj-ea"/>
              </a:rPr>
              <a:t>状态和精神就会影响其下属</a:t>
            </a:r>
            <a:r>
              <a:rPr lang="zh-CN" altLang="en-US" sz="2000" dirty="0" smtClean="0">
                <a:latin typeface="+mj-ea"/>
                <a:ea typeface="+mj-ea"/>
              </a:rPr>
              <a:t>，使整个团队都</a:t>
            </a:r>
            <a:r>
              <a:rPr lang="zh-CN" altLang="en-US" sz="2000" dirty="0">
                <a:latin typeface="+mj-ea"/>
                <a:ea typeface="+mj-ea"/>
              </a:rPr>
              <a:t>形成一种积极向上的态度，形成热情的工作氛围</a:t>
            </a:r>
            <a:r>
              <a:rPr lang="zh-CN" altLang="en-US" sz="2000" dirty="0" smtClean="0">
                <a:latin typeface="+mj-ea"/>
                <a:ea typeface="+mj-ea"/>
              </a:rPr>
              <a:t>。同时，也更能得到员工的认同和尊重，领导力也能相应获得提高。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373" y="1181641"/>
            <a:ext cx="4450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以身作则</a:t>
            </a:r>
            <a:endParaRPr lang="zh-CN" altLang="en-US" sz="8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8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 b="5391"/>
          <a:stretch/>
        </p:blipFill>
        <p:spPr>
          <a:xfrm>
            <a:off x="505279" y="1277470"/>
            <a:ext cx="3711775" cy="20736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7053" y="1277470"/>
            <a:ext cx="4504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身先士卒</a:t>
            </a:r>
            <a:endParaRPr lang="zh-CN" altLang="en-US" sz="8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9924" y="3597684"/>
            <a:ext cx="75542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 smtClean="0">
                <a:latin typeface="+mj-ea"/>
                <a:ea typeface="+mj-ea"/>
              </a:rPr>
              <a:t>   指</a:t>
            </a:r>
            <a:r>
              <a:rPr lang="zh-CN" altLang="en-US" sz="2000" dirty="0">
                <a:latin typeface="+mj-ea"/>
                <a:ea typeface="+mj-ea"/>
              </a:rPr>
              <a:t>作战时将领亲自带头，冲在士兵前面。比喻领导带头，走在群众前面</a:t>
            </a:r>
            <a:r>
              <a:rPr lang="zh-CN" altLang="en-US" sz="2000" dirty="0" smtClean="0">
                <a:latin typeface="+mj-ea"/>
                <a:ea typeface="+mj-ea"/>
              </a:rPr>
              <a:t>。领导者的身先士卒是无声的命令和最好的榜样，对营造良好工作风气、形成工作合力起着决定性作用。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+mj-ea"/>
                <a:ea typeface="+mj-ea"/>
              </a:rPr>
              <a:t>   身先士卒</a:t>
            </a:r>
            <a:r>
              <a:rPr lang="en-US" altLang="zh-CN" sz="2000" dirty="0">
                <a:latin typeface="+mj-ea"/>
                <a:ea typeface="+mj-ea"/>
              </a:rPr>
              <a:t>,</a:t>
            </a:r>
            <a:r>
              <a:rPr lang="zh-CN" altLang="en-US" sz="2000" dirty="0">
                <a:latin typeface="+mj-ea"/>
                <a:ea typeface="+mj-ea"/>
              </a:rPr>
              <a:t>不仅仅是对公司管理者提出的要求，公司从上到下所有人都应</a:t>
            </a:r>
            <a:r>
              <a:rPr lang="zh-CN" altLang="en-US" sz="2000" dirty="0" smtClean="0">
                <a:latin typeface="+mj-ea"/>
                <a:ea typeface="+mj-ea"/>
              </a:rPr>
              <a:t>具备这种姿态</a:t>
            </a:r>
            <a:r>
              <a:rPr lang="en-US" altLang="zh-CN" sz="2000" dirty="0" smtClean="0">
                <a:latin typeface="+mj-ea"/>
                <a:ea typeface="+mj-ea"/>
              </a:rPr>
              <a:t>,</a:t>
            </a:r>
            <a:r>
              <a:rPr lang="zh-CN" altLang="en-US" sz="2000" dirty="0" smtClean="0">
                <a:latin typeface="+mj-ea"/>
                <a:ea typeface="+mj-ea"/>
              </a:rPr>
              <a:t>才能使</a:t>
            </a:r>
            <a:r>
              <a:rPr lang="zh-CN" altLang="en-US" sz="2000" dirty="0">
                <a:latin typeface="+mj-ea"/>
                <a:ea typeface="+mj-ea"/>
              </a:rPr>
              <a:t>公司保持</a:t>
            </a:r>
            <a:r>
              <a:rPr lang="zh-CN" altLang="en-US" sz="2000" dirty="0" smtClean="0">
                <a:latin typeface="+mj-ea"/>
                <a:ea typeface="+mj-ea"/>
              </a:rPr>
              <a:t>蓬勃朝气。</a:t>
            </a:r>
            <a:endParaRPr lang="zh-CN" altLang="en-US" sz="2000" dirty="0"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0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13726" r="12108" b="3432"/>
          <a:stretch/>
        </p:blipFill>
        <p:spPr>
          <a:xfrm>
            <a:off x="5791542" y="1383774"/>
            <a:ext cx="3352458" cy="27772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583" y="1189601"/>
            <a:ext cx="4316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雷厉风行</a:t>
            </a:r>
            <a:endParaRPr lang="zh-CN" altLang="en-US" sz="8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116" y="2677814"/>
            <a:ext cx="65914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     </a:t>
            </a:r>
            <a:r>
              <a:rPr lang="zh-CN" altLang="en-US" sz="2000" dirty="0" smtClean="0">
                <a:latin typeface="+mj-ea"/>
                <a:ea typeface="+mj-ea"/>
              </a:rPr>
              <a:t>像</a:t>
            </a:r>
            <a:r>
              <a:rPr lang="zh-CN" altLang="en-US" sz="2000" dirty="0">
                <a:latin typeface="+mj-ea"/>
                <a:ea typeface="+mj-ea"/>
              </a:rPr>
              <a:t>雷那样猛烈，像风那样快。形容办事声势猛烈，行动</a:t>
            </a:r>
            <a:r>
              <a:rPr lang="zh-CN" altLang="en-US" sz="2000" dirty="0" smtClean="0">
                <a:latin typeface="+mj-ea"/>
                <a:ea typeface="+mj-ea"/>
              </a:rPr>
              <a:t>迅速、果断，不拖泥带水。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latin typeface="+mj-ea"/>
                <a:ea typeface="+mj-ea"/>
              </a:rPr>
              <a:t>   在当今瞬息万变的信息时代，只有办事果决，行动迅速才能抓住机遇，顺应市场变化。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latin typeface="+mj-ea"/>
                <a:ea typeface="+mj-ea"/>
              </a:rPr>
              <a:t>   我们</a:t>
            </a:r>
            <a:r>
              <a:rPr lang="zh-CN" altLang="en-US" sz="2000" dirty="0">
                <a:latin typeface="+mj-ea"/>
                <a:ea typeface="+mj-ea"/>
              </a:rPr>
              <a:t>公司是</a:t>
            </a:r>
            <a:r>
              <a:rPr lang="zh-CN" altLang="en-US" sz="2000" dirty="0" smtClean="0">
                <a:latin typeface="+mj-ea"/>
                <a:ea typeface="+mj-ea"/>
              </a:rPr>
              <a:t>高科技</a:t>
            </a:r>
            <a:r>
              <a:rPr lang="zh-CN" altLang="en-US" sz="2000" dirty="0">
                <a:latin typeface="+mj-ea"/>
                <a:ea typeface="+mj-ea"/>
              </a:rPr>
              <a:t>企业</a:t>
            </a:r>
            <a:r>
              <a:rPr lang="zh-CN" altLang="en-US" sz="2000" dirty="0" smtClean="0">
                <a:latin typeface="+mj-ea"/>
                <a:ea typeface="+mj-ea"/>
              </a:rPr>
              <a:t>，雷厉风行是公司一贯的办事作风，决策一旦决定就要求马上去办，一办到底。</a:t>
            </a:r>
            <a:endParaRPr lang="zh-CN" altLang="en-US" sz="2000" dirty="0"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4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t="23774" r="50457" b="15932"/>
          <a:stretch/>
        </p:blipFill>
        <p:spPr>
          <a:xfrm>
            <a:off x="5887654" y="1149198"/>
            <a:ext cx="2651227" cy="30056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052" y="3052482"/>
            <a:ext cx="7758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对象：员工</a:t>
            </a:r>
            <a:r>
              <a:rPr lang="en-US" altLang="zh-CN" sz="2400" dirty="0" smtClean="0">
                <a:latin typeface="+mj-ea"/>
                <a:ea typeface="+mj-ea"/>
              </a:rPr>
              <a:t/>
            </a:r>
            <a:br>
              <a:rPr lang="en-US" altLang="zh-CN" sz="2400" dirty="0" smtClean="0">
                <a:latin typeface="+mj-ea"/>
                <a:ea typeface="+mj-ea"/>
              </a:rPr>
            </a:br>
            <a:r>
              <a:rPr lang="zh-CN" altLang="en-US" sz="2400" dirty="0" smtClean="0">
                <a:latin typeface="+mj-ea"/>
                <a:ea typeface="+mj-ea"/>
              </a:rPr>
              <a:t>解读：每个人都有自己的长处和短处，</a:t>
            </a:r>
            <a:r>
              <a:rPr lang="zh-CN" altLang="en-US" sz="2400" dirty="0">
                <a:solidFill>
                  <a:srgbClr val="C00000"/>
                </a:solidFill>
              </a:rPr>
              <a:t>只要能够扬长避短，每个人都是可用</a:t>
            </a:r>
            <a:r>
              <a:rPr lang="zh-CN" altLang="en-US" sz="2400" dirty="0" smtClean="0">
                <a:solidFill>
                  <a:srgbClr val="C00000"/>
                </a:solidFill>
              </a:rPr>
              <a:t>之才</a:t>
            </a:r>
            <a:r>
              <a:rPr lang="en-US" altLang="zh-CN" sz="2400" dirty="0" smtClean="0">
                <a:solidFill>
                  <a:srgbClr val="C00000"/>
                </a:solidFill>
              </a:rPr>
              <a:t>.</a:t>
            </a:r>
            <a:endParaRPr lang="zh-CN" altLang="en-US" sz="2400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在发挥自己长处的同时，也应尽快补齐不足，将自己的短板补长，提升自己的综合能力和竞争力。</a:t>
            </a:r>
            <a:endParaRPr lang="en-US" altLang="zh-CN" sz="2400" dirty="0" smtClean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52" y="1734671"/>
            <a:ext cx="2608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</a:rPr>
              <a:t>短板理论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矩形 4"/>
          <p:cNvSpPr/>
          <p:nvPr/>
        </p:nvSpPr>
        <p:spPr>
          <a:xfrm>
            <a:off x="370655" y="2927922"/>
            <a:ext cx="80662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对象：团队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解读：我们的工作任务大多是需要以团队合作的方式来完成，将</a:t>
            </a:r>
            <a:r>
              <a:rPr lang="zh-CN" altLang="en-US" sz="2400" dirty="0">
                <a:latin typeface="+mj-ea"/>
                <a:ea typeface="+mj-ea"/>
              </a:rPr>
              <a:t>不同的</a:t>
            </a:r>
            <a:r>
              <a:rPr lang="zh-CN" altLang="en-US" sz="2400" dirty="0" smtClean="0">
                <a:latin typeface="+mj-ea"/>
                <a:ea typeface="+mj-ea"/>
              </a:rPr>
              <a:t>人才组合起来，发挥团队成员各自的专长，可以更好地发挥人才的叠加效应，增强团队工作能力和提高工作效率。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13257" r="3218" b="16919"/>
          <a:stretch/>
        </p:blipFill>
        <p:spPr>
          <a:xfrm>
            <a:off x="4128135" y="1178876"/>
            <a:ext cx="4495519" cy="24761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370655" y="1770603"/>
            <a:ext cx="260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</a:rPr>
              <a:t>拼图理论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矩形 3"/>
          <p:cNvSpPr/>
          <p:nvPr/>
        </p:nvSpPr>
        <p:spPr>
          <a:xfrm>
            <a:off x="618565" y="1802830"/>
            <a:ext cx="7288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只要</a:t>
            </a:r>
            <a:r>
              <a:rPr lang="zh-CN" altLang="en-US" sz="2400" dirty="0">
                <a:latin typeface="+mj-ea"/>
                <a:ea typeface="+mj-ea"/>
              </a:rPr>
              <a:t>你有足够的能力，只要是有积极</a:t>
            </a:r>
            <a:r>
              <a:rPr lang="zh-CN" altLang="en-US" sz="2400" dirty="0" smtClean="0">
                <a:latin typeface="+mj-ea"/>
                <a:ea typeface="+mj-ea"/>
              </a:rPr>
              <a:t>进取心、认真有</a:t>
            </a:r>
            <a:r>
              <a:rPr lang="zh-CN" altLang="en-US" sz="2400" dirty="0">
                <a:latin typeface="+mj-ea"/>
                <a:ea typeface="+mj-ea"/>
              </a:rPr>
              <a:t>志的人，你就一定能够充分的发挥自己，在这里找到属于自己的位置，在</a:t>
            </a:r>
            <a:r>
              <a:rPr lang="en-US" altLang="zh-CN" sz="2400" dirty="0">
                <a:latin typeface="+mj-ea"/>
                <a:ea typeface="+mj-ea"/>
              </a:rPr>
              <a:t>AEM</a:t>
            </a:r>
            <a:r>
              <a:rPr lang="zh-CN" altLang="en-US" sz="2400" dirty="0">
                <a:latin typeface="+mj-ea"/>
                <a:ea typeface="+mj-ea"/>
              </a:rPr>
              <a:t>内为公司的目标，做自己专长的事，实现公司和个人的目标，进而达到名利双收。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15918" r="6796" b="47193"/>
          <a:stretch/>
        </p:blipFill>
        <p:spPr>
          <a:xfrm>
            <a:off x="4262718" y="3884797"/>
            <a:ext cx="4063253" cy="23878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0" y="154497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4176</TotalTime>
  <Words>530</Words>
  <Application>Microsoft Office PowerPoint</Application>
  <PresentationFormat>全屏显示(4:3)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华文行楷</vt:lpstr>
      <vt:lpstr>华文琥珀</vt:lpstr>
      <vt:lpstr>华文楷体</vt:lpstr>
      <vt:lpstr>华文新魏</vt:lpstr>
      <vt:lpstr>宋体</vt:lpstr>
      <vt:lpstr>Arial Black</vt:lpstr>
      <vt:lpstr>Bookman Old Style</vt:lpstr>
      <vt:lpstr>Gill Sans MT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399</cp:revision>
  <dcterms:created xsi:type="dcterms:W3CDTF">2018-06-12T05:17:37Z</dcterms:created>
  <dcterms:modified xsi:type="dcterms:W3CDTF">2019-01-18T00:34:33Z</dcterms:modified>
</cp:coreProperties>
</file>