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4"/>
  </p:sldMasterIdLst>
  <p:notesMasterIdLst>
    <p:notesMasterId r:id="rId20"/>
  </p:notesMasterIdLst>
  <p:sldIdLst>
    <p:sldId id="256" r:id="rId5"/>
    <p:sldId id="318" r:id="rId6"/>
    <p:sldId id="319" r:id="rId7"/>
    <p:sldId id="320" r:id="rId8"/>
    <p:sldId id="332" r:id="rId9"/>
    <p:sldId id="329" r:id="rId10"/>
    <p:sldId id="330" r:id="rId11"/>
    <p:sldId id="331" r:id="rId12"/>
    <p:sldId id="333" r:id="rId13"/>
    <p:sldId id="321" r:id="rId14"/>
    <p:sldId id="334" r:id="rId15"/>
    <p:sldId id="335" r:id="rId16"/>
    <p:sldId id="336" r:id="rId17"/>
    <p:sldId id="337" r:id="rId18"/>
    <p:sldId id="313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11366-06C5-41D5-8569-246142F834F7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56375-20A9-407D-8854-EC052795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92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E838-76A7-42AA-85A5-57D0EA6CB459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596991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6103-0B8A-4ECD-A553-B8428366347D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507919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2D17-0EBE-4567-AEC8-76A3BACEEA71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929356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E670-5696-4C93-B12A-A752AE839C75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1042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6B2F0-CEFE-486E-8ECA-012FB3EABBE8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75675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96F3A-0977-4289-B01A-859ED92F14C0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16724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022D8-DE5F-4004-B052-2FF8EA0A74F7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36618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016B-3543-4837-B38D-AC82B334B0EA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20429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5EAD-F11C-4A73-B175-2581AC80C9D4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16920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E66D2-99D4-4625-897A-52BDB7A3C976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6422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222FA-4654-470F-A0A6-1678E437BC59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737111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aemcomponents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164D8-78F3-4C92-826D-CFE40EA067CB}" type="datetime1">
              <a:rPr lang="en-US" smtClean="0"/>
              <a:t>12/21/2018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E:\AEM Logo\20171106 AEM R\AEM US Logo Transparent background.png">
            <a:extLst>
              <a:ext uri="{FF2B5EF4-FFF2-40B4-BE49-F238E27FC236}">
                <a16:creationId xmlns="" xmlns:a16="http://schemas.microsoft.com/office/drawing/2014/main" id="{2094D2E7-1CCA-4342-A023-EBA783BF0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41" y="283009"/>
            <a:ext cx="1560945" cy="47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5A3935DF-773E-406E-B1F8-EAF99CC7D65B}"/>
              </a:ext>
            </a:extLst>
          </p:cNvPr>
          <p:cNvSpPr txBox="1">
            <a:spLocks/>
          </p:cNvSpPr>
          <p:nvPr/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–"/>
              <a:defRPr sz="24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20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–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1400" i="0">
                <a:solidFill>
                  <a:schemeClr val="tx2">
                    <a:lumMod val="75000"/>
                  </a:schemeClr>
                </a:solidFill>
                <a:ea typeface="宋体" pitchFamily="2" charset="-122"/>
                <a:hlinkClick r:id="rId14"/>
              </a:rPr>
              <a:t>www.aemcomponents.com</a:t>
            </a:r>
            <a:endParaRPr lang="en-US" altLang="zh-CN" sz="1400" i="0" dirty="0">
              <a:solidFill>
                <a:schemeClr val="tx2">
                  <a:lumMod val="75000"/>
                </a:schemeClr>
              </a:solidFill>
              <a:ea typeface="宋体" pitchFamily="2" charset="-122"/>
            </a:endParaRPr>
          </a:p>
        </p:txBody>
      </p:sp>
      <p:sp>
        <p:nvSpPr>
          <p:cNvPr id="9" name="Footer Placeholder 2">
            <a:extLst>
              <a:ext uri="{FF2B5EF4-FFF2-40B4-BE49-F238E27FC236}">
                <a16:creationId xmlns="" xmlns:a16="http://schemas.microsoft.com/office/drawing/2014/main" id="{3F0D8DD5-A8B7-423D-8867-F31573EBF3F6}"/>
              </a:ext>
            </a:extLst>
          </p:cNvPr>
          <p:cNvSpPr txBox="1">
            <a:spLocks/>
          </p:cNvSpPr>
          <p:nvPr/>
        </p:nvSpPr>
        <p:spPr>
          <a:xfrm>
            <a:off x="547254" y="760620"/>
            <a:ext cx="2214418" cy="26461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2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–"/>
              <a:defRPr sz="24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20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–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85000"/>
              </a:lnSpc>
              <a:spcBef>
                <a:spcPct val="20000"/>
              </a:spcBef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660033"/>
              </a:buClr>
              <a:buChar char="•"/>
              <a:defRPr sz="1800"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sz="1200">
                <a:solidFill>
                  <a:srgbClr val="0070C0"/>
                </a:solidFill>
              </a:rPr>
              <a:t>Innovative Circuit Protection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10" name="Straight Connector 6">
            <a:extLst>
              <a:ext uri="{FF2B5EF4-FFF2-40B4-BE49-F238E27FC236}">
                <a16:creationId xmlns="" xmlns:a16="http://schemas.microsoft.com/office/drawing/2014/main" id="{C53A2399-A3CE-4193-B55D-47344A73D9A1}"/>
              </a:ext>
            </a:extLst>
          </p:cNvPr>
          <p:cNvCxnSpPr>
            <a:cxnSpLocks/>
          </p:cNvCxnSpPr>
          <p:nvPr/>
        </p:nvCxnSpPr>
        <p:spPr>
          <a:xfrm>
            <a:off x="600363" y="1043709"/>
            <a:ext cx="10991273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74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spd="med">
    <p:pull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</a:rPr>
              <a:pPr/>
              <a:t>1</a:t>
            </a:fld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Rectangle 17"/>
          <p:cNvSpPr txBox="1">
            <a:spLocks noChangeArrowheads="1"/>
          </p:cNvSpPr>
          <p:nvPr/>
        </p:nvSpPr>
        <p:spPr>
          <a:xfrm>
            <a:off x="1524000" y="1476886"/>
            <a:ext cx="9144000" cy="14583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150000"/>
              </a:lnSpc>
              <a:spcBef>
                <a:spcPct val="0"/>
              </a:spcBef>
              <a:buNone/>
              <a:defRPr sz="6000" b="1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defRPr>
            </a:lvl1pPr>
          </a:lstStyle>
          <a:p>
            <a:r>
              <a:rPr lang="en-US" altLang="zh-TW" sz="5400" dirty="0">
                <a:latin typeface="楷体" panose="02010609060101010101" pitchFamily="49" charset="-122"/>
              </a:rPr>
              <a:t>PDCA</a:t>
            </a:r>
            <a:r>
              <a:rPr lang="zh-CN" altLang="en-US" sz="5400" dirty="0" smtClean="0">
                <a:latin typeface="楷体" panose="02010609060101010101" pitchFamily="49" charset="-122"/>
              </a:rPr>
              <a:t>循环简介</a:t>
            </a:r>
            <a:endParaRPr lang="zh-CN" altLang="en-US" sz="5400" dirty="0">
              <a:latin typeface="楷体" panose="02010609060101010101" pitchFamily="49" charset="-122"/>
            </a:endParaRPr>
          </a:p>
        </p:txBody>
      </p:sp>
      <p:sp>
        <p:nvSpPr>
          <p:cNvPr id="9" name="Rectangle 18"/>
          <p:cNvSpPr txBox="1">
            <a:spLocks noChangeArrowheads="1"/>
          </p:cNvSpPr>
          <p:nvPr/>
        </p:nvSpPr>
        <p:spPr>
          <a:xfrm>
            <a:off x="5706269" y="3095893"/>
            <a:ext cx="5903912" cy="47073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提升管理水准，产品品质的过程方法</a:t>
            </a:r>
            <a:endParaRPr lang="zh-TW" altLang="en-US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685221" y="4724733"/>
            <a:ext cx="438150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 dirty="0">
                <a:solidFill>
                  <a:schemeClr val="accent1"/>
                </a:solidFill>
                <a:latin typeface="Arial Black" pitchFamily="34" charset="0"/>
                <a:ea typeface="华文琥珀" pitchFamily="2" charset="-122"/>
              </a:rPr>
              <a:t>AEM</a:t>
            </a:r>
            <a:r>
              <a:rPr lang="zh-CN" altLang="en-US" sz="3200" dirty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周末分享</a:t>
            </a:r>
          </a:p>
          <a:p>
            <a:pPr algn="r">
              <a:spcBef>
                <a:spcPct val="50000"/>
              </a:spcBef>
            </a:pPr>
            <a:r>
              <a:rPr lang="zh-CN" altLang="en-US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第</a:t>
            </a:r>
            <a:r>
              <a:rPr lang="en-US" altLang="zh-CN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343</a:t>
            </a:r>
            <a:r>
              <a:rPr lang="zh-CN" altLang="en-US" dirty="0" smtClean="0">
                <a:solidFill>
                  <a:schemeClr val="accent1"/>
                </a:solidFill>
                <a:latin typeface="华文琥珀" pitchFamily="2" charset="-122"/>
                <a:ea typeface="华文琥珀" pitchFamily="2" charset="-122"/>
              </a:rPr>
              <a:t>期</a:t>
            </a:r>
            <a:endParaRPr lang="zh-CN" altLang="en-US" dirty="0">
              <a:solidFill>
                <a:schemeClr val="accent1"/>
              </a:solidFill>
              <a:latin typeface="华文琥珀" pitchFamily="2" charset="-122"/>
              <a:ea typeface="华文琥珀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66860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</a:rPr>
              <a:pPr/>
              <a:t>10</a:t>
            </a:fld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381120" y="204788"/>
            <a:ext cx="7152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三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循环的特点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26324" y="1130669"/>
            <a:ext cx="4465637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defRPr sz="3200">
                <a:latin typeface="楷体" panose="02010609060101010101" pitchFamily="49" charset="-122"/>
                <a:ea typeface="楷体" panose="02010609060101010101" pitchFamily="49" charset="-122"/>
                <a:cs typeface="+mj-cs"/>
              </a:defRPr>
            </a:lvl1pPr>
          </a:lstStyle>
          <a:p>
            <a:r>
              <a:rPr lang="zh-CN" altLang="en-US" dirty="0" smtClean="0"/>
              <a:t>特点</a:t>
            </a:r>
            <a:r>
              <a:rPr lang="zh-CN" altLang="en-US" dirty="0"/>
              <a:t>一</a:t>
            </a:r>
            <a:r>
              <a:rPr lang="en-US" altLang="zh-CN" dirty="0"/>
              <a:t>: </a:t>
            </a:r>
            <a:r>
              <a:rPr lang="zh-CN" altLang="en-US" dirty="0"/>
              <a:t>周而复始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5818255" y="2526773"/>
            <a:ext cx="5462944" cy="30146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1) 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一定要按顺序进行，它靠组织的力 量来推动，像车轮一样向前进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</a:p>
          <a:p>
            <a:pPr>
              <a:buFontTx/>
              <a:buNone/>
            </a:pPr>
            <a:endParaRPr lang="en-US" altLang="zh-CN" sz="24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buFontTx/>
              <a:buNone/>
            </a:pP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2) 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一个循环结束了，解决了一部分问题，可能还有问题没有解决，或者又出现了新的问题，再进行下一个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循环，依此类推，周而复始。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743018" y="2056394"/>
            <a:ext cx="4537075" cy="4141788"/>
            <a:chOff x="743018" y="2056394"/>
            <a:chExt cx="4537075" cy="4141788"/>
          </a:xfrm>
        </p:grpSpPr>
        <p:graphicFrame>
          <p:nvGraphicFramePr>
            <p:cNvPr id="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7212151"/>
                </p:ext>
              </p:extLst>
            </p:nvPr>
          </p:nvGraphicFramePr>
          <p:xfrm>
            <a:off x="989080" y="2056394"/>
            <a:ext cx="4146550" cy="3173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" name="图片" r:id="rId3" imgW="2743200" imgH="1828800" progId="Word.Picture.8">
                    <p:embed/>
                  </p:oleObj>
                </mc:Choice>
                <mc:Fallback>
                  <p:oleObj name="图片" r:id="rId3" imgW="2743200" imgH="1828800" progId="Word.Picture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9080" y="2056394"/>
                          <a:ext cx="4146550" cy="3173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743018" y="2443744"/>
              <a:ext cx="4056062" cy="3754438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 sz="6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743018" y="4397957"/>
              <a:ext cx="40560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6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759143" y="2443744"/>
              <a:ext cx="0" cy="3754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6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4" name="AutoShape 9"/>
            <p:cNvSpPr>
              <a:spLocks noChangeArrowheads="1"/>
            </p:cNvSpPr>
            <p:nvPr/>
          </p:nvSpPr>
          <p:spPr bwMode="auto">
            <a:xfrm>
              <a:off x="1532005" y="2062744"/>
              <a:ext cx="2667000" cy="304800"/>
            </a:xfrm>
            <a:prstGeom prst="curvedDownArrow">
              <a:avLst>
                <a:gd name="adj1" fmla="val 175000"/>
                <a:gd name="adj2" fmla="val 35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 sz="6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5" name="AutoShape 10"/>
            <p:cNvSpPr>
              <a:spLocks noChangeArrowheads="1"/>
            </p:cNvSpPr>
            <p:nvPr/>
          </p:nvSpPr>
          <p:spPr bwMode="auto">
            <a:xfrm>
              <a:off x="4872105" y="3100969"/>
              <a:ext cx="407988" cy="2514600"/>
            </a:xfrm>
            <a:prstGeom prst="curvedLeftArrow">
              <a:avLst>
                <a:gd name="adj1" fmla="val 123268"/>
                <a:gd name="adj2" fmla="val 246537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 sz="6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3198880" y="3102712"/>
              <a:ext cx="1219200" cy="1107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6600">
                  <a:latin typeface="楷体" panose="02010609060101010101" pitchFamily="49" charset="-122"/>
                  <a:ea typeface="楷体" panose="02010609060101010101" pitchFamily="49" charset="-122"/>
                </a:rPr>
                <a:t>P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3198880" y="4474312"/>
              <a:ext cx="1524000" cy="1107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6600">
                  <a:latin typeface="楷体" panose="02010609060101010101" pitchFamily="49" charset="-122"/>
                  <a:ea typeface="楷体" panose="02010609060101010101" pitchFamily="49" charset="-122"/>
                </a:rPr>
                <a:t>D</a:t>
              </a:r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1671705" y="4474312"/>
              <a:ext cx="1447800" cy="1107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6600">
                  <a:latin typeface="楷体" panose="02010609060101010101" pitchFamily="49" charset="-122"/>
                  <a:ea typeface="楷体" panose="02010609060101010101" pitchFamily="49" charset="-122"/>
                </a:rPr>
                <a:t>C</a:t>
              </a:r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1679643" y="3070962"/>
              <a:ext cx="1295400" cy="1107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6600" dirty="0">
                  <a:latin typeface="楷体" panose="02010609060101010101" pitchFamily="49" charset="-122"/>
                  <a:ea typeface="楷体" panose="02010609060101010101" pitchFamily="49" charset="-122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92391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</a:rPr>
              <a:pPr/>
              <a:t>11</a:t>
            </a:fld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381120" y="204788"/>
            <a:ext cx="7152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三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循环的特点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892799" y="2286181"/>
            <a:ext cx="6281379" cy="3036418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Tx/>
              <a:buNone/>
              <a:defRPr sz="2400"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endParaRPr lang="zh-CN" altLang="en-US" dirty="0"/>
          </a:p>
          <a:p>
            <a:r>
              <a:rPr lang="en-US" altLang="zh-CN" dirty="0" smtClean="0"/>
              <a:t>1) </a:t>
            </a:r>
            <a:r>
              <a:rPr lang="zh-CN" altLang="en-US" dirty="0" smtClean="0"/>
              <a:t>企业每个部门、车间、工段、班组，直 至个人的工作，均有一个</a:t>
            </a:r>
            <a:r>
              <a:rPr lang="en-US" altLang="zh-CN" dirty="0" smtClean="0"/>
              <a:t>PDCA</a:t>
            </a:r>
            <a:r>
              <a:rPr lang="zh-CN" altLang="en-US" dirty="0" smtClean="0"/>
              <a:t>循环，这样 一层一层地解决问题，而且大环套小环，一环扣一环，小环保大环，推动大循环。 </a:t>
            </a:r>
            <a:endParaRPr lang="zh-CN" altLang="en-US" dirty="0"/>
          </a:p>
          <a:p>
            <a:r>
              <a:rPr lang="en-US" altLang="zh-CN" dirty="0"/>
              <a:t>2) </a:t>
            </a:r>
            <a:r>
              <a:rPr lang="zh-CN" altLang="en-US" dirty="0" smtClean="0"/>
              <a:t>大环与小环的关系</a:t>
            </a:r>
            <a:endParaRPr lang="zh-CN" altLang="en-US" dirty="0"/>
          </a:p>
          <a:p>
            <a:r>
              <a:rPr lang="en-US" altLang="zh-CN" dirty="0"/>
              <a:t>3)   </a:t>
            </a:r>
            <a:r>
              <a:rPr lang="en-US" altLang="zh-CN" dirty="0" smtClean="0"/>
              <a:t>PDCA</a:t>
            </a:r>
            <a:r>
              <a:rPr lang="zh-CN" altLang="en-US" dirty="0" smtClean="0"/>
              <a:t>循环的转动</a:t>
            </a:r>
            <a:r>
              <a:rPr lang="en-US" altLang="zh-CN" dirty="0"/>
              <a:t>—</a:t>
            </a:r>
            <a:r>
              <a:rPr lang="zh-CN" altLang="en-US" dirty="0"/>
              <a:t>全员推动的结果。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01600" y="1716088"/>
            <a:ext cx="5334000" cy="4953000"/>
            <a:chOff x="101600" y="1716088"/>
            <a:chExt cx="5334000" cy="4953000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01600" y="1944688"/>
              <a:ext cx="5029200" cy="47244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01600" y="4306888"/>
              <a:ext cx="502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616200" y="1944688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1320800" y="3087688"/>
              <a:ext cx="1295400" cy="1219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2616200" y="2097088"/>
              <a:ext cx="914400" cy="914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2997200" y="2782888"/>
              <a:ext cx="1600200" cy="1524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1320800" y="3697288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1930400" y="3087688"/>
              <a:ext cx="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616200" y="2554288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3073400" y="2097088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2997200" y="3544888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3759200" y="2782888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616200" y="4002088"/>
              <a:ext cx="3810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1800">
                  <a:latin typeface="楷体" panose="02010609060101010101" pitchFamily="49" charset="-122"/>
                  <a:ea typeface="楷体" panose="02010609060101010101" pitchFamily="49" charset="-122"/>
                </a:rPr>
                <a:t>P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2311400" y="4002088"/>
              <a:ext cx="3810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1800">
                  <a:latin typeface="楷体" panose="02010609060101010101" pitchFamily="49" charset="-122"/>
                  <a:ea typeface="楷体" panose="02010609060101010101" pitchFamily="49" charset="-122"/>
                </a:rPr>
                <a:t>A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2616200" y="4306888"/>
              <a:ext cx="9906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1800">
                  <a:latin typeface="楷体" panose="02010609060101010101" pitchFamily="49" charset="-122"/>
                  <a:ea typeface="楷体" panose="02010609060101010101" pitchFamily="49" charset="-122"/>
                </a:rPr>
                <a:t>D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2311400" y="4306888"/>
              <a:ext cx="6096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1800">
                  <a:latin typeface="楷体" panose="02010609060101010101" pitchFamily="49" charset="-122"/>
                  <a:ea typeface="楷体" panose="02010609060101010101" pitchFamily="49" charset="-122"/>
                </a:rPr>
                <a:t>C</a:t>
              </a: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3835400" y="3011488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400">
                  <a:latin typeface="楷体" panose="02010609060101010101" pitchFamily="49" charset="-122"/>
                  <a:ea typeface="楷体" panose="02010609060101010101" pitchFamily="49" charset="-122"/>
                </a:rPr>
                <a:t>P</a:t>
              </a:r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3835400" y="3697288"/>
              <a:ext cx="533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400">
                  <a:latin typeface="楷体" panose="02010609060101010101" pitchFamily="49" charset="-122"/>
                  <a:ea typeface="楷体" panose="02010609060101010101" pitchFamily="49" charset="-122"/>
                </a:rPr>
                <a:t>D</a:t>
              </a:r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3225800" y="3697288"/>
              <a:ext cx="6858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400">
                  <a:latin typeface="楷体" panose="02010609060101010101" pitchFamily="49" charset="-122"/>
                  <a:ea typeface="楷体" panose="02010609060101010101" pitchFamily="49" charset="-122"/>
                </a:rPr>
                <a:t>C</a:t>
              </a:r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3225800" y="3011488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400">
                  <a:latin typeface="楷体" panose="02010609060101010101" pitchFamily="49" charset="-122"/>
                  <a:ea typeface="楷体" panose="02010609060101010101" pitchFamily="49" charset="-122"/>
                </a:rPr>
                <a:t>A</a:t>
              </a: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3149600" y="2249488"/>
              <a:ext cx="2286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1400">
                  <a:latin typeface="楷体" panose="02010609060101010101" pitchFamily="49" charset="-122"/>
                  <a:ea typeface="楷体" panose="02010609060101010101" pitchFamily="49" charset="-122"/>
                </a:rPr>
                <a:t>P</a:t>
              </a:r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3149600" y="2630488"/>
              <a:ext cx="304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1400">
                  <a:latin typeface="楷体" panose="02010609060101010101" pitchFamily="49" charset="-122"/>
                  <a:ea typeface="楷体" panose="02010609060101010101" pitchFamily="49" charset="-122"/>
                </a:rPr>
                <a:t>D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2692400" y="2249488"/>
              <a:ext cx="304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1400">
                  <a:latin typeface="楷体" panose="02010609060101010101" pitchFamily="49" charset="-122"/>
                  <a:ea typeface="楷体" panose="02010609060101010101" pitchFamily="49" charset="-122"/>
                </a:rPr>
                <a:t>A</a:t>
              </a:r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auto">
            <a:xfrm>
              <a:off x="2692400" y="2630488"/>
              <a:ext cx="304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1400">
                  <a:latin typeface="楷体" panose="02010609060101010101" pitchFamily="49" charset="-122"/>
                  <a:ea typeface="楷体" panose="02010609060101010101" pitchFamily="49" charset="-122"/>
                </a:rPr>
                <a:t>C</a:t>
              </a: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2006600" y="3240088"/>
              <a:ext cx="381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400">
                  <a:latin typeface="楷体" panose="02010609060101010101" pitchFamily="49" charset="-122"/>
                  <a:ea typeface="楷体" panose="02010609060101010101" pitchFamily="49" charset="-122"/>
                </a:rPr>
                <a:t>P</a:t>
              </a:r>
            </a:p>
          </p:txBody>
        </p:sp>
        <p:sp>
          <p:nvSpPr>
            <p:cNvPr id="33" name="Text Box 30"/>
            <p:cNvSpPr txBox="1">
              <a:spLocks noChangeArrowheads="1"/>
            </p:cNvSpPr>
            <p:nvPr/>
          </p:nvSpPr>
          <p:spPr bwMode="auto">
            <a:xfrm>
              <a:off x="2006600" y="3773488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400">
                  <a:latin typeface="楷体" panose="02010609060101010101" pitchFamily="49" charset="-122"/>
                  <a:ea typeface="楷体" panose="02010609060101010101" pitchFamily="49" charset="-122"/>
                </a:rPr>
                <a:t>D</a:t>
              </a:r>
            </a:p>
          </p:txBody>
        </p:sp>
        <p:sp>
          <p:nvSpPr>
            <p:cNvPr id="34" name="Text Box 31"/>
            <p:cNvSpPr txBox="1">
              <a:spLocks noChangeArrowheads="1"/>
            </p:cNvSpPr>
            <p:nvPr/>
          </p:nvSpPr>
          <p:spPr bwMode="auto">
            <a:xfrm>
              <a:off x="1473200" y="3773488"/>
              <a:ext cx="381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400">
                  <a:latin typeface="楷体" panose="02010609060101010101" pitchFamily="49" charset="-122"/>
                  <a:ea typeface="楷体" panose="02010609060101010101" pitchFamily="49" charset="-122"/>
                </a:rPr>
                <a:t>C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1473200" y="3240088"/>
              <a:ext cx="381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2400">
                  <a:latin typeface="楷体" panose="02010609060101010101" pitchFamily="49" charset="-122"/>
                  <a:ea typeface="楷体" panose="02010609060101010101" pitchFamily="49" charset="-122"/>
                </a:rPr>
                <a:t>A</a:t>
              </a:r>
            </a:p>
          </p:txBody>
        </p:sp>
        <p:sp>
          <p:nvSpPr>
            <p:cNvPr id="36" name="AutoShape 33"/>
            <p:cNvSpPr>
              <a:spLocks noChangeArrowheads="1"/>
            </p:cNvSpPr>
            <p:nvPr/>
          </p:nvSpPr>
          <p:spPr bwMode="auto">
            <a:xfrm>
              <a:off x="1549400" y="1716088"/>
              <a:ext cx="2743200" cy="228600"/>
            </a:xfrm>
            <a:prstGeom prst="curvedDownArrow">
              <a:avLst>
                <a:gd name="adj1" fmla="val 240000"/>
                <a:gd name="adj2" fmla="val 48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7" name="AutoShape 34"/>
            <p:cNvSpPr>
              <a:spLocks noChangeArrowheads="1"/>
            </p:cNvSpPr>
            <p:nvPr/>
          </p:nvSpPr>
          <p:spPr bwMode="auto">
            <a:xfrm>
              <a:off x="5130800" y="3316288"/>
              <a:ext cx="304800" cy="2362200"/>
            </a:xfrm>
            <a:prstGeom prst="curvedLeftArrow">
              <a:avLst>
                <a:gd name="adj1" fmla="val 155000"/>
                <a:gd name="adj2" fmla="val 31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397000" y="2630488"/>
              <a:ext cx="1143000" cy="457200"/>
            </a:xfrm>
            <a:prstGeom prst="curvedDownArrow">
              <a:avLst>
                <a:gd name="adj1" fmla="val 50000"/>
                <a:gd name="adj2" fmla="val 10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39" name="Rectangle 37"/>
          <p:cNvSpPr txBox="1">
            <a:spLocks noChangeArrowheads="1"/>
          </p:cNvSpPr>
          <p:nvPr/>
        </p:nvSpPr>
        <p:spPr>
          <a:xfrm>
            <a:off x="546894" y="992188"/>
            <a:ext cx="4519612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defRPr sz="3200">
                <a:latin typeface="楷体" panose="02010609060101010101" pitchFamily="49" charset="-122"/>
                <a:ea typeface="楷体" panose="02010609060101010101" pitchFamily="49" charset="-122"/>
                <a:cs typeface="+mj-cs"/>
              </a:defRPr>
            </a:lvl1pPr>
          </a:lstStyle>
          <a:p>
            <a:r>
              <a:rPr lang="zh-CN" altLang="en-US" dirty="0" smtClean="0"/>
              <a:t>特点</a:t>
            </a:r>
            <a:r>
              <a:rPr lang="zh-CN" altLang="en-US" dirty="0"/>
              <a:t>二</a:t>
            </a:r>
            <a:r>
              <a:rPr lang="en-US" altLang="zh-CN" dirty="0"/>
              <a:t>: </a:t>
            </a:r>
            <a:r>
              <a:rPr lang="zh-CN" altLang="en-US" dirty="0"/>
              <a:t>大环套小环</a:t>
            </a:r>
          </a:p>
        </p:txBody>
      </p:sp>
    </p:spTree>
    <p:extLst>
      <p:ext uri="{BB962C8B-B14F-4D97-AF65-F5344CB8AC3E}">
        <p14:creationId xmlns:p14="http://schemas.microsoft.com/office/powerpoint/2010/main" val="226391438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</a:rPr>
              <a:pPr/>
              <a:t>12</a:t>
            </a:fld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381120" y="204788"/>
            <a:ext cx="7152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三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循环的特点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178953" y="2546000"/>
            <a:ext cx="5885891" cy="30130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、不是在同一水平上循环，每循环一次，就解决一部分问题，取得一部分成果，工作就前进一步，水平就提高一步。</a:t>
            </a:r>
          </a:p>
          <a:p>
            <a:pPr>
              <a:buFontTx/>
              <a:buNone/>
            </a:pP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、每通过一次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循环，都要进行总结， 提出新目标，再进行第二次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循环， 使质量管理的车轮滚滚向前。 </a:t>
            </a:r>
          </a:p>
          <a:p>
            <a:pPr>
              <a:buFontTx/>
              <a:buNone/>
            </a:pP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每循环一次，质量水平和管理水 平均提高一步。 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5815415" y="2102354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1853015" y="1797554"/>
            <a:ext cx="3962400" cy="4419600"/>
            <a:chOff x="1853015" y="1797554"/>
            <a:chExt cx="3962400" cy="4419600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853015" y="4312154"/>
              <a:ext cx="1981200" cy="19050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en-AU" altLang="zh-TW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3834215" y="2330954"/>
              <a:ext cx="1981200" cy="19050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en-AU" altLang="zh-TW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853015" y="6217154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3834215" y="5302754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3834215" y="4235954"/>
              <a:ext cx="0" cy="1066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3834215" y="4235954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5815415" y="3245354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3834215" y="3321554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4824815" y="2330954"/>
              <a:ext cx="0" cy="1905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2843615" y="4312154"/>
              <a:ext cx="0" cy="1905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1853015" y="5302754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079257" y="4626479"/>
              <a:ext cx="415498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CN" sz="36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P</a:t>
              </a:r>
              <a:endParaRPr kumimoji="1" lang="en-US" altLang="zh-CN" sz="36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3072215" y="5302754"/>
              <a:ext cx="6858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CN" sz="3600">
                  <a:latin typeface="楷体" panose="02010609060101010101" pitchFamily="49" charset="-122"/>
                  <a:ea typeface="楷体" panose="02010609060101010101" pitchFamily="49" charset="-122"/>
                </a:rPr>
                <a:t>D</a:t>
              </a: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2386415" y="5355141"/>
              <a:ext cx="415498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CN" sz="3600">
                  <a:latin typeface="楷体" panose="02010609060101010101" pitchFamily="49" charset="-122"/>
                  <a:ea typeface="楷体" panose="02010609060101010101" pitchFamily="49" charset="-122"/>
                </a:rPr>
                <a:t>C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343552" y="4640766"/>
              <a:ext cx="415498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CN" sz="3600">
                  <a:latin typeface="楷体" panose="02010609060101010101" pitchFamily="49" charset="-122"/>
                  <a:ea typeface="楷体" panose="02010609060101010101" pitchFamily="49" charset="-122"/>
                </a:rPr>
                <a:t>A</a:t>
              </a:r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4139015" y="2711954"/>
              <a:ext cx="609600" cy="609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4139015" y="3016754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443815" y="2711954"/>
              <a:ext cx="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flipV="1">
              <a:off x="2081615" y="2407154"/>
              <a:ext cx="3657600" cy="3657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8" name="AutoShape 25"/>
            <p:cNvSpPr>
              <a:spLocks noChangeArrowheads="1"/>
            </p:cNvSpPr>
            <p:nvPr/>
          </p:nvSpPr>
          <p:spPr bwMode="auto">
            <a:xfrm>
              <a:off x="2157815" y="3931154"/>
              <a:ext cx="1447800" cy="381000"/>
            </a:xfrm>
            <a:prstGeom prst="curvedDownArrow">
              <a:avLst>
                <a:gd name="adj1" fmla="val 76000"/>
                <a:gd name="adj2" fmla="val 152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9" name="AutoShape 26"/>
            <p:cNvSpPr>
              <a:spLocks noChangeArrowheads="1"/>
            </p:cNvSpPr>
            <p:nvPr/>
          </p:nvSpPr>
          <p:spPr bwMode="auto">
            <a:xfrm>
              <a:off x="4215215" y="1797554"/>
              <a:ext cx="1447800" cy="533400"/>
            </a:xfrm>
            <a:prstGeom prst="curvedDownArrow">
              <a:avLst>
                <a:gd name="adj1" fmla="val 54286"/>
                <a:gd name="adj2" fmla="val 108571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 sz="36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30" name="Rectangle 28"/>
          <p:cNvSpPr txBox="1">
            <a:spLocks noChangeArrowheads="1"/>
          </p:cNvSpPr>
          <p:nvPr/>
        </p:nvSpPr>
        <p:spPr>
          <a:xfrm>
            <a:off x="501785" y="1004539"/>
            <a:ext cx="4437330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defRPr sz="3200">
                <a:latin typeface="楷体" panose="02010609060101010101" pitchFamily="49" charset="-122"/>
                <a:ea typeface="楷体" panose="02010609060101010101" pitchFamily="49" charset="-122"/>
                <a:cs typeface="+mj-cs"/>
              </a:defRPr>
            </a:lvl1pPr>
          </a:lstStyle>
          <a:p>
            <a:r>
              <a:rPr lang="zh-CN" altLang="en-US" dirty="0" smtClean="0"/>
              <a:t>特点</a:t>
            </a:r>
            <a:r>
              <a:rPr lang="zh-CN" altLang="en-US" dirty="0"/>
              <a:t>三</a:t>
            </a:r>
            <a:r>
              <a:rPr lang="en-US" altLang="zh-CN" dirty="0"/>
              <a:t>: </a:t>
            </a:r>
            <a:r>
              <a:rPr lang="zh-CN" altLang="en-US" dirty="0"/>
              <a:t>阶梯式上升</a:t>
            </a:r>
          </a:p>
        </p:txBody>
      </p:sp>
    </p:spTree>
    <p:extLst>
      <p:ext uri="{BB962C8B-B14F-4D97-AF65-F5344CB8AC3E}">
        <p14:creationId xmlns:p14="http://schemas.microsoft.com/office/powerpoint/2010/main" val="38764343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</a:rPr>
              <a:pPr/>
              <a:t>13</a:t>
            </a:fld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381120" y="204788"/>
            <a:ext cx="7152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三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循环的特点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723914" y="1783689"/>
            <a:ext cx="8771496" cy="4580584"/>
            <a:chOff x="979488" y="2017066"/>
            <a:chExt cx="8771496" cy="4580584"/>
          </a:xfrm>
        </p:grpSpPr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5331384" y="2017066"/>
              <a:ext cx="44196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zh-TW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解決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问题</a:t>
              </a:r>
              <a:r>
                <a:rPr kumimoji="1" lang="zh-TW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的流程</a:t>
              </a:r>
              <a:r>
                <a:rPr kumimoji="1" lang="en-US" altLang="zh-TW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(Problem Solving Process)</a:t>
              </a:r>
            </a:p>
          </p:txBody>
        </p: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2497138" y="2420938"/>
              <a:ext cx="3657600" cy="36671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zh-TW" altLang="en-US" sz="1800" dirty="0">
                  <a:latin typeface="楷体" panose="02010609060101010101" pitchFamily="49" charset="-122"/>
                  <a:ea typeface="楷体" panose="02010609060101010101" pitchFamily="49" charset="-122"/>
                </a:rPr>
                <a:t>改善</a:t>
              </a:r>
              <a:r>
                <a:rPr kumimoji="1" lang="zh-CN" altLang="en-US" sz="1800" dirty="0">
                  <a:latin typeface="楷体" panose="02010609060101010101" pitchFamily="49" charset="-122"/>
                  <a:ea typeface="楷体" panose="02010609060101010101" pitchFamily="49" charset="-122"/>
                </a:rPr>
                <a:t>循环</a:t>
              </a:r>
              <a:endParaRPr kumimoji="1" lang="zh-TW" altLang="en-US" sz="1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4706938" y="2454275"/>
              <a:ext cx="20574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zh-TW" altLang="en-US" sz="1800" dirty="0">
                  <a:latin typeface="楷体" panose="02010609060101010101" pitchFamily="49" charset="-122"/>
                  <a:ea typeface="楷体" panose="02010609060101010101" pitchFamily="49" charset="-122"/>
                </a:rPr>
                <a:t>改善</a:t>
              </a:r>
              <a:r>
                <a:rPr kumimoji="1" lang="en-US" altLang="zh-TW" sz="1800" dirty="0">
                  <a:latin typeface="楷体" panose="02010609060101010101" pitchFamily="49" charset="-122"/>
                  <a:ea typeface="楷体" panose="02010609060101010101" pitchFamily="49" charset="-122"/>
                </a:rPr>
                <a:t>.</a:t>
              </a: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5392738" y="2468563"/>
              <a:ext cx="8382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zh-TW" altLang="en-US" sz="1800">
                  <a:latin typeface="楷体" panose="02010609060101010101" pitchFamily="49" charset="-122"/>
                  <a:ea typeface="楷体" panose="02010609060101010101" pitchFamily="49" charset="-122"/>
                </a:rPr>
                <a:t>維持</a:t>
              </a:r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3570288" y="2630488"/>
              <a:ext cx="1219200" cy="0"/>
            </a:xfrm>
            <a:prstGeom prst="line">
              <a:avLst/>
            </a:prstGeom>
            <a:noFill/>
            <a:ln w="28575">
              <a:solidFill>
                <a:srgbClr val="FF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V="1">
              <a:off x="979488" y="3092450"/>
              <a:ext cx="0" cy="350520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979488" y="6597650"/>
              <a:ext cx="762000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979488" y="2711450"/>
              <a:ext cx="1524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zh-CN" alt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楷体" panose="02010609060101010101" pitchFamily="49" charset="-122"/>
                  <a:ea typeface="楷体" panose="02010609060101010101" pitchFamily="49" charset="-122"/>
                </a:rPr>
                <a:t>质量水准</a:t>
              </a: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7532688" y="6140450"/>
              <a:ext cx="1143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  <a:buClrTx/>
                <a:buFontTx/>
                <a:buNone/>
                <a:defRPr/>
              </a:pPr>
              <a:r>
                <a:rPr kumimoji="1" lang="zh-CN" alt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楷体" panose="02010609060101010101" pitchFamily="49" charset="-122"/>
                  <a:ea typeface="楷体" panose="02010609060101010101" pitchFamily="49" charset="-122"/>
                </a:rPr>
                <a:t>时间</a:t>
              </a: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979488" y="5911850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1970088" y="5911850"/>
              <a:ext cx="152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 flipV="1">
              <a:off x="2122488" y="5988050"/>
              <a:ext cx="762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2198688" y="5988050"/>
              <a:ext cx="762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 flipV="1">
              <a:off x="2274888" y="5988050"/>
              <a:ext cx="762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2351088" y="5988050"/>
              <a:ext cx="762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V="1">
              <a:off x="2427288" y="5988050"/>
              <a:ext cx="762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2503488" y="5988050"/>
              <a:ext cx="1524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flipV="1">
              <a:off x="2655888" y="5988050"/>
              <a:ext cx="762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2732088" y="5988050"/>
              <a:ext cx="762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 flipV="1">
              <a:off x="2808288" y="5911850"/>
              <a:ext cx="762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2884488" y="591185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 flipV="1">
              <a:off x="3341688" y="5226050"/>
              <a:ext cx="4572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3798888" y="5226050"/>
              <a:ext cx="762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 flipV="1">
              <a:off x="3875088" y="5226050"/>
              <a:ext cx="762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3951288" y="5226050"/>
              <a:ext cx="762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 flipV="1">
              <a:off x="4027488" y="5149850"/>
              <a:ext cx="1524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4179888" y="5149850"/>
              <a:ext cx="762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 flipV="1">
              <a:off x="4256088" y="5149850"/>
              <a:ext cx="152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4408488" y="5149850"/>
              <a:ext cx="152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6" name="Line 31"/>
            <p:cNvSpPr>
              <a:spLocks noChangeShapeType="1"/>
            </p:cNvSpPr>
            <p:nvPr/>
          </p:nvSpPr>
          <p:spPr bwMode="auto">
            <a:xfrm flipV="1">
              <a:off x="4560888" y="5226050"/>
              <a:ext cx="762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>
              <a:off x="4637088" y="522605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 flipV="1">
              <a:off x="5322888" y="4464050"/>
              <a:ext cx="4572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9" name="AutoShape 34"/>
            <p:cNvSpPr>
              <a:spLocks noChangeArrowheads="1"/>
            </p:cNvSpPr>
            <p:nvPr/>
          </p:nvSpPr>
          <p:spPr bwMode="auto">
            <a:xfrm>
              <a:off x="1208088" y="3778250"/>
              <a:ext cx="2971800" cy="1524000"/>
            </a:xfrm>
            <a:prstGeom prst="cloudCallout">
              <a:avLst>
                <a:gd name="adj1" fmla="val -7579"/>
                <a:gd name="adj2" fmla="val 85625"/>
              </a:avLst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维持</a:t>
              </a:r>
              <a:r>
                <a:rPr kumimoji="1" lang="en-US" altLang="zh-TW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: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1.</a:t>
              </a:r>
              <a:r>
                <a:rPr kumimoji="1" lang="zh-TW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管制</a:t>
              </a:r>
              <a:r>
                <a:rPr kumimoji="1" lang="en-US" altLang="zh-TW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5M        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2.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纪律</a:t>
              </a:r>
              <a:r>
                <a:rPr kumimoji="1" lang="zh-TW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1" lang="en-US" altLang="zh-TW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/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落实标准</a:t>
              </a:r>
              <a:endParaRPr kumimoji="1" lang="zh-TW" altLang="en-US" sz="16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3.</a:t>
              </a:r>
              <a:r>
                <a:rPr kumimoji="1" lang="zh-TW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第一次就做</a:t>
              </a:r>
              <a:r>
                <a:rPr kumimoji="1"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对事</a:t>
              </a:r>
              <a:endParaRPr kumimoji="1" lang="en-US" altLang="zh-TW" sz="16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40" name="AutoShape 35"/>
            <p:cNvSpPr>
              <a:spLocks noChangeArrowheads="1"/>
            </p:cNvSpPr>
            <p:nvPr/>
          </p:nvSpPr>
          <p:spPr bwMode="auto">
            <a:xfrm>
              <a:off x="4637088" y="3625850"/>
              <a:ext cx="1066800" cy="1143000"/>
            </a:xfrm>
            <a:prstGeom prst="upArrow">
              <a:avLst>
                <a:gd name="adj1" fmla="val 50000"/>
                <a:gd name="adj2" fmla="val 26786"/>
              </a:avLst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800">
                  <a:latin typeface="楷体" panose="02010609060101010101" pitchFamily="49" charset="-122"/>
                  <a:ea typeface="楷体" panose="02010609060101010101" pitchFamily="49" charset="-122"/>
                </a:rPr>
                <a:t>品質提昇</a:t>
              </a: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3798888" y="5226050"/>
              <a:ext cx="11430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>
                  <a:latin typeface="楷体" panose="02010609060101010101" pitchFamily="49" charset="-122"/>
                  <a:ea typeface="楷体" panose="02010609060101010101" pitchFamily="49" charset="-122"/>
                </a:rPr>
                <a:t>SDCA</a:t>
              </a: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5322888" y="4768850"/>
              <a:ext cx="11430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>
                  <a:latin typeface="楷体" panose="02010609060101010101" pitchFamily="49" charset="-122"/>
                  <a:ea typeface="楷体" panose="02010609060101010101" pitchFamily="49" charset="-122"/>
                </a:rPr>
                <a:t>PDCA</a:t>
              </a:r>
            </a:p>
          </p:txBody>
        </p:sp>
        <p:sp>
          <p:nvSpPr>
            <p:cNvPr id="43" name="AutoShape 38"/>
            <p:cNvSpPr>
              <a:spLocks noChangeArrowheads="1"/>
            </p:cNvSpPr>
            <p:nvPr/>
          </p:nvSpPr>
          <p:spPr bwMode="auto">
            <a:xfrm>
              <a:off x="6008688" y="5226050"/>
              <a:ext cx="304800" cy="1219200"/>
            </a:xfrm>
            <a:prstGeom prst="curvedLeftArrow">
              <a:avLst>
                <a:gd name="adj1" fmla="val 80000"/>
                <a:gd name="adj2" fmla="val 16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44" name="AutoShape 39"/>
            <p:cNvSpPr>
              <a:spLocks noChangeArrowheads="1"/>
            </p:cNvSpPr>
            <p:nvPr/>
          </p:nvSpPr>
          <p:spPr bwMode="auto">
            <a:xfrm>
              <a:off x="4027488" y="5607050"/>
              <a:ext cx="152400" cy="685800"/>
            </a:xfrm>
            <a:prstGeom prst="curvedRightArrow">
              <a:avLst>
                <a:gd name="adj1" fmla="val 90000"/>
                <a:gd name="adj2" fmla="val 18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4332288" y="5835650"/>
              <a:ext cx="1524000" cy="685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40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解決問題八大步驟</a:t>
              </a:r>
            </a:p>
          </p:txBody>
        </p:sp>
        <p:sp>
          <p:nvSpPr>
            <p:cNvPr id="46" name="AutoShape 41"/>
            <p:cNvSpPr>
              <a:spLocks noChangeArrowheads="1"/>
            </p:cNvSpPr>
            <p:nvPr/>
          </p:nvSpPr>
          <p:spPr bwMode="auto">
            <a:xfrm>
              <a:off x="5932488" y="2940050"/>
              <a:ext cx="1981200" cy="1295400"/>
            </a:xfrm>
            <a:prstGeom prst="wedgeRoundRectCallout">
              <a:avLst>
                <a:gd name="adj1" fmla="val -59935"/>
                <a:gd name="adj2" fmla="val 80269"/>
                <a:gd name="adj3" fmla="val 16667"/>
              </a:avLst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zh-TW" altLang="en-US" sz="1800">
                  <a:latin typeface="楷体" panose="02010609060101010101" pitchFamily="49" charset="-122"/>
                  <a:ea typeface="楷体" panose="02010609060101010101" pitchFamily="49" charset="-122"/>
                </a:rPr>
                <a:t>改善</a:t>
              </a:r>
              <a:r>
                <a:rPr kumimoji="1" lang="en-US" altLang="zh-TW" sz="1800">
                  <a:latin typeface="楷体" panose="02010609060101010101" pitchFamily="49" charset="-122"/>
                  <a:ea typeface="楷体" panose="02010609060101010101" pitchFamily="49" charset="-122"/>
                </a:rPr>
                <a:t>: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>
                  <a:latin typeface="楷体" panose="02010609060101010101" pitchFamily="49" charset="-122"/>
                  <a:ea typeface="楷体" panose="02010609060101010101" pitchFamily="49" charset="-122"/>
                </a:rPr>
                <a:t>1.</a:t>
              </a:r>
              <a:r>
                <a:rPr kumimoji="1" lang="zh-CN" altLang="en-US" sz="1800">
                  <a:latin typeface="楷体" panose="02010609060101010101" pitchFamily="49" charset="-122"/>
                  <a:ea typeface="楷体" panose="02010609060101010101" pitchFamily="49" charset="-122"/>
                </a:rPr>
                <a:t>设定目标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>
                  <a:latin typeface="楷体" panose="02010609060101010101" pitchFamily="49" charset="-122"/>
                  <a:ea typeface="楷体" panose="02010609060101010101" pitchFamily="49" charset="-122"/>
                </a:rPr>
                <a:t>2.</a:t>
              </a:r>
              <a:r>
                <a:rPr kumimoji="1" lang="zh-CN" altLang="en-US" sz="1800">
                  <a:latin typeface="楷体" panose="02010609060101010101" pitchFamily="49" charset="-122"/>
                  <a:ea typeface="楷体" panose="02010609060101010101" pitchFamily="49" charset="-122"/>
                </a:rPr>
                <a:t>行动</a:t>
              </a:r>
              <a:r>
                <a:rPr kumimoji="1" lang="zh-TW" altLang="en-US" sz="1800">
                  <a:latin typeface="楷体" panose="02010609060101010101" pitchFamily="49" charset="-122"/>
                  <a:ea typeface="楷体" panose="02010609060101010101" pitchFamily="49" charset="-122"/>
                </a:rPr>
                <a:t>方案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kumimoji="1" lang="en-US" altLang="zh-TW" sz="1800">
                  <a:latin typeface="楷体" panose="02010609060101010101" pitchFamily="49" charset="-122"/>
                  <a:ea typeface="楷体" panose="02010609060101010101" pitchFamily="49" charset="-122"/>
                </a:rPr>
                <a:t>3.</a:t>
              </a:r>
              <a:r>
                <a:rPr kumimoji="1" lang="zh-CN" altLang="en-US" sz="1800">
                  <a:latin typeface="楷体" panose="02010609060101010101" pitchFamily="49" charset="-122"/>
                  <a:ea typeface="楷体" panose="02010609060101010101" pitchFamily="49" charset="-122"/>
                </a:rPr>
                <a:t>消除浪费</a:t>
              </a:r>
              <a:endParaRPr kumimoji="1" lang="zh-TW" altLang="en-US" sz="18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611188" y="981075"/>
            <a:ext cx="8126412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特点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三</a:t>
            </a: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: 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阶梯式上升</a:t>
            </a:r>
          </a:p>
        </p:txBody>
      </p:sp>
      <p:sp>
        <p:nvSpPr>
          <p:cNvPr id="48" name="Rectangle 45"/>
          <p:cNvSpPr>
            <a:spLocks noChangeArrowheads="1"/>
          </p:cNvSpPr>
          <p:nvPr/>
        </p:nvSpPr>
        <p:spPr bwMode="auto">
          <a:xfrm>
            <a:off x="2002743" y="1585781"/>
            <a:ext cx="4134421" cy="5231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418" tIns="45709" rIns="91418" bIns="45709">
            <a:spAutoFit/>
          </a:bodyPr>
          <a:lstStyle/>
          <a:p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运转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en-US" altLang="zh-TW" sz="28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维持</a:t>
            </a:r>
            <a:r>
              <a:rPr lang="zh-TW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TW" sz="2800" dirty="0">
                <a:latin typeface="楷体" panose="02010609060101010101" pitchFamily="49" charset="-122"/>
                <a:ea typeface="楷体" panose="02010609060101010101" pitchFamily="49" charset="-122"/>
              </a:rPr>
              <a:t>vs 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改善</a:t>
            </a:r>
            <a:endParaRPr lang="zh-TW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82989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</a:rPr>
              <a:pPr/>
              <a:t>14</a:t>
            </a:fld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381120" y="204788"/>
            <a:ext cx="7152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三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循环的特点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08279" y="1785144"/>
            <a:ext cx="10045521" cy="1569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18" tIns="45709" rIns="91418" bIns="45709">
            <a:spAutoFit/>
          </a:bodyPr>
          <a:lstStyle>
            <a:defPPr>
              <a:defRPr lang="zh-CN"/>
            </a:defPPr>
            <a:lvl1pPr>
              <a:defRPr sz="2800"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en-US" altLang="zh-CN" sz="2400" dirty="0"/>
              <a:t>PDCA</a:t>
            </a:r>
            <a:r>
              <a:rPr lang="zh-CN" altLang="en-US" sz="2400" dirty="0"/>
              <a:t>循环应用以</a:t>
            </a:r>
            <a:r>
              <a:rPr lang="en-US" altLang="zh-CN" sz="2400" dirty="0"/>
              <a:t>QC</a:t>
            </a:r>
            <a:r>
              <a:rPr lang="zh-CN" altLang="en-US" sz="2400" dirty="0"/>
              <a:t>七种工具（直方图、控制图、特性要因图、柏拉图、散布图、层别法和统计分析表）为主的统计处理方法。</a:t>
            </a:r>
          </a:p>
          <a:p>
            <a:r>
              <a:rPr lang="zh-CN" altLang="en-US" sz="2400" dirty="0"/>
              <a:t>工业工程（</a:t>
            </a:r>
            <a:r>
              <a:rPr lang="en-US" altLang="zh-CN" sz="2400" dirty="0"/>
              <a:t>IE</a:t>
            </a:r>
            <a:r>
              <a:rPr lang="zh-CN" altLang="en-US" sz="2400" dirty="0"/>
              <a:t>）中工作研究的方法。</a:t>
            </a:r>
          </a:p>
          <a:p>
            <a:r>
              <a:rPr lang="zh-CN" altLang="en-US" sz="2400" dirty="0"/>
              <a:t>  </a:t>
            </a:r>
            <a:r>
              <a:rPr lang="en-US" altLang="zh-CN" sz="2400" dirty="0"/>
              <a:t>——</a:t>
            </a:r>
            <a:r>
              <a:rPr lang="zh-CN" altLang="en-US" sz="2400" dirty="0"/>
              <a:t>作为进行工作和发现、解决问题的工具。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84188" y="1053827"/>
            <a:ext cx="8126412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特点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四</a:t>
            </a: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: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科学管理方法的综合应用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84188" y="3262018"/>
            <a:ext cx="2802538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defRPr sz="3200">
                <a:latin typeface="楷体" panose="02010609060101010101" pitchFamily="49" charset="-122"/>
                <a:ea typeface="楷体" panose="02010609060101010101" pitchFamily="49" charset="-122"/>
                <a:cs typeface="+mj-cs"/>
              </a:defRPr>
            </a:lvl1pPr>
          </a:lstStyle>
          <a:p>
            <a:r>
              <a:rPr lang="en-US" altLang="zh-CN" sz="2800" dirty="0"/>
              <a:t>PDCA</a:t>
            </a:r>
            <a:r>
              <a:rPr lang="zh-CN" altLang="en-US" sz="2800" dirty="0"/>
              <a:t>环应用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202261" y="3915276"/>
            <a:ext cx="10331843" cy="23083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 lIns="91418" tIns="45709" rIns="91418" bIns="45709">
            <a:spAutoFit/>
          </a:bodyPr>
          <a:lstStyle>
            <a:defPPr>
              <a:defRPr lang="zh-CN"/>
            </a:defPPr>
            <a:lvl1pPr>
              <a:defRPr sz="2400"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en-US" altLang="zh-CN" dirty="0" smtClean="0"/>
              <a:t>-</a:t>
            </a:r>
            <a:r>
              <a:rPr lang="zh-CN" altLang="en-AU" dirty="0" smtClean="0"/>
              <a:t>帮</a:t>
            </a:r>
            <a:r>
              <a:rPr lang="zh-CN" altLang="en-AU" dirty="0"/>
              <a:t>你理清工作思路</a:t>
            </a:r>
            <a:r>
              <a:rPr lang="en-AU" altLang="zh-CN" dirty="0"/>
              <a:t>,</a:t>
            </a:r>
            <a:r>
              <a:rPr lang="zh-CN" altLang="en-AU" dirty="0"/>
              <a:t>决定工作程序</a:t>
            </a:r>
            <a:r>
              <a:rPr lang="en-AU" altLang="zh-CN" dirty="0"/>
              <a:t>,</a:t>
            </a:r>
            <a:r>
              <a:rPr lang="zh-CN" altLang="en-AU" dirty="0"/>
              <a:t>确保形成工作闭环</a:t>
            </a:r>
            <a:endParaRPr lang="zh-TW" altLang="en-US" dirty="0"/>
          </a:p>
          <a:p>
            <a:r>
              <a:rPr lang="en-US" altLang="zh-CN" dirty="0" smtClean="0"/>
              <a:t>-</a:t>
            </a:r>
            <a:r>
              <a:rPr lang="zh-CN" altLang="en-AU" dirty="0" smtClean="0"/>
              <a:t>应用</a:t>
            </a:r>
            <a:r>
              <a:rPr lang="zh-CN" altLang="en-AU" dirty="0"/>
              <a:t>于个人生活</a:t>
            </a:r>
            <a:r>
              <a:rPr lang="en-AU" altLang="zh-CN" dirty="0"/>
              <a:t>,</a:t>
            </a:r>
            <a:r>
              <a:rPr lang="zh-CN" altLang="en-AU" dirty="0"/>
              <a:t>职业生涯管理</a:t>
            </a:r>
            <a:r>
              <a:rPr lang="en-AU" altLang="zh-CN" dirty="0"/>
              <a:t>,</a:t>
            </a:r>
            <a:r>
              <a:rPr lang="zh-CN" altLang="en-AU" dirty="0"/>
              <a:t>克服职业惰性</a:t>
            </a:r>
            <a:endParaRPr lang="zh-TW" altLang="en-US" dirty="0"/>
          </a:p>
          <a:p>
            <a:r>
              <a:rPr lang="en-US" altLang="zh-CN" dirty="0" smtClean="0"/>
              <a:t>-</a:t>
            </a:r>
            <a:r>
              <a:rPr lang="zh-CN" altLang="en-AU" dirty="0" smtClean="0"/>
              <a:t>企业管理</a:t>
            </a:r>
            <a:r>
              <a:rPr lang="zh-CN" altLang="en-AU" dirty="0"/>
              <a:t>基本手段</a:t>
            </a:r>
            <a:r>
              <a:rPr lang="en-AU" altLang="zh-CN" dirty="0"/>
              <a:t>,</a:t>
            </a:r>
            <a:r>
              <a:rPr lang="zh-CN" altLang="en-AU" dirty="0"/>
              <a:t>品质管理的基本方法</a:t>
            </a:r>
          </a:p>
          <a:p>
            <a:endParaRPr lang="zh-CN" altLang="en-AU" dirty="0"/>
          </a:p>
          <a:p>
            <a:r>
              <a:rPr lang="en-US" altLang="zh-CN" dirty="0"/>
              <a:t>PCDA</a:t>
            </a:r>
            <a:r>
              <a:rPr lang="zh-CN" altLang="en-US" dirty="0"/>
              <a:t>环可以说是进行任何一项工作</a:t>
            </a:r>
            <a:r>
              <a:rPr lang="en-US" altLang="zh-CN" dirty="0"/>
              <a:t>/</a:t>
            </a:r>
            <a:r>
              <a:rPr lang="zh-CN" altLang="en-US" dirty="0"/>
              <a:t>项目</a:t>
            </a:r>
            <a:r>
              <a:rPr lang="zh-CN" altLang="en-US" dirty="0" smtClean="0"/>
              <a:t>逻辑</a:t>
            </a:r>
            <a:r>
              <a:rPr lang="zh-CN" altLang="en-US" dirty="0"/>
              <a:t>的工作程序</a:t>
            </a:r>
            <a:r>
              <a:rPr lang="en-US" altLang="zh-CN" dirty="0"/>
              <a:t>,</a:t>
            </a:r>
            <a:r>
              <a:rPr lang="zh-CN" altLang="en-US" dirty="0"/>
              <a:t>方法</a:t>
            </a:r>
            <a:r>
              <a:rPr lang="en-US" altLang="zh-CN" dirty="0"/>
              <a:t>,ISO</a:t>
            </a:r>
            <a:r>
              <a:rPr lang="zh-CN" altLang="en-US" dirty="0"/>
              <a:t>定义</a:t>
            </a:r>
            <a:r>
              <a:rPr lang="en-US" altLang="zh-CN" dirty="0" smtClean="0"/>
              <a:t>: PDCA</a:t>
            </a:r>
            <a:r>
              <a:rPr lang="zh-CN" altLang="en-US" dirty="0"/>
              <a:t>可适用</a:t>
            </a:r>
            <a:r>
              <a:rPr lang="zh-CN" altLang="en-US" dirty="0" smtClean="0"/>
              <a:t>所有过程</a:t>
            </a:r>
            <a:r>
              <a:rPr lang="en-US" altLang="zh-CN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21386650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ea typeface="+mj-ea"/>
              </a:rPr>
              <a:t>End</a:t>
            </a:r>
            <a:endParaRPr lang="zh-CN" altLang="en-US" dirty="0">
              <a:solidFill>
                <a:schemeClr val="accent1">
                  <a:lumMod val="75000"/>
                </a:schemeClr>
              </a:solidFill>
              <a:ea typeface="+mj-ea"/>
            </a:endParaRPr>
          </a:p>
        </p:txBody>
      </p:sp>
      <p:pic>
        <p:nvPicPr>
          <p:cNvPr id="4" name="图片 2">
            <a:extLst>
              <a:ext uri="{FF2B5EF4-FFF2-40B4-BE49-F238E27FC236}">
                <a16:creationId xmlns:a16="http://schemas.microsoft.com/office/drawing/2014/main" xmlns="" id="{FF09D4DC-67B4-454D-A3D0-6A7FD9A861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14786" y="1164331"/>
            <a:ext cx="3830181" cy="21896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3">
            <a:extLst>
              <a:ext uri="{FF2B5EF4-FFF2-40B4-BE49-F238E27FC236}">
                <a16:creationId xmlns:a16="http://schemas.microsoft.com/office/drawing/2014/main" xmlns="" id="{57810F01-A574-4842-9A14-B232FDBCCD5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01481" y="3755923"/>
            <a:ext cx="4934093" cy="20999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CD923B7-179A-4850-88E5-41F16FB266DF}"/>
              </a:ext>
            </a:extLst>
          </p:cNvPr>
          <p:cNvSpPr txBox="1"/>
          <p:nvPr/>
        </p:nvSpPr>
        <p:spPr>
          <a:xfrm>
            <a:off x="942172" y="1069261"/>
            <a:ext cx="101977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7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AEM Components (Suzhou) Co., Ltd.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461 </a:t>
            </a:r>
            <a:r>
              <a:rPr lang="en-US" sz="1600" dirty="0" err="1">
                <a:solidFill>
                  <a:srgbClr val="0070C0"/>
                </a:solidFill>
              </a:rPr>
              <a:t>Zhongnan</a:t>
            </a:r>
            <a:r>
              <a:rPr lang="en-US" sz="1600" dirty="0">
                <a:solidFill>
                  <a:srgbClr val="0070C0"/>
                </a:solidFill>
              </a:rPr>
              <a:t> Street, Suzhou Industrial Park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Jiangsu, P. R. China, 215026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Tel: 86-512-6258-0028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Fax: 86-512-6258-0018</a:t>
            </a:r>
          </a:p>
          <a:p>
            <a:pPr algn="l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Email: sales@aemchina.com</a:t>
            </a:r>
          </a:p>
          <a:p>
            <a:pPr algn="l">
              <a:lnSpc>
                <a:spcPct val="150000"/>
              </a:lnSpc>
            </a:pPr>
            <a:endParaRPr lang="en-US" sz="1600" b="1" dirty="0">
              <a:solidFill>
                <a:srgbClr val="0070C0"/>
              </a:solidFill>
            </a:endParaRPr>
          </a:p>
          <a:p>
            <a:pPr marL="5486400" algn="l">
              <a:lnSpc>
                <a:spcPct val="150000"/>
              </a:lnSpc>
            </a:pPr>
            <a:r>
              <a:rPr lang="en-US" sz="2000" b="1" dirty="0">
                <a:solidFill>
                  <a:srgbClr val="0070C0"/>
                </a:solidFill>
              </a:rPr>
              <a:t>AEM Components (USA), Inc.</a:t>
            </a:r>
            <a:endParaRPr lang="en-US" sz="1600" b="1" dirty="0">
              <a:solidFill>
                <a:srgbClr val="0070C0"/>
              </a:solidFill>
            </a:endParaRPr>
          </a:p>
          <a:p>
            <a:pPr marL="5486400" algn="l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6670 Cobra Way</a:t>
            </a:r>
          </a:p>
          <a:p>
            <a:pPr marL="5486400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San Diego , CA 92121, USA</a:t>
            </a:r>
          </a:p>
          <a:p>
            <a:pPr marL="5486400" algn="l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Tel: 1-858-750-6100</a:t>
            </a:r>
          </a:p>
          <a:p>
            <a:pPr marL="5486400" algn="l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Fax: 1-858-481-1123</a:t>
            </a:r>
          </a:p>
          <a:p>
            <a:pPr marL="5486400" algn="l"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Email: sales@aem-usa.com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E93C554-B4AA-43C9-AE70-36C8BEF80CCC}"/>
              </a:ext>
            </a:extLst>
          </p:cNvPr>
          <p:cNvSpPr txBox="1"/>
          <p:nvPr/>
        </p:nvSpPr>
        <p:spPr>
          <a:xfrm>
            <a:off x="5365975" y="345130"/>
            <a:ext cx="2018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Contact </a:t>
            </a:r>
            <a:r>
              <a:rPr lang="en-US" altLang="zh-CN" sz="3200" b="1" dirty="0">
                <a:solidFill>
                  <a:srgbClr val="0070C0"/>
                </a:solidFill>
              </a:rPr>
              <a:t>U</a:t>
            </a:r>
            <a:r>
              <a:rPr lang="en-US" sz="3200" b="1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743251D-5FCA-4EE7-ACC9-A73749E976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Copyright©2018 AEM Components, Inc.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246787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</a:rPr>
              <a:pPr/>
              <a:t>2</a:t>
            </a:fld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62549" y="153626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一：</a:t>
            </a:r>
            <a:r>
              <a:rPr lang="en-US" altLang="zh-CN" sz="4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循环源由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156983" y="1386261"/>
            <a:ext cx="3025775" cy="23764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美国质量管理</a:t>
            </a:r>
          </a:p>
          <a:p>
            <a:pPr>
              <a:buFontTx/>
              <a:buNone/>
            </a:pP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专家</a:t>
            </a:r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戴明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24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循环</a:t>
            </a:r>
          </a:p>
          <a:p>
            <a:pPr>
              <a:buFontTx/>
              <a:buNone/>
            </a:pPr>
            <a:r>
              <a:rPr lang="zh-CN" altLang="en-US" sz="24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（闭环）</a:t>
            </a:r>
          </a:p>
        </p:txBody>
      </p:sp>
      <p:pic>
        <p:nvPicPr>
          <p:cNvPr id="8" name="Picture 4" descr="PE0175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3395" y="1205603"/>
            <a:ext cx="3167063" cy="4114800"/>
          </a:xfrm>
          <a:prstGeom prst="rect">
            <a:avLst/>
          </a:prstGeom>
        </p:spPr>
      </p:pic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5885645" y="4059928"/>
            <a:ext cx="1981200" cy="1905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zh-TW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5885645" y="5050528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876245" y="4059928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6190445" y="4364728"/>
            <a:ext cx="4572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zh-TW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6190445" y="459332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6419045" y="436472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7866845" y="4212328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5885645" y="5964928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Oval 13"/>
          <p:cNvSpPr>
            <a:spLocks noChangeArrowheads="1"/>
          </p:cNvSpPr>
          <p:nvPr/>
        </p:nvSpPr>
        <p:spPr bwMode="auto">
          <a:xfrm>
            <a:off x="7790645" y="2307328"/>
            <a:ext cx="1981200" cy="1905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kumimoji="1" lang="en-AU" altLang="zh-TW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auto">
          <a:xfrm>
            <a:off x="7943045" y="2764528"/>
            <a:ext cx="4572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zh-TW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7943045" y="291692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8171645" y="276452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7790645" y="3221728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8781245" y="2307328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9162245" y="268832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P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9086045" y="3450328"/>
            <a:ext cx="24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1" lang="en-AU" altLang="zh-TW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9086045" y="3297928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D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8171645" y="3297928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8476445" y="268832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kumimoji="1" lang="en-AU" altLang="zh-TW" sz="24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8247845" y="2459728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CN" sz="240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9771845" y="2307328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>
            <a:off x="7866845" y="4212328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>
            <a:off x="9771845" y="230732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2" name="Line 28"/>
          <p:cNvSpPr>
            <a:spLocks noChangeShapeType="1"/>
          </p:cNvSpPr>
          <p:nvPr/>
        </p:nvSpPr>
        <p:spPr bwMode="auto">
          <a:xfrm flipV="1">
            <a:off x="6190445" y="2307328"/>
            <a:ext cx="3429000" cy="3581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3" name="AutoShape 29"/>
          <p:cNvSpPr>
            <a:spLocks noChangeArrowheads="1"/>
          </p:cNvSpPr>
          <p:nvPr/>
        </p:nvSpPr>
        <p:spPr bwMode="auto">
          <a:xfrm>
            <a:off x="6342845" y="3678928"/>
            <a:ext cx="1295400" cy="304800"/>
          </a:xfrm>
          <a:prstGeom prst="curvedDownArrow">
            <a:avLst>
              <a:gd name="adj1" fmla="val 85000"/>
              <a:gd name="adj2" fmla="val 170000"/>
              <a:gd name="adj3" fmla="val 33333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zh-TW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4" name="AutoShape 30"/>
          <p:cNvSpPr>
            <a:spLocks noChangeArrowheads="1"/>
          </p:cNvSpPr>
          <p:nvPr/>
        </p:nvSpPr>
        <p:spPr bwMode="auto">
          <a:xfrm>
            <a:off x="8106558" y="1737416"/>
            <a:ext cx="1524000" cy="763587"/>
          </a:xfrm>
          <a:prstGeom prst="curvedDownArrow">
            <a:avLst>
              <a:gd name="adj1" fmla="val 39917"/>
              <a:gd name="adj2" fmla="val 79834"/>
              <a:gd name="adj3" fmla="val 33333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zh-TW" altLang="en-US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2086758" y="5598216"/>
            <a:ext cx="2719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1800">
                <a:latin typeface="楷体" panose="02010609060101010101" pitchFamily="49" charset="-122"/>
                <a:ea typeface="楷体" panose="02010609060101010101" pitchFamily="49" charset="-122"/>
              </a:rPr>
              <a:t>戴明循环</a:t>
            </a:r>
            <a:r>
              <a:rPr kumimoji="1" lang="en-US" altLang="zh-CN" sz="1800">
                <a:latin typeface="楷体" panose="02010609060101010101" pitchFamily="49" charset="-122"/>
                <a:ea typeface="楷体" panose="02010609060101010101" pitchFamily="49" charset="-122"/>
              </a:rPr>
              <a:t>(Deming Cycle) </a:t>
            </a:r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9054295" y="2477191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en-US" altLang="zh-TW" sz="2400">
                <a:latin typeface="楷体" panose="02010609060101010101" pitchFamily="49" charset="-122"/>
                <a:ea typeface="楷体" panose="02010609060101010101" pitchFamily="49" charset="-122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4556749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</a:rPr>
              <a:pPr/>
              <a:t>3</a:t>
            </a:fld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14688" y="1587300"/>
            <a:ext cx="10639112" cy="35127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在很多知识领域中，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循环都是一个被人津津乐道的工具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-20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世纪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30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年代</a:t>
            </a:r>
            <a:r>
              <a:rPr lang="en-US" altLang="zh-TW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戴明的导师休哈特最早提出的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PDSA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（计划、执行、研究、行动）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后来戴明演绎成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PDSA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（计划、执行、研究、行动）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-SDCA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（标准化、执行、检查、调整）循环，直至现在的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（计划、做、检查、行动）循环。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-2000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版纳入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ISO9000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族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称为改进环</a:t>
            </a:r>
            <a:endParaRPr lang="en-AU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229804" y="137166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一：</a:t>
            </a:r>
            <a:r>
              <a:rPr lang="en-US" altLang="zh-CN" sz="4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循环源由</a:t>
            </a:r>
          </a:p>
        </p:txBody>
      </p:sp>
    </p:spTree>
    <p:extLst>
      <p:ext uri="{BB962C8B-B14F-4D97-AF65-F5344CB8AC3E}">
        <p14:creationId xmlns:p14="http://schemas.microsoft.com/office/powerpoint/2010/main" val="345291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pPr/>
              <a:t>4</a:t>
            </a:fld>
            <a:endParaRPr lang="en-US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76519" y="1094141"/>
            <a:ext cx="4513664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1. PDCA</a:t>
            </a:r>
            <a:r>
              <a:rPr lang="zh-CN" altLang="en-US" sz="3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循环的四个阶段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116438" y="1836107"/>
            <a:ext cx="5972308" cy="3498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PLAN----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第一阶段是计划</a:t>
            </a:r>
            <a:r>
              <a:rPr lang="en-US" altLang="zh-TW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确定方针和 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目标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确定活动计划；</a:t>
            </a:r>
          </a:p>
          <a:p>
            <a:pPr algn="l"/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DO------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执行，第二阶段是实施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实现计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 划中的内容；</a:t>
            </a:r>
          </a:p>
          <a:p>
            <a:pPr algn="l"/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CHECK---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第三阶段是检查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不符合目标     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的查检与纠正；</a:t>
            </a:r>
          </a:p>
          <a:p>
            <a:pPr algn="l"/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ACTION--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第四阶段是行动、处理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总结执  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行计划的结果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成功的经验加以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推广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标准化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未解决的问题放到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下一个</a:t>
            </a:r>
            <a:r>
              <a:rPr lang="en-US" altLang="zh-TW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7241146" y="1734303"/>
            <a:ext cx="3886200" cy="4191000"/>
            <a:chOff x="3216" y="1200"/>
            <a:chExt cx="2448" cy="2640"/>
          </a:xfrm>
        </p:grpSpPr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3216" y="1440"/>
              <a:ext cx="2400" cy="2400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3264" y="264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4416" y="1440"/>
              <a:ext cx="0" cy="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512" y="1920"/>
              <a:ext cx="76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zh-CN" altLang="en-US" dirty="0">
                  <a:latin typeface="楷体" panose="02010609060101010101" pitchFamily="49" charset="-122"/>
                  <a:ea typeface="楷体" panose="02010609060101010101" pitchFamily="49" charset="-122"/>
                </a:rPr>
                <a:t>计划</a:t>
              </a:r>
              <a:r>
                <a:rPr kumimoji="1" lang="en-US" altLang="zh-CN" dirty="0">
                  <a:latin typeface="楷体" panose="02010609060101010101" pitchFamily="49" charset="-122"/>
                  <a:ea typeface="楷体" panose="02010609060101010101" pitchFamily="49" charset="-122"/>
                </a:rPr>
                <a:t>P</a:t>
              </a: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4560" y="2832"/>
              <a:ext cx="76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zh-CN" altLang="en-US" dirty="0">
                  <a:latin typeface="楷体" panose="02010609060101010101" pitchFamily="49" charset="-122"/>
                  <a:ea typeface="楷体" panose="02010609060101010101" pitchFamily="49" charset="-122"/>
                </a:rPr>
                <a:t>执行</a:t>
              </a:r>
              <a:r>
                <a:rPr kumimoji="1" lang="en-US" altLang="zh-CN" dirty="0">
                  <a:latin typeface="楷体" panose="02010609060101010101" pitchFamily="49" charset="-122"/>
                  <a:ea typeface="楷体" panose="02010609060101010101" pitchFamily="49" charset="-122"/>
                </a:rPr>
                <a:t>D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3552" y="2869"/>
              <a:ext cx="76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zh-CN" altLang="en-US" dirty="0">
                  <a:latin typeface="楷体" panose="02010609060101010101" pitchFamily="49" charset="-122"/>
                  <a:ea typeface="楷体" panose="02010609060101010101" pitchFamily="49" charset="-122"/>
                </a:rPr>
                <a:t>检查</a:t>
              </a:r>
              <a:r>
                <a:rPr kumimoji="1" lang="en-US" altLang="zh-CN" dirty="0">
                  <a:latin typeface="楷体" panose="02010609060101010101" pitchFamily="49" charset="-122"/>
                  <a:ea typeface="楷体" panose="02010609060101010101" pitchFamily="49" charset="-122"/>
                </a:rPr>
                <a:t>C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3504" y="1920"/>
              <a:ext cx="76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zh-CN" altLang="en-US">
                  <a:latin typeface="楷体" panose="02010609060101010101" pitchFamily="49" charset="-122"/>
                  <a:ea typeface="楷体" panose="02010609060101010101" pitchFamily="49" charset="-122"/>
                </a:rPr>
                <a:t>处理</a:t>
              </a:r>
              <a:r>
                <a:rPr kumimoji="1" lang="en-US" altLang="zh-CN">
                  <a:latin typeface="楷体" panose="02010609060101010101" pitchFamily="49" charset="-122"/>
                  <a:ea typeface="楷体" panose="02010609060101010101" pitchFamily="49" charset="-122"/>
                </a:rPr>
                <a:t>A</a:t>
              </a: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auto">
            <a:xfrm>
              <a:off x="3744" y="1200"/>
              <a:ext cx="1584" cy="288"/>
            </a:xfrm>
            <a:prstGeom prst="curvedDownArrow">
              <a:avLst>
                <a:gd name="adj1" fmla="val 110000"/>
                <a:gd name="adj2" fmla="val 22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2925414" y="207981"/>
            <a:ext cx="7056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二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循环概述</a:t>
            </a:r>
          </a:p>
        </p:txBody>
      </p:sp>
    </p:spTree>
    <p:extLst>
      <p:ext uri="{BB962C8B-B14F-4D97-AF65-F5344CB8AC3E}">
        <p14:creationId xmlns:p14="http://schemas.microsoft.com/office/powerpoint/2010/main" val="28649660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pPr/>
              <a:t>5</a:t>
            </a:fld>
            <a:endParaRPr lang="en-US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035334" y="196381"/>
            <a:ext cx="7056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二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循环概述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21762" y="1045420"/>
            <a:ext cx="5086819" cy="8022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楷体" panose="02010609060101010101" pitchFamily="49" charset="-122"/>
                <a:ea typeface="楷体" panose="02010609060101010101" pitchFamily="49" charset="-122"/>
                <a:cs typeface="+mj-cs"/>
              </a:defRPr>
            </a:lvl1pPr>
          </a:lstStyle>
          <a:p>
            <a:pPr algn="l"/>
            <a:r>
              <a:rPr lang="en-US" altLang="zh-CN" dirty="0"/>
              <a:t>2. PDCA</a:t>
            </a:r>
            <a:r>
              <a:rPr lang="zh-CN" altLang="en-US" dirty="0"/>
              <a:t>循环的八个步骤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6875172" y="2177600"/>
            <a:ext cx="4317955" cy="3785175"/>
          </a:xfrm>
          <a:prstGeom prst="rect">
            <a:avLst/>
          </a:prstGeo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、分析现状，找出问题</a:t>
            </a:r>
          </a:p>
          <a:p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、分析产生问题的原因</a:t>
            </a:r>
          </a:p>
          <a:p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、要因确认</a:t>
            </a:r>
          </a:p>
          <a:p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、拟定措施、制定计划</a:t>
            </a:r>
          </a:p>
          <a:p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、执行措施、执行计划</a:t>
            </a:r>
          </a:p>
          <a:p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、检查验证、评估效果</a:t>
            </a:r>
          </a:p>
          <a:p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、标准化，固定成绩</a:t>
            </a:r>
          </a:p>
          <a:p>
            <a:r>
              <a:rPr lang="en-US" altLang="zh-CN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lang="zh-CN" altLang="en-US" sz="24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、处理遗留问题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541172" y="1969925"/>
            <a:ext cx="4800600" cy="4572000"/>
            <a:chOff x="1541172" y="1969925"/>
            <a:chExt cx="4800600" cy="4572000"/>
          </a:xfrm>
        </p:grpSpPr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1541172" y="2350925"/>
              <a:ext cx="4419600" cy="4191000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4" name="Oval 5"/>
            <p:cNvSpPr>
              <a:spLocks noChangeArrowheads="1"/>
            </p:cNvSpPr>
            <p:nvPr/>
          </p:nvSpPr>
          <p:spPr bwMode="auto">
            <a:xfrm>
              <a:off x="3233447" y="4070188"/>
              <a:ext cx="990600" cy="914400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endParaRPr lang="zh-TW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3750972" y="2350925"/>
              <a:ext cx="0" cy="419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1541172" y="4484525"/>
              <a:ext cx="441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3750972" y="4039130"/>
              <a:ext cx="3810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P</a:t>
              </a: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720810" y="4437593"/>
              <a:ext cx="3810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 dirty="0">
                  <a:latin typeface="楷体" panose="02010609060101010101" pitchFamily="49" charset="-122"/>
                  <a:ea typeface="楷体" panose="02010609060101010101" pitchFamily="49" charset="-122"/>
                </a:rPr>
                <a:t>D</a:t>
              </a: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3360447" y="4437593"/>
              <a:ext cx="3048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 dirty="0">
                  <a:latin typeface="楷体" panose="02010609060101010101" pitchFamily="49" charset="-122"/>
                  <a:ea typeface="楷体" panose="02010609060101010101" pitchFamily="49" charset="-122"/>
                </a:rPr>
                <a:t>C</a:t>
              </a:r>
            </a:p>
          </p:txBody>
        </p:sp>
        <p:sp>
          <p:nvSpPr>
            <p:cNvPr id="21" name="Text Box 11"/>
            <p:cNvSpPr txBox="1">
              <a:spLocks noChangeArrowheads="1"/>
            </p:cNvSpPr>
            <p:nvPr/>
          </p:nvSpPr>
          <p:spPr bwMode="auto">
            <a:xfrm>
              <a:off x="3369972" y="4026251"/>
              <a:ext cx="3048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A</a:t>
              </a:r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 flipH="1" flipV="1">
              <a:off x="2074572" y="3036725"/>
              <a:ext cx="137160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3" name="Line 13"/>
            <p:cNvSpPr>
              <a:spLocks noChangeShapeType="1"/>
            </p:cNvSpPr>
            <p:nvPr/>
          </p:nvSpPr>
          <p:spPr bwMode="auto">
            <a:xfrm flipV="1">
              <a:off x="4131972" y="2960525"/>
              <a:ext cx="121920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 flipV="1">
              <a:off x="3979572" y="2503325"/>
              <a:ext cx="60960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5" name="Line 15"/>
            <p:cNvSpPr>
              <a:spLocks noChangeShapeType="1"/>
            </p:cNvSpPr>
            <p:nvPr/>
          </p:nvSpPr>
          <p:spPr bwMode="auto">
            <a:xfrm flipV="1">
              <a:off x="4284372" y="3646325"/>
              <a:ext cx="1524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3827172" y="2655725"/>
              <a:ext cx="3810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1</a:t>
              </a:r>
            </a:p>
          </p:txBody>
        </p:sp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4512972" y="2960525"/>
              <a:ext cx="3048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2</a:t>
              </a:r>
            </a:p>
          </p:txBody>
        </p:sp>
        <p:sp>
          <p:nvSpPr>
            <p:cNvPr id="28" name="Text Box 18"/>
            <p:cNvSpPr txBox="1">
              <a:spLocks noChangeArrowheads="1"/>
            </p:cNvSpPr>
            <p:nvPr/>
          </p:nvSpPr>
          <p:spPr bwMode="auto">
            <a:xfrm>
              <a:off x="4970172" y="3265325"/>
              <a:ext cx="5334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3</a:t>
              </a:r>
            </a:p>
          </p:txBody>
        </p:sp>
        <p:sp>
          <p:nvSpPr>
            <p:cNvPr id="29" name="Text Box 19"/>
            <p:cNvSpPr txBox="1">
              <a:spLocks noChangeArrowheads="1"/>
            </p:cNvSpPr>
            <p:nvPr/>
          </p:nvSpPr>
          <p:spPr bwMode="auto">
            <a:xfrm>
              <a:off x="5198772" y="3951125"/>
              <a:ext cx="5334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4</a:t>
              </a:r>
            </a:p>
          </p:txBody>
        </p:sp>
        <p:sp>
          <p:nvSpPr>
            <p:cNvPr id="30" name="Text Box 20"/>
            <p:cNvSpPr txBox="1">
              <a:spLocks noChangeArrowheads="1"/>
            </p:cNvSpPr>
            <p:nvPr/>
          </p:nvSpPr>
          <p:spPr bwMode="auto">
            <a:xfrm>
              <a:off x="4741572" y="5246525"/>
              <a:ext cx="12954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5</a:t>
              </a:r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2379372" y="5322725"/>
              <a:ext cx="6858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endParaRPr kumimoji="1" lang="en-AU" altLang="zh-TW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auto">
            <a:xfrm>
              <a:off x="2379372" y="5246525"/>
              <a:ext cx="9144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6</a:t>
              </a:r>
            </a:p>
          </p:txBody>
        </p:sp>
        <p:sp>
          <p:nvSpPr>
            <p:cNvPr id="33" name="Text Box 23"/>
            <p:cNvSpPr txBox="1">
              <a:spLocks noChangeArrowheads="1"/>
            </p:cNvSpPr>
            <p:nvPr/>
          </p:nvSpPr>
          <p:spPr bwMode="auto">
            <a:xfrm>
              <a:off x="1998372" y="3646325"/>
              <a:ext cx="8382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7</a:t>
              </a:r>
            </a:p>
          </p:txBody>
        </p:sp>
        <p:sp>
          <p:nvSpPr>
            <p:cNvPr id="34" name="Text Box 24"/>
            <p:cNvSpPr txBox="1">
              <a:spLocks noChangeArrowheads="1"/>
            </p:cNvSpPr>
            <p:nvPr/>
          </p:nvSpPr>
          <p:spPr bwMode="auto">
            <a:xfrm>
              <a:off x="2836572" y="2884325"/>
              <a:ext cx="8382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kumimoji="1" lang="en-US" altLang="zh-CN" sz="3200">
                  <a:latin typeface="楷体" panose="02010609060101010101" pitchFamily="49" charset="-122"/>
                  <a:ea typeface="楷体" panose="02010609060101010101" pitchFamily="49" charset="-122"/>
                </a:rPr>
                <a:t>8</a:t>
              </a:r>
            </a:p>
          </p:txBody>
        </p:sp>
        <p:sp>
          <p:nvSpPr>
            <p:cNvPr id="35" name="AutoShape 25"/>
            <p:cNvSpPr>
              <a:spLocks noChangeArrowheads="1"/>
            </p:cNvSpPr>
            <p:nvPr/>
          </p:nvSpPr>
          <p:spPr bwMode="auto">
            <a:xfrm>
              <a:off x="2912772" y="1969925"/>
              <a:ext cx="1905000" cy="304800"/>
            </a:xfrm>
            <a:prstGeom prst="curvedDownArrow">
              <a:avLst>
                <a:gd name="adj1" fmla="val 125000"/>
                <a:gd name="adj2" fmla="val 25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en-AU" altLang="zh-TW" sz="32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36" name="AutoShape 26"/>
            <p:cNvSpPr>
              <a:spLocks noChangeArrowheads="1"/>
            </p:cNvSpPr>
            <p:nvPr/>
          </p:nvSpPr>
          <p:spPr bwMode="auto">
            <a:xfrm>
              <a:off x="5884572" y="3493925"/>
              <a:ext cx="457200" cy="2286000"/>
            </a:xfrm>
            <a:prstGeom prst="curvedLeft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D0F0F"/>
                </a:buClr>
                <a:buChar char="–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kumimoji="1" lang="en-AU" altLang="zh-TW" sz="32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04532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pPr/>
              <a:t>6</a:t>
            </a:fld>
            <a:endParaRPr lang="en-US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785078" y="179607"/>
            <a:ext cx="7056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二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循环概述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3766243" y="1536801"/>
            <a:ext cx="4248150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循环的步骤与方法</a:t>
            </a:r>
          </a:p>
        </p:txBody>
      </p:sp>
      <p:graphicFrame>
        <p:nvGraphicFramePr>
          <p:cNvPr id="20" name="Group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262530"/>
              </p:ext>
            </p:extLst>
          </p:nvPr>
        </p:nvGraphicFramePr>
        <p:xfrm>
          <a:off x="1350136" y="2170429"/>
          <a:ext cx="9491728" cy="4185921"/>
        </p:xfrm>
        <a:graphic>
          <a:graphicData uri="http://schemas.openxmlformats.org/drawingml/2006/table">
            <a:tbl>
              <a:tblPr/>
              <a:tblGrid>
                <a:gridCol w="835914"/>
                <a:gridCol w="3653392"/>
                <a:gridCol w="5002422"/>
              </a:tblGrid>
              <a:tr h="180975"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阶段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步骤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主要方法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 rowSpan="4"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分析现状，找出问题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柏拉图、直方图、控制图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分析各种影响因素或原因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特性要因图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9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找出主要影响因素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柏拉图、散布图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33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针对主要原因，制定措施计划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回答“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5W1H”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：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Why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为什么制定该措施？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What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达到什么目标？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Where 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在何处执行？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Who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有谁负责完成？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When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什么时间完成？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How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如何完成？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执行、实施计划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检查计划、执行结果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柏拉图、直方图、控制图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总结成功经验，制定相应标准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A0A4A"/>
                        </a:buClr>
                        <a:defRPr sz="24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1pPr>
                      <a:lvl2pPr marL="742950" indent="-285750">
                        <a:defRPr sz="20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2pPr>
                      <a:lvl3pPr marL="1143000" indent="-228600">
                        <a:buClr>
                          <a:srgbClr val="1C4917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3pPr>
                      <a:lvl4pPr marL="1600200" indent="-228600">
                        <a:buClr>
                          <a:srgbClr val="121286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4pPr>
                      <a:lvl5pPr marL="2057400" indent="-228600"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defRPr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0A4A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制定或修改工作规程把未解决或新出现问题转入下 一个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PDCA</a:t>
                      </a: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循环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84188" y="1010604"/>
            <a:ext cx="8126412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2. PDCA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循环的八个步骤</a:t>
            </a:r>
          </a:p>
        </p:txBody>
      </p:sp>
    </p:spTree>
    <p:extLst>
      <p:ext uri="{BB962C8B-B14F-4D97-AF65-F5344CB8AC3E}">
        <p14:creationId xmlns:p14="http://schemas.microsoft.com/office/powerpoint/2010/main" val="25198818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pPr/>
              <a:t>7</a:t>
            </a:fld>
            <a:endParaRPr lang="en-US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4297014" y="196961"/>
            <a:ext cx="7056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二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循环概述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3780" y="2517473"/>
            <a:ext cx="3313112" cy="2960687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运用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方法</a:t>
            </a:r>
            <a:r>
              <a:rPr lang="en-AU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可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先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CA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入手</a:t>
            </a: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，然后再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进入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PDCA</a:t>
            </a: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循环，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即先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“检查”</a:t>
            </a:r>
            <a:r>
              <a:rPr lang="en-AU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改进”前一循环的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实施效果后，再进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入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“策划”阶段</a:t>
            </a:r>
            <a:r>
              <a:rPr lang="zh-CN" altLang="en-AU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225862" y="2269257"/>
            <a:ext cx="3810000" cy="38100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6250545" y="4172755"/>
            <a:ext cx="3833611" cy="150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8130862" y="2269257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361050" y="3168164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计划</a:t>
            </a:r>
            <a:r>
              <a:rPr kumimoji="1"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P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8359462" y="4620726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执行</a:t>
            </a:r>
            <a:r>
              <a:rPr kumimoji="1"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D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6759262" y="4544526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检查</a:t>
            </a:r>
            <a:r>
              <a:rPr kumimoji="1" lang="en-US" altLang="zh-CN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683062" y="3172926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kumimoji="1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处理</a:t>
            </a:r>
            <a:r>
              <a:rPr kumimoji="1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 rot="16200000">
            <a:off x="4282762" y="3526557"/>
            <a:ext cx="3581400" cy="762000"/>
          </a:xfrm>
          <a:prstGeom prst="curvedDownArrow">
            <a:avLst>
              <a:gd name="adj1" fmla="val 64190"/>
              <a:gd name="adj2" fmla="val 186346"/>
              <a:gd name="adj3" fmla="val 7467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zh-TW" altLang="en-US">
              <a:ea typeface="新細明體" panose="02020500000000000000" pitchFamily="18" charset="-12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84188" y="1057900"/>
            <a:ext cx="8126412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3. PDCA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环</a:t>
            </a:r>
            <a:r>
              <a:rPr lang="zh-CN" altLang="en-AU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的灵活运用</a:t>
            </a: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970615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pPr/>
              <a:t>8</a:t>
            </a:fld>
            <a:endParaRPr lang="en-US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4297014" y="196961"/>
            <a:ext cx="7056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二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循环概述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89714" y="2578099"/>
            <a:ext cx="10689465" cy="3960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把五只猴子关在一个笼子里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笼子上头有一串香蕉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实验人员装了一个自动装置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若是侦测到有猴子去拿香蕉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马上就会有水喷向笼子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这五只猴子马上会被淋湿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TW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TW" altLang="zh-CN" sz="1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其中有只猴子去拿香蕉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马上水喷出来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每只猴子都被淋湿了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且每只都去尝试了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发现都是如此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于是猴子形成一个共识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:”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不要去拿香蕉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因为有水会喷出来”</a:t>
            </a:r>
            <a:r>
              <a:rPr lang="zh-TW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后来实验室人员把其中的一只猴子换掉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换一个新猴子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A,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关在笼子里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同时自动装置也取消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这只猴子看见香蕉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马上想要去拿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结果被其他四只旧猴子海</a:t>
            </a:r>
            <a:r>
              <a:rPr lang="en-US" altLang="zh-TW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k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了一顿</a:t>
            </a:r>
            <a:r>
              <a:rPr lang="zh-TW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因为其他四只猴子认为新猴子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会害他们被水淋到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所以制止新猴子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去拿香蕉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这只新猴子尝试好几次都被打的满头包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还是没有拿到香蕉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当然猴子也没有被水淋到</a:t>
            </a:r>
            <a:r>
              <a:rPr lang="zh-TW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 </a:t>
            </a:r>
          </a:p>
          <a:p>
            <a:pPr>
              <a:lnSpc>
                <a:spcPct val="80000"/>
              </a:lnSpc>
            </a:pP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后来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实验人员再把一只旧猴子换掉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换另外一只新猴子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B,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这只猴子看到香蕉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当然也是马上去拿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结果也是被其他猴子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K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了一顿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 B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尝试了几次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都被打的很惨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只好作罢</a:t>
            </a:r>
            <a:r>
              <a:rPr lang="zh-TW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 </a:t>
            </a:r>
          </a:p>
          <a:p>
            <a:pPr>
              <a:lnSpc>
                <a:spcPct val="80000"/>
              </a:lnSpc>
            </a:pP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后来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慢慢的一只一只的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所有的猴子都换成了新猴子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猴子们都不去取香蕉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但是他们不知道为什么</a:t>
            </a:r>
            <a:r>
              <a:rPr lang="en-US" altLang="zh-CN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只知道去动香蕉会被人扁</a:t>
            </a:r>
            <a:r>
              <a:rPr lang="zh-TW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 </a:t>
            </a:r>
          </a:p>
          <a:p>
            <a:pPr>
              <a:lnSpc>
                <a:spcPct val="80000"/>
              </a:lnSpc>
            </a:pPr>
            <a:r>
              <a:rPr lang="zh-CN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这就是「传统」</a:t>
            </a:r>
            <a:r>
              <a:rPr lang="zh-TW" altLang="en-US" sz="1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的由來。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486694" y="1350800"/>
            <a:ext cx="7495506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传统不去反省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,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就没价值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!</a:t>
            </a:r>
            <a:b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</a:b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                      ——Check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的重要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84188" y="1046000"/>
            <a:ext cx="8126412" cy="609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3. PDCA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环</a:t>
            </a:r>
            <a:r>
              <a:rPr lang="zh-CN" altLang="en-AU" sz="3200" dirty="0"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的灵活运用</a:t>
            </a: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26254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358081E-12C2-4725-925F-778072E6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3775" y="6338308"/>
            <a:ext cx="512445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7426422-7F39-4181-A2E7-0F536EFE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pPr/>
              <a:t>9</a:t>
            </a:fld>
            <a:endParaRPr lang="en-US" dirty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4297014" y="196961"/>
            <a:ext cx="7056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二</a:t>
            </a:r>
            <a:r>
              <a:rPr lang="en-US" altLang="zh-CN" sz="4800" dirty="0">
                <a:latin typeface="楷体" panose="02010609060101010101" pitchFamily="49" charset="-122"/>
                <a:ea typeface="楷体" panose="02010609060101010101" pitchFamily="49" charset="-122"/>
              </a:rPr>
              <a:t>. PDCA</a:t>
            </a:r>
            <a:r>
              <a:rPr lang="zh-CN" altLang="en-US" sz="4800" dirty="0">
                <a:latin typeface="楷体" panose="02010609060101010101" pitchFamily="49" charset="-122"/>
                <a:ea typeface="楷体" panose="02010609060101010101" pitchFamily="49" charset="-122"/>
              </a:rPr>
              <a:t>循环概述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346369" y="2045386"/>
            <a:ext cx="1752600" cy="3877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 dirty="0">
                <a:latin typeface="楷体" panose="02010609060101010101" pitchFamily="49" charset="-122"/>
                <a:ea typeface="楷体" panose="02010609060101010101" pitchFamily="49" charset="-122"/>
              </a:rPr>
              <a:t>发现问题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346369" y="2731186"/>
            <a:ext cx="1752600" cy="3877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 dirty="0">
                <a:latin typeface="楷体" panose="02010609060101010101" pitchFamily="49" charset="-122"/>
                <a:ea typeface="楷体" panose="02010609060101010101" pitchFamily="49" charset="-122"/>
              </a:rPr>
              <a:t>确认问题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660569" y="3421748"/>
            <a:ext cx="3581400" cy="84020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kumimoji="1" lang="en-US" altLang="zh-TW" sz="2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 dirty="0">
                <a:latin typeface="楷体" panose="02010609060101010101" pitchFamily="49" charset="-122"/>
                <a:ea typeface="楷体" panose="02010609060101010101" pitchFamily="49" charset="-122"/>
              </a:rPr>
              <a:t>资料调查</a:t>
            </a:r>
            <a:r>
              <a:rPr kumimoji="1" lang="en-US" altLang="zh-CN" sz="2200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1" lang="zh-CN" altLang="en-US" sz="2200" dirty="0">
                <a:latin typeface="楷体" panose="02010609060101010101" pitchFamily="49" charset="-122"/>
                <a:ea typeface="楷体" panose="02010609060101010101" pitchFamily="49" charset="-122"/>
              </a:rPr>
              <a:t>现状分析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kumimoji="1" lang="en-US" altLang="zh-TW" sz="2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812969" y="4645711"/>
            <a:ext cx="2971800" cy="3877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差异分析</a:t>
            </a:r>
            <a:r>
              <a:rPr kumimoji="1" lang="en-US" altLang="zh-TW" sz="220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真因确认</a:t>
            </a:r>
            <a:endParaRPr kumimoji="1" lang="zh-TW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965369" y="5941111"/>
            <a:ext cx="2743200" cy="4524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集思广益</a:t>
            </a:r>
            <a:r>
              <a:rPr kumimoji="1" lang="en-US" altLang="zh-CN" sz="220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对策提出</a:t>
            </a: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260769" y="2502586"/>
            <a:ext cx="0" cy="1938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3260769" y="3140980"/>
            <a:ext cx="0" cy="258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260769" y="4305965"/>
            <a:ext cx="0" cy="3177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3260769" y="5077511"/>
            <a:ext cx="0" cy="1938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>
            <a:off x="3260769" y="5725211"/>
            <a:ext cx="0" cy="1938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2346369" y="5293411"/>
            <a:ext cx="1752600" cy="3877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目标设定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6384969" y="2426386"/>
            <a:ext cx="3581400" cy="3877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kumimoji="1" lang="en-US" altLang="zh-TW" sz="22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TW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找出最佳</a:t>
            </a:r>
            <a:r>
              <a:rPr kumimoji="1" lang="en-US" altLang="zh-TW" sz="220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kumimoji="1" lang="zh-TW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全</a:t>
            </a:r>
            <a:r>
              <a:rPr kumimoji="1" lang="en-US" altLang="zh-TW" sz="220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kumimoji="1" lang="zh-TW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決策</a:t>
            </a:r>
            <a:r>
              <a:rPr kumimoji="1" lang="en-US" altLang="zh-TW" sz="220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对策</a:t>
            </a:r>
            <a:r>
              <a:rPr kumimoji="1" lang="en-US" altLang="zh-TW" sz="220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kumimoji="1" lang="en-US" altLang="zh-TW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7274685" y="3188386"/>
            <a:ext cx="1752600" cy="3877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对策实施</a:t>
            </a:r>
            <a:endParaRPr kumimoji="1" lang="zh-TW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7274685" y="4940986"/>
            <a:ext cx="1752600" cy="3877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标准化</a:t>
            </a:r>
          </a:p>
        </p:txBody>
      </p:sp>
      <p:sp>
        <p:nvSpPr>
          <p:cNvPr id="24" name="Rectangle 16"/>
          <p:cNvSpPr>
            <a:spLocks noChangeArrowheads="1"/>
          </p:cNvSpPr>
          <p:nvPr/>
        </p:nvSpPr>
        <p:spPr bwMode="auto">
          <a:xfrm>
            <a:off x="6665085" y="5724853"/>
            <a:ext cx="3048000" cy="6314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追踪</a:t>
            </a:r>
            <a:r>
              <a:rPr kumimoji="1" lang="en-US" altLang="zh-CN" sz="220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确认不再发生持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续改善</a:t>
            </a:r>
            <a:r>
              <a:rPr kumimoji="1" lang="en-US" altLang="zh-CN" sz="220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回到步骤</a:t>
            </a:r>
            <a:r>
              <a:rPr kumimoji="1" lang="en-US" altLang="zh-CN" sz="220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kumimoji="1" lang="en-US" altLang="zh-TW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8137569" y="2883586"/>
            <a:ext cx="0" cy="258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8137569" y="3645586"/>
            <a:ext cx="0" cy="2585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8137569" y="5375048"/>
            <a:ext cx="0" cy="28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" name="Line 20"/>
          <p:cNvSpPr>
            <a:spLocks noChangeShapeType="1"/>
          </p:cNvSpPr>
          <p:nvPr/>
        </p:nvSpPr>
        <p:spPr bwMode="auto">
          <a:xfrm>
            <a:off x="8137569" y="4575862"/>
            <a:ext cx="0" cy="3283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2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9" name="AutoShape 21"/>
          <p:cNvSpPr>
            <a:spLocks noChangeArrowheads="1"/>
          </p:cNvSpPr>
          <p:nvPr/>
        </p:nvSpPr>
        <p:spPr bwMode="auto">
          <a:xfrm>
            <a:off x="6893685" y="3950386"/>
            <a:ext cx="2514600" cy="581679"/>
          </a:xfrm>
          <a:prstGeom prst="flowChartDecis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200">
                <a:latin typeface="楷体" panose="02010609060101010101" pitchFamily="49" charset="-122"/>
                <a:ea typeface="楷体" panose="02010609060101010101" pitchFamily="49" charset="-122"/>
              </a:rPr>
              <a:t>效果确认</a:t>
            </a:r>
          </a:p>
        </p:txBody>
      </p:sp>
      <p:cxnSp>
        <p:nvCxnSpPr>
          <p:cNvPr id="30" name="AutoShape 22"/>
          <p:cNvCxnSpPr>
            <a:cxnSpLocks noChangeShapeType="1"/>
            <a:stCxn id="21" idx="0"/>
            <a:endCxn id="13" idx="3"/>
          </p:cNvCxnSpPr>
          <p:nvPr/>
        </p:nvCxnSpPr>
        <p:spPr bwMode="auto">
          <a:xfrm rot="16200000" flipH="1" flipV="1">
            <a:off x="4571652" y="2563303"/>
            <a:ext cx="3740934" cy="3467100"/>
          </a:xfrm>
          <a:prstGeom prst="bentConnector4">
            <a:avLst>
              <a:gd name="adj1" fmla="val -6111"/>
              <a:gd name="adj2" fmla="val 75824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tangle 23"/>
          <p:cNvSpPr txBox="1">
            <a:spLocks noChangeArrowheads="1"/>
          </p:cNvSpPr>
          <p:nvPr/>
        </p:nvSpPr>
        <p:spPr>
          <a:xfrm>
            <a:off x="483314" y="1066925"/>
            <a:ext cx="4083586" cy="51704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zh-CN"/>
            </a:defPPr>
            <a:lvl1pPr>
              <a:lnSpc>
                <a:spcPct val="90000"/>
              </a:lnSpc>
              <a:spcBef>
                <a:spcPct val="0"/>
              </a:spcBef>
              <a:defRPr sz="3200">
                <a:latin typeface="楷体" panose="02010609060101010101" pitchFamily="49" charset="-122"/>
                <a:ea typeface="楷体" panose="02010609060101010101" pitchFamily="49" charset="-122"/>
                <a:cs typeface="+mj-cs"/>
              </a:defRPr>
            </a:lvl1pPr>
          </a:lstStyle>
          <a:p>
            <a:r>
              <a:rPr lang="en-US" altLang="zh-CN" dirty="0"/>
              <a:t>4. </a:t>
            </a:r>
            <a:r>
              <a:rPr lang="zh-CN" altLang="en-US" dirty="0"/>
              <a:t>系统如何持续改善</a:t>
            </a:r>
            <a:endParaRPr lang="en-AU" altLang="zh-CN" dirty="0"/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677836" y="1514804"/>
            <a:ext cx="7366075" cy="5231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lIns="91418" tIns="45709" rIns="91418" bIns="45709">
            <a:spAutoFit/>
          </a:bodyPr>
          <a:lstStyle>
            <a:lvl1pPr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0F0F"/>
              </a:buClr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TW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如何以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标准</a:t>
            </a:r>
            <a:r>
              <a:rPr lang="en-US" altLang="zh-TW" dirty="0">
                <a:latin typeface="楷体" panose="02010609060101010101" pitchFamily="49" charset="-122"/>
                <a:ea typeface="楷体" panose="02010609060101010101" pitchFamily="49" charset="-122"/>
              </a:rPr>
              <a:t>/PDCA/5S/5M </a:t>
            </a:r>
            <a:r>
              <a:rPr lang="zh-TW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变异</a:t>
            </a:r>
            <a:r>
              <a:rPr lang="zh-TW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解決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问题</a:t>
            </a:r>
          </a:p>
        </p:txBody>
      </p:sp>
    </p:spTree>
    <p:extLst>
      <p:ext uri="{BB962C8B-B14F-4D97-AF65-F5344CB8AC3E}">
        <p14:creationId xmlns:p14="http://schemas.microsoft.com/office/powerpoint/2010/main" val="5932737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master file for public use 2018-1-18 [Read-Only]" id="{8AED3685-86F8-4701-96EE-4659E1BD0822}" vid="{29F1D5B8-6ADC-4E7D-8A09-BDF7AF6B05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4FFFACC6489F418634456E2DC57157" ma:contentTypeVersion="8" ma:contentTypeDescription="Create a new document." ma:contentTypeScope="" ma:versionID="f2dd4353ae90fa211ea7542def7dbe1e">
  <xsd:schema xmlns:xsd="http://www.w3.org/2001/XMLSchema" xmlns:xs="http://www.w3.org/2001/XMLSchema" xmlns:p="http://schemas.microsoft.com/office/2006/metadata/properties" xmlns:ns2="7cd70ca9-5b11-4e5b-89c5-83f5c8e8dde7" xmlns:ns3="5fd2c436-d726-4201-98d3-8a520fac2d6c" targetNamespace="http://schemas.microsoft.com/office/2006/metadata/properties" ma:root="true" ma:fieldsID="f3f7097f6e42783945c29982a243cbd0" ns2:_="" ns3:_="">
    <xsd:import namespace="7cd70ca9-5b11-4e5b-89c5-83f5c8e8dde7"/>
    <xsd:import namespace="5fd2c436-d726-4201-98d3-8a520fac2d6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70ca9-5b11-4e5b-89c5-83f5c8e8dd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d2c436-d726-4201-98d3-8a520fac2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F3EF48-21D0-4E29-BE41-B1285505BE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B65429-70C3-4003-B7F4-586097068772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7cd70ca9-5b11-4e5b-89c5-83f5c8e8dde7"/>
    <ds:schemaRef ds:uri="5fd2c436-d726-4201-98d3-8a520fac2d6c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9F19F4B-3DC0-4A25-9A86-9CF0AF76E9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d70ca9-5b11-4e5b-89c5-83f5c8e8dde7"/>
    <ds:schemaRef ds:uri="5fd2c436-d726-4201-98d3-8a520fac2d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master file for public use 2018-1-18</Template>
  <TotalTime>54003</TotalTime>
  <Words>1534</Words>
  <Application>Microsoft Office PowerPoint</Application>
  <PresentationFormat>宽屏</PresentationFormat>
  <Paragraphs>236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新細明體</vt:lpstr>
      <vt:lpstr>华文琥珀</vt:lpstr>
      <vt:lpstr>楷体</vt:lpstr>
      <vt:lpstr>宋体</vt:lpstr>
      <vt:lpstr>Arial</vt:lpstr>
      <vt:lpstr>Arial Black</vt:lpstr>
      <vt:lpstr>Arial Narrow</vt:lpstr>
      <vt:lpstr>Calibri</vt:lpstr>
      <vt:lpstr>Calibri Light</vt:lpstr>
      <vt:lpstr>Times New Roman</vt:lpstr>
      <vt:lpstr>Office 主题</vt:lpstr>
      <vt:lpstr>图片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Circuit protection for battery pack in EV</dc:title>
  <dc:creator>John Muzzio</dc:creator>
  <cp:lastModifiedBy>HR-Yan Jing</cp:lastModifiedBy>
  <cp:revision>152</cp:revision>
  <dcterms:created xsi:type="dcterms:W3CDTF">2018-01-02T22:48:15Z</dcterms:created>
  <dcterms:modified xsi:type="dcterms:W3CDTF">2018-12-21T02:48:58Z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0x010100C84FFFACC6489F418634456E2DC57157</vt:lpwstr>
  </property>
</Properties>
</file>