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3" r:id="rId2"/>
    <p:sldId id="256" r:id="rId3"/>
    <p:sldId id="257" r:id="rId4"/>
    <p:sldId id="259" r:id="rId5"/>
    <p:sldId id="258" r:id="rId6"/>
    <p:sldId id="264" r:id="rId7"/>
    <p:sldId id="260" r:id="rId8"/>
    <p:sldId id="261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F8F364-6B97-491D-BE91-C624B11E14D2}" type="datetimeFigureOut">
              <a:rPr lang="zh-CN" altLang="en-US" smtClean="0"/>
              <a:t>2018-11-16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4743B1-139E-4329-83A7-6D4D6D545C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384128" y="5580880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338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pic>
        <p:nvPicPr>
          <p:cNvPr id="1026" name="Picture 2" descr="Z:\MIS\AEM Building Photos\AEM ZhongNan Building_2017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" y="1252221"/>
            <a:ext cx="7321473" cy="454545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  <a:softEdge rad="127000"/>
          </a:effectLst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2" name="标题 1"/>
          <p:cNvSpPr txBox="1">
            <a:spLocks/>
          </p:cNvSpPr>
          <p:nvPr/>
        </p:nvSpPr>
        <p:spPr>
          <a:xfrm>
            <a:off x="3410909" y="399677"/>
            <a:ext cx="2400299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</a:t>
            </a:r>
            <a:endParaRPr lang="zh-C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81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矩形 5"/>
          <p:cNvSpPr/>
          <p:nvPr/>
        </p:nvSpPr>
        <p:spPr>
          <a:xfrm>
            <a:off x="4134969" y="14343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严肃，工作态度严肃认真，一丝不苟。作为主管严格自律，更要培养员工在自己</a:t>
            </a:r>
            <a:r>
              <a:rPr lang="zh-CN" altLang="zh-CN" sz="2000" dirty="0" smtClean="0">
                <a:latin typeface="+mj-ea"/>
                <a:ea typeface="+mj-ea"/>
              </a:rPr>
              <a:t>的</a:t>
            </a:r>
            <a:r>
              <a:rPr lang="zh-CN" altLang="en-US" sz="2000" dirty="0" smtClean="0">
                <a:latin typeface="+mj-ea"/>
                <a:ea typeface="+mj-ea"/>
              </a:rPr>
              <a:t>工作</a:t>
            </a:r>
            <a:r>
              <a:rPr lang="zh-CN" altLang="zh-CN" sz="2000" dirty="0" smtClean="0">
                <a:latin typeface="+mj-ea"/>
                <a:ea typeface="+mj-ea"/>
              </a:rPr>
              <a:t>岗位</a:t>
            </a:r>
            <a:r>
              <a:rPr lang="zh-CN" altLang="zh-CN" sz="2000" dirty="0">
                <a:latin typeface="+mj-ea"/>
                <a:ea typeface="+mj-ea"/>
              </a:rPr>
              <a:t>上端正态度，认真负责。</a:t>
            </a:r>
          </a:p>
        </p:txBody>
      </p:sp>
      <p:sp>
        <p:nvSpPr>
          <p:cNvPr id="7" name="矩形 6"/>
          <p:cNvSpPr/>
          <p:nvPr/>
        </p:nvSpPr>
        <p:spPr>
          <a:xfrm>
            <a:off x="484093" y="3241560"/>
            <a:ext cx="73017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活泼，打造一支朝气蓬勃的团队，充满工作热情和责任感，在工作之余，公司更要营造轻松愉悦的氛围，给</a:t>
            </a:r>
            <a:r>
              <a:rPr lang="zh-CN" altLang="zh-CN" sz="2000" dirty="0" smtClean="0">
                <a:latin typeface="+mj-ea"/>
                <a:ea typeface="+mj-ea"/>
              </a:rPr>
              <a:t>员工们</a:t>
            </a:r>
            <a:r>
              <a:rPr lang="zh-CN" altLang="en-US" sz="2000" dirty="0" smtClean="0">
                <a:latin typeface="+mj-ea"/>
                <a:ea typeface="+mj-ea"/>
              </a:rPr>
              <a:t>提供</a:t>
            </a:r>
            <a:r>
              <a:rPr lang="zh-CN" altLang="zh-CN" sz="2000" dirty="0" smtClean="0">
                <a:latin typeface="+mj-ea"/>
                <a:ea typeface="+mj-ea"/>
              </a:rPr>
              <a:t>施展</a:t>
            </a:r>
            <a:r>
              <a:rPr lang="zh-CN" altLang="zh-CN" sz="2000" dirty="0">
                <a:latin typeface="+mj-ea"/>
                <a:ea typeface="+mj-ea"/>
              </a:rPr>
              <a:t>才华的平台，让企业富有持久的生机与活力</a:t>
            </a:r>
            <a:r>
              <a:rPr lang="zh-CN" altLang="zh-CN" sz="2000" dirty="0" smtClean="0">
                <a:latin typeface="+mj-ea"/>
                <a:ea typeface="+mj-ea"/>
              </a:rPr>
              <a:t>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j-ea"/>
                <a:ea typeface="+mj-ea"/>
              </a:rPr>
              <a:t>AEM</a:t>
            </a:r>
            <a:r>
              <a:rPr lang="zh-CN" altLang="zh-CN" sz="2000" dirty="0">
                <a:latin typeface="+mj-ea"/>
                <a:ea typeface="+mj-ea"/>
              </a:rPr>
              <a:t>提供了很多这样的平台，公司年终晚会，工会不定期举办的各类文体娱乐、知识竞赛活动，以及成立的各个社团等等，在</a:t>
            </a:r>
            <a:r>
              <a:rPr lang="zh-CN" altLang="zh-CN" sz="2000" dirty="0" smtClean="0">
                <a:latin typeface="+mj-ea"/>
                <a:ea typeface="+mj-ea"/>
              </a:rPr>
              <a:t>丰富员工</a:t>
            </a:r>
            <a:r>
              <a:rPr lang="zh-CN" altLang="zh-CN" sz="2000" dirty="0">
                <a:latin typeface="+mj-ea"/>
                <a:ea typeface="+mj-ea"/>
              </a:rPr>
              <a:t>业务生活的同时，更是提升了公司的团队凝聚力。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29" r="27275" b="11100"/>
          <a:stretch/>
        </p:blipFill>
        <p:spPr>
          <a:xfrm>
            <a:off x="1269347" y="1295632"/>
            <a:ext cx="2368082" cy="19459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50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72339" y="4780508"/>
            <a:ext cx="5520052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8" y="4902057"/>
            <a:ext cx="1568381" cy="1458141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145956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" r="1042" b="4876"/>
          <a:stretch/>
        </p:blipFill>
        <p:spPr>
          <a:xfrm>
            <a:off x="1369105" y="1079801"/>
            <a:ext cx="6252949" cy="38116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0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5350" y="2943710"/>
            <a:ext cx="7346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在公司的走廊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上、车间内、会议室里、办公室、食堂内，随处可见类似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文化标语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这些标语是公司企业文化的核心和精华，是公司企业行为的“思想指南”。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这些优秀的企业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文化是公司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在经营管理过程中积累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和沉淀形成的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优秀的企业文化应该得以延续和发扬光大。</a:t>
            </a:r>
          </a:p>
          <a:p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标题 1"/>
          <p:cNvSpPr txBox="1">
            <a:spLocks/>
          </p:cNvSpPr>
          <p:nvPr/>
        </p:nvSpPr>
        <p:spPr>
          <a:xfrm>
            <a:off x="442379" y="1222818"/>
            <a:ext cx="2959140" cy="852544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企业文化标语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28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2430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616735" y="704192"/>
            <a:ext cx="2447735" cy="7987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企业文化（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</a:t>
            </a: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t="1855" r="4871" b="55860"/>
          <a:stretch/>
        </p:blipFill>
        <p:spPr>
          <a:xfrm>
            <a:off x="1312300" y="1596187"/>
            <a:ext cx="6597517" cy="40868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47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矩形 7"/>
          <p:cNvSpPr/>
          <p:nvPr/>
        </p:nvSpPr>
        <p:spPr>
          <a:xfrm>
            <a:off x="510987" y="1273922"/>
            <a:ext cx="6690715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团结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1738" y="1933272"/>
            <a:ext cx="75571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</a:rPr>
              <a:t>来源于</a:t>
            </a:r>
            <a:r>
              <a:rPr lang="zh-CN" altLang="zh-CN" sz="2400" dirty="0">
                <a:latin typeface="+mj-ea"/>
                <a:ea typeface="+mj-ea"/>
              </a:rPr>
              <a:t>近代女性的手工编织</a:t>
            </a:r>
            <a:r>
              <a:rPr lang="zh-CN" altLang="zh-CN" sz="2400" dirty="0" smtClean="0">
                <a:latin typeface="+mj-ea"/>
                <a:ea typeface="+mj-ea"/>
              </a:rPr>
              <a:t>用语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r>
              <a:rPr lang="zh-CN" altLang="zh-CN" sz="2400" dirty="0" smtClean="0">
                <a:latin typeface="+mj-ea"/>
                <a:ea typeface="+mj-ea"/>
              </a:rPr>
              <a:t>“团”</a:t>
            </a:r>
            <a:r>
              <a:rPr lang="zh-CN" altLang="zh-CN" sz="2400" dirty="0">
                <a:latin typeface="+mj-ea"/>
                <a:ea typeface="+mj-ea"/>
              </a:rPr>
              <a:t>原指线团，“结”原指绕结。妇女把编织用的线成团地绕结起来，就变得很紧密，难以拆开。因此，“团结”就有了和睦、不可离间的寓意；后用以比喻为了集中力量实现共同理想或完成共同任务而联合。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" r="17235" b="2888"/>
          <a:stretch/>
        </p:blipFill>
        <p:spPr>
          <a:xfrm>
            <a:off x="5378926" y="4144362"/>
            <a:ext cx="2647196" cy="22833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49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362531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矩形 7"/>
          <p:cNvSpPr/>
          <p:nvPr/>
        </p:nvSpPr>
        <p:spPr>
          <a:xfrm>
            <a:off x="510989" y="1206686"/>
            <a:ext cx="411480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紧张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5893" y="1638796"/>
            <a:ext cx="4693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</a:rPr>
              <a:t>“紧”</a:t>
            </a:r>
            <a:r>
              <a:rPr lang="zh-CN" altLang="zh-CN" sz="2400" dirty="0">
                <a:latin typeface="+mj-ea"/>
                <a:ea typeface="+mj-ea"/>
              </a:rPr>
              <a:t>作急迫、迫切之意；“张”作拉紧之意。“紧张”是人体在精神及肉体两方面对外界事物反应的加强，意为激烈或紧迫。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5001" r="5000" b="5277"/>
          <a:stretch/>
        </p:blipFill>
        <p:spPr>
          <a:xfrm>
            <a:off x="510989" y="3360479"/>
            <a:ext cx="2729753" cy="27046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029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矩形 6"/>
          <p:cNvSpPr/>
          <p:nvPr/>
        </p:nvSpPr>
        <p:spPr>
          <a:xfrm>
            <a:off x="510989" y="1206686"/>
            <a:ext cx="411480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严肃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0989" y="2375663"/>
            <a:ext cx="4908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</a:rPr>
              <a:t>“严”</a:t>
            </a:r>
            <a:r>
              <a:rPr lang="zh-CN" altLang="zh-CN" sz="2400" dirty="0">
                <a:latin typeface="+mj-ea"/>
                <a:ea typeface="+mj-ea"/>
              </a:rPr>
              <a:t>，认真，不放松；“肃”，严正。“严肃”，作风、态度等严格、认真；严谨而有法度。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2" r="7289" b="3883"/>
          <a:stretch/>
        </p:blipFill>
        <p:spPr>
          <a:xfrm>
            <a:off x="5726683" y="2847228"/>
            <a:ext cx="2918625" cy="34594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87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54497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矩形 7"/>
          <p:cNvSpPr/>
          <p:nvPr/>
        </p:nvSpPr>
        <p:spPr>
          <a:xfrm>
            <a:off x="510989" y="1233581"/>
            <a:ext cx="4114800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活泼</a:t>
            </a:r>
            <a:endParaRPr lang="en-US" altLang="zh-CN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32010" y="2109444"/>
            <a:ext cx="6091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 smtClean="0">
                <a:latin typeface="+mj-ea"/>
                <a:ea typeface="+mj-ea"/>
              </a:rPr>
              <a:t>指</a:t>
            </a:r>
            <a:r>
              <a:rPr lang="zh-CN" altLang="zh-CN" sz="2400" dirty="0">
                <a:latin typeface="+mj-ea"/>
                <a:ea typeface="+mj-ea"/>
              </a:rPr>
              <a:t>气氛活跃热烈或富有生气和活力。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5" r="5886" b="843"/>
          <a:stretch/>
        </p:blipFill>
        <p:spPr>
          <a:xfrm>
            <a:off x="4800601" y="3145740"/>
            <a:ext cx="3552825" cy="3143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2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3" name="矩形 2"/>
          <p:cNvSpPr/>
          <p:nvPr/>
        </p:nvSpPr>
        <p:spPr>
          <a:xfrm>
            <a:off x="2205319" y="2779162"/>
            <a:ext cx="6306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+mj-ea"/>
                <a:ea typeface="+mj-ea"/>
              </a:rPr>
              <a:t>团结、活泼，让人感到和谐与轻松；而紧张与严肃又令人感到压力与沉重，两者看似矛盾，实则是一种张弛有度的人生哲学——与人相处和睦团结，工作治学严谨认真，业余生活轻松愉快。</a:t>
            </a:r>
          </a:p>
        </p:txBody>
      </p:sp>
      <p:pic>
        <p:nvPicPr>
          <p:cNvPr id="6" name="图片 5" descr="3003F610@2B6EDD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8" t="39041" r="18013" b="34846"/>
          <a:stretch/>
        </p:blipFill>
        <p:spPr bwMode="auto">
          <a:xfrm>
            <a:off x="437127" y="1425108"/>
            <a:ext cx="4417262" cy="13677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5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304" y="214308"/>
            <a:ext cx="46110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矩形 5"/>
          <p:cNvSpPr/>
          <p:nvPr/>
        </p:nvSpPr>
        <p:spPr>
          <a:xfrm>
            <a:off x="618564" y="1457236"/>
            <a:ext cx="59032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团结，就是要具备团队协作意识，具有了这种意识，个人才懂得在团队中求同存异，遵从集体的决定，跟随集体的步伐，相互关爱、互相协助、相互鼓励，为共同的目标奋斗。</a:t>
            </a:r>
          </a:p>
        </p:txBody>
      </p:sp>
      <p:sp>
        <p:nvSpPr>
          <p:cNvPr id="7" name="矩形 6"/>
          <p:cNvSpPr/>
          <p:nvPr/>
        </p:nvSpPr>
        <p:spPr>
          <a:xfrm>
            <a:off x="3966882" y="3575505"/>
            <a:ext cx="4572000" cy="1866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latin typeface="+mj-ea"/>
                <a:ea typeface="+mj-ea"/>
              </a:rPr>
              <a:t>紧张，可以理解为一种气氛或态度。就是要有严格高效的工作作风，认真紧迫的工作态度，形成紧张紧迫的工作氛围，不拖沓、不懒散。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2427" r="9864" b="9666"/>
          <a:stretch/>
        </p:blipFill>
        <p:spPr>
          <a:xfrm>
            <a:off x="677950" y="3396228"/>
            <a:ext cx="2758889" cy="27090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450" y="86204"/>
            <a:ext cx="1918019" cy="62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01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2953</TotalTime>
  <Words>541</Words>
  <Application>Microsoft Office PowerPoint</Application>
  <PresentationFormat>全屏显示(4:3)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华文琥珀</vt:lpstr>
      <vt:lpstr>华文楷体</vt:lpstr>
      <vt:lpstr>华文新魏</vt:lpstr>
      <vt:lpstr>宋体</vt:lpstr>
      <vt:lpstr>Arial Black</vt:lpstr>
      <vt:lpstr>Bookman Old Style</vt:lpstr>
      <vt:lpstr>Gill Sans MT</vt:lpstr>
      <vt:lpstr>Wingdings</vt:lpstr>
      <vt:lpstr>Wingdings 3</vt:lpstr>
      <vt:lpstr>质朴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281</cp:revision>
  <dcterms:created xsi:type="dcterms:W3CDTF">2018-06-12T05:17:37Z</dcterms:created>
  <dcterms:modified xsi:type="dcterms:W3CDTF">2018-11-16T02:27:07Z</dcterms:modified>
</cp:coreProperties>
</file>