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63" r:id="rId2"/>
    <p:sldId id="256" r:id="rId3"/>
    <p:sldId id="257" r:id="rId4"/>
    <p:sldId id="259" r:id="rId5"/>
    <p:sldId id="258" r:id="rId6"/>
    <p:sldId id="264" r:id="rId7"/>
    <p:sldId id="260" r:id="rId8"/>
    <p:sldId id="261" r:id="rId9"/>
    <p:sldId id="265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88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FF8F364-6B97-491D-BE91-C624B11E14D2}" type="datetimeFigureOut">
              <a:rPr lang="zh-CN" altLang="en-US" smtClean="0"/>
              <a:t>2018-9-28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矩形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矩形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2018-9-28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2018-9-28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等腰三角形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2018-9-28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FF8F364-6B97-491D-BE91-C624B11E14D2}" type="datetimeFigureOut">
              <a:rPr lang="zh-CN" altLang="en-US" smtClean="0"/>
              <a:t>2018-9-28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2018-9-28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2018-9-28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2018-9-28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2018-9-28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直接连接符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2018-9-28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内容占位符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2018-9-28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FF8F364-6B97-491D-BE91-C624B11E14D2}" type="datetimeFigureOut">
              <a:rPr lang="zh-CN" altLang="en-US" smtClean="0"/>
              <a:t>2018-9-28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8" name="直接连接符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直接连接符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等腰三角形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154497"/>
            <a:ext cx="4611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384128" y="5580880"/>
            <a:ext cx="4381500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332 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pic>
        <p:nvPicPr>
          <p:cNvPr id="1026" name="Picture 2" descr="Z:\MIS\AEM Building Photos\AEM ZhongNan Building_20171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22" y="1252221"/>
            <a:ext cx="7321473" cy="454545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  <a:softEdge rad="127000"/>
          </a:effectLst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12" name="标题 1"/>
          <p:cNvSpPr txBox="1">
            <a:spLocks/>
          </p:cNvSpPr>
          <p:nvPr/>
        </p:nvSpPr>
        <p:spPr>
          <a:xfrm>
            <a:off x="3410909" y="399677"/>
            <a:ext cx="2400299" cy="85254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企业文化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450" y="86204"/>
            <a:ext cx="1918019" cy="62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081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154497"/>
            <a:ext cx="4611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95350" y="2943710"/>
            <a:ext cx="73467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在公司的走廊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上、车间内、会议室里、办公室、食堂内，随处可见类似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AEM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企业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文化标语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这些标语是公司企业文化的核心和精华，是公司企业行为的“思想指南”。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 smtClean="0"/>
          </a:p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这些优秀的企业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文化是公司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在经营管理过程中积累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和沉淀形成的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优秀的企业文化应该得以延续和发扬光大。</a:t>
            </a:r>
          </a:p>
          <a:p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标题 1"/>
          <p:cNvSpPr txBox="1">
            <a:spLocks/>
          </p:cNvSpPr>
          <p:nvPr/>
        </p:nvSpPr>
        <p:spPr>
          <a:xfrm>
            <a:off x="442379" y="1222818"/>
            <a:ext cx="2959140" cy="85254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企业文化标语</a:t>
            </a:r>
            <a:endParaRPr lang="zh-CN" alt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450" y="86204"/>
            <a:ext cx="1918019" cy="62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628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272430"/>
            <a:ext cx="4611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3616735" y="704192"/>
            <a:ext cx="2447735" cy="79878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企业文化（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三</a:t>
            </a: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r>
              <a:rPr lang="en-US" altLang="zh-CN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CN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zh-CN" alt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矩形 1"/>
          <p:cNvSpPr/>
          <p:nvPr/>
        </p:nvSpPr>
        <p:spPr>
          <a:xfrm>
            <a:off x="395884" y="1564402"/>
            <a:ext cx="6690715" cy="559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积极主动地发现问题</a:t>
            </a:r>
            <a:r>
              <a:rPr lang="zh-CN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思考问题，解决问题。</a:t>
            </a:r>
            <a:endParaRPr lang="en-US" altLang="zh-CN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1072916" y="2553728"/>
            <a:ext cx="7535370" cy="252926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450" y="86204"/>
            <a:ext cx="1918019" cy="62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471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3304" y="214308"/>
            <a:ext cx="4611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5" name="矩形 4"/>
          <p:cNvSpPr/>
          <p:nvPr/>
        </p:nvSpPr>
        <p:spPr>
          <a:xfrm>
            <a:off x="510988" y="2236148"/>
            <a:ext cx="76379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>
                <a:latin typeface="+mj-ea"/>
                <a:ea typeface="+mj-ea"/>
              </a:rPr>
              <a:t>世界上最好的工作态度</a:t>
            </a:r>
            <a:r>
              <a:rPr lang="zh-CN" altLang="zh-CN" sz="2000" dirty="0" smtClean="0">
                <a:latin typeface="+mj-ea"/>
                <a:ea typeface="+mj-ea"/>
              </a:rPr>
              <a:t>是</a:t>
            </a:r>
            <a:r>
              <a:rPr lang="zh-CN" altLang="en-US" sz="2000" dirty="0">
                <a:latin typeface="+mj-ea"/>
                <a:ea typeface="+mj-ea"/>
              </a:rPr>
              <a:t>积极</a:t>
            </a:r>
            <a:r>
              <a:rPr lang="zh-CN" altLang="zh-CN" sz="2000" dirty="0" smtClean="0">
                <a:latin typeface="+mj-ea"/>
                <a:ea typeface="+mj-ea"/>
              </a:rPr>
              <a:t>主动</a:t>
            </a:r>
            <a:r>
              <a:rPr lang="zh-CN" altLang="en-US" sz="2000" dirty="0" smtClean="0">
                <a:latin typeface="+mj-ea"/>
                <a:ea typeface="+mj-ea"/>
              </a:rPr>
              <a:t>，这</a:t>
            </a:r>
            <a:r>
              <a:rPr lang="zh-CN" altLang="zh-CN" sz="2000" dirty="0" smtClean="0">
                <a:latin typeface="+mj-ea"/>
                <a:ea typeface="+mj-ea"/>
              </a:rPr>
              <a:t>是</a:t>
            </a:r>
            <a:r>
              <a:rPr lang="zh-CN" altLang="en-US" sz="2000" dirty="0" smtClean="0">
                <a:latin typeface="+mj-ea"/>
                <a:ea typeface="+mj-ea"/>
              </a:rPr>
              <a:t>一种</a:t>
            </a:r>
            <a:r>
              <a:rPr lang="zh-CN" altLang="zh-CN" sz="2000" dirty="0" smtClean="0">
                <a:latin typeface="+mj-ea"/>
                <a:ea typeface="+mj-ea"/>
              </a:rPr>
              <a:t>自动</a:t>
            </a:r>
            <a:r>
              <a:rPr lang="zh-CN" altLang="zh-CN" sz="2000" dirty="0">
                <a:latin typeface="+mj-ea"/>
                <a:ea typeface="+mj-ea"/>
              </a:rPr>
              <a:t>自发、不需要别人督促来完成工作的态度。</a:t>
            </a:r>
          </a:p>
        </p:txBody>
      </p:sp>
      <p:sp>
        <p:nvSpPr>
          <p:cNvPr id="7" name="矩形 6"/>
          <p:cNvSpPr/>
          <p:nvPr/>
        </p:nvSpPr>
        <p:spPr>
          <a:xfrm>
            <a:off x="510988" y="3587267"/>
            <a:ext cx="42178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 smtClean="0">
                <a:latin typeface="+mj-ea"/>
                <a:ea typeface="+mj-ea"/>
              </a:rPr>
              <a:t>积极</a:t>
            </a:r>
            <a:r>
              <a:rPr lang="zh-CN" altLang="en-US" sz="2000" dirty="0" smtClean="0">
                <a:latin typeface="+mj-ea"/>
                <a:ea typeface="+mj-ea"/>
              </a:rPr>
              <a:t>主动</a:t>
            </a:r>
            <a:r>
              <a:rPr lang="zh-CN" altLang="zh-CN" sz="2000" dirty="0" smtClean="0">
                <a:latin typeface="+mj-ea"/>
                <a:ea typeface="+mj-ea"/>
              </a:rPr>
              <a:t>的</a:t>
            </a:r>
            <a:r>
              <a:rPr lang="zh-CN" altLang="zh-CN" sz="2000" dirty="0">
                <a:latin typeface="+mj-ea"/>
                <a:ea typeface="+mj-ea"/>
              </a:rPr>
              <a:t>工作态度就意味面对工作中遇到的问题，积极想办法解决问题</a:t>
            </a:r>
            <a:r>
              <a:rPr lang="zh-CN" altLang="zh-CN" sz="2000" dirty="0" smtClean="0">
                <a:latin typeface="+mj-ea"/>
                <a:ea typeface="+mj-ea"/>
              </a:rPr>
              <a:t>，</a:t>
            </a:r>
            <a:r>
              <a:rPr lang="zh-CN" altLang="en-US" sz="2000" dirty="0" smtClean="0">
                <a:latin typeface="+mj-ea"/>
                <a:ea typeface="+mj-ea"/>
              </a:rPr>
              <a:t>主动承担责任，</a:t>
            </a:r>
            <a:r>
              <a:rPr lang="zh-CN" altLang="zh-CN" sz="2000" dirty="0" smtClean="0">
                <a:latin typeface="+mj-ea"/>
                <a:ea typeface="+mj-ea"/>
              </a:rPr>
              <a:t>而</a:t>
            </a:r>
            <a:r>
              <a:rPr lang="zh-CN" altLang="zh-CN" sz="2000" dirty="0">
                <a:latin typeface="+mj-ea"/>
                <a:ea typeface="+mj-ea"/>
              </a:rPr>
              <a:t>不是千方百计</a:t>
            </a:r>
            <a:r>
              <a:rPr lang="zh-CN" altLang="zh-CN" sz="2000" dirty="0" smtClean="0">
                <a:latin typeface="+mj-ea"/>
                <a:ea typeface="+mj-ea"/>
              </a:rPr>
              <a:t>找借</a:t>
            </a:r>
            <a:r>
              <a:rPr lang="zh-CN" altLang="en-US" sz="2000" dirty="0" smtClean="0">
                <a:latin typeface="+mj-ea"/>
                <a:ea typeface="+mj-ea"/>
              </a:rPr>
              <a:t>口。</a:t>
            </a:r>
            <a:endParaRPr lang="zh-CN" altLang="en-US" sz="2000" dirty="0">
              <a:latin typeface="+mj-ea"/>
              <a:ea typeface="+mj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904129"/>
            <a:ext cx="3505200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510988" y="1381498"/>
            <a:ext cx="66907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积极主动地</a:t>
            </a:r>
            <a:endParaRPr lang="en-US" altLang="zh-CN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450" y="86204"/>
            <a:ext cx="1918019" cy="62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449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3304" y="214308"/>
            <a:ext cx="36253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3" name="矩形 2"/>
          <p:cNvSpPr/>
          <p:nvPr/>
        </p:nvSpPr>
        <p:spPr>
          <a:xfrm>
            <a:off x="1371599" y="2460864"/>
            <a:ext cx="59973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>
                <a:latin typeface="+mj-ea"/>
                <a:ea typeface="+mj-ea"/>
              </a:rPr>
              <a:t>在平时的工作中，要有一双敏锐的眼睛去捕捉周围的信息，去发现问题，</a:t>
            </a:r>
            <a:r>
              <a:rPr lang="zh-CN" altLang="zh-CN" sz="2000" dirty="0" smtClean="0">
                <a:latin typeface="+mj-ea"/>
                <a:ea typeface="+mj-ea"/>
              </a:rPr>
              <a:t>进而</a:t>
            </a:r>
            <a:r>
              <a:rPr lang="zh-CN" altLang="en-US" sz="2000" dirty="0" smtClean="0">
                <a:latin typeface="+mj-ea"/>
                <a:ea typeface="+mj-ea"/>
              </a:rPr>
              <a:t>才</a:t>
            </a:r>
            <a:r>
              <a:rPr lang="zh-CN" altLang="zh-CN" sz="2000" dirty="0" smtClean="0">
                <a:latin typeface="+mj-ea"/>
                <a:ea typeface="+mj-ea"/>
              </a:rPr>
              <a:t>能</a:t>
            </a:r>
            <a:r>
              <a:rPr lang="zh-CN" altLang="zh-CN" sz="2000" dirty="0">
                <a:latin typeface="+mj-ea"/>
                <a:ea typeface="+mj-ea"/>
              </a:rPr>
              <a:t>顺利地</a:t>
            </a:r>
            <a:r>
              <a:rPr lang="zh-CN" altLang="zh-CN" sz="2000" dirty="0" smtClean="0">
                <a:latin typeface="+mj-ea"/>
                <a:ea typeface="+mj-ea"/>
              </a:rPr>
              <a:t>解决问题</a:t>
            </a:r>
            <a:r>
              <a:rPr lang="zh-CN" altLang="en-US" sz="2000" dirty="0" smtClean="0">
                <a:latin typeface="+mj-ea"/>
                <a:ea typeface="+mj-ea"/>
              </a:rPr>
              <a:t>。</a:t>
            </a:r>
            <a:endParaRPr lang="zh-CN" altLang="en-US" sz="2000" dirty="0">
              <a:latin typeface="+mj-ea"/>
              <a:ea typeface="+mj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91868" y="3817657"/>
            <a:ext cx="61722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>
                <a:latin typeface="+mj-ea"/>
                <a:ea typeface="+mj-ea"/>
              </a:rPr>
              <a:t>可</a:t>
            </a:r>
            <a:r>
              <a:rPr lang="zh-CN" altLang="zh-CN" sz="2000" dirty="0" smtClean="0">
                <a:latin typeface="+mj-ea"/>
                <a:ea typeface="+mj-ea"/>
              </a:rPr>
              <a:t>有</a:t>
            </a:r>
            <a:r>
              <a:rPr lang="zh-CN" altLang="en-US" sz="2000" dirty="0" smtClean="0">
                <a:latin typeface="+mj-ea"/>
                <a:ea typeface="+mj-ea"/>
              </a:rPr>
              <a:t>些</a:t>
            </a:r>
            <a:r>
              <a:rPr lang="zh-CN" altLang="zh-CN" sz="2000" dirty="0" smtClean="0">
                <a:latin typeface="+mj-ea"/>
                <a:ea typeface="+mj-ea"/>
              </a:rPr>
              <a:t>人</a:t>
            </a:r>
            <a:r>
              <a:rPr lang="zh-CN" altLang="zh-CN" sz="2000" dirty="0">
                <a:latin typeface="+mj-ea"/>
                <a:ea typeface="+mj-ea"/>
              </a:rPr>
              <a:t>往往对存在的问题麻木，或是熟视无睹、</a:t>
            </a:r>
            <a:r>
              <a:rPr lang="zh-CN" altLang="zh-CN" sz="2000" dirty="0" smtClean="0">
                <a:latin typeface="+mj-ea"/>
                <a:ea typeface="+mj-ea"/>
              </a:rPr>
              <a:t>习以为常</a:t>
            </a:r>
            <a:r>
              <a:rPr lang="zh-CN" altLang="en-US" sz="2000" dirty="0" smtClean="0">
                <a:latin typeface="+mj-ea"/>
                <a:ea typeface="+mj-ea"/>
              </a:rPr>
              <a:t>，或者有人持一种观望的态度，有人站出来，他也站出来；没人站出来，就选择沉默。这些本身都是一种缺乏责任感的态度。</a:t>
            </a:r>
            <a:endParaRPr lang="zh-CN" altLang="en-US" sz="2000" dirty="0"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10989" y="1381498"/>
            <a:ext cx="411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积极主动地发现问题</a:t>
            </a:r>
            <a:endParaRPr lang="en-US" altLang="zh-CN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450" y="86204"/>
            <a:ext cx="1918019" cy="62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6029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3304" y="214308"/>
            <a:ext cx="4611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2" name="矩形 1"/>
          <p:cNvSpPr/>
          <p:nvPr/>
        </p:nvSpPr>
        <p:spPr>
          <a:xfrm>
            <a:off x="637609" y="2341637"/>
            <a:ext cx="59514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>
                <a:latin typeface="+mj-ea"/>
                <a:ea typeface="+mj-ea"/>
              </a:rPr>
              <a:t>要经常思考，不让脑子偷懒。优秀的人经常面对问题去思考，在思考中成长，在思考中</a:t>
            </a:r>
            <a:r>
              <a:rPr lang="zh-CN" altLang="zh-CN" sz="2000" dirty="0" smtClean="0">
                <a:latin typeface="+mj-ea"/>
                <a:ea typeface="+mj-ea"/>
              </a:rPr>
              <a:t>找到</a:t>
            </a:r>
            <a:r>
              <a:rPr lang="zh-CN" altLang="en-US" sz="2000" dirty="0" smtClean="0">
                <a:latin typeface="+mj-ea"/>
                <a:ea typeface="+mj-ea"/>
              </a:rPr>
              <a:t>解决</a:t>
            </a:r>
            <a:r>
              <a:rPr lang="zh-CN" altLang="zh-CN" sz="2000" dirty="0" smtClean="0">
                <a:latin typeface="+mj-ea"/>
                <a:ea typeface="+mj-ea"/>
              </a:rPr>
              <a:t>方法</a:t>
            </a:r>
            <a:r>
              <a:rPr lang="zh-CN" altLang="en-US" sz="2000" dirty="0" smtClean="0">
                <a:latin typeface="+mj-ea"/>
                <a:ea typeface="+mj-ea"/>
              </a:rPr>
              <a:t>。</a:t>
            </a:r>
            <a:endParaRPr lang="en-US" altLang="zh-CN" sz="2000" dirty="0" smtClean="0">
              <a:latin typeface="+mj-ea"/>
              <a:ea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0989" y="1381498"/>
            <a:ext cx="411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积极主动地思考问题</a:t>
            </a:r>
            <a:endParaRPr lang="en-US" altLang="zh-CN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" b="4119"/>
          <a:stretch/>
        </p:blipFill>
        <p:spPr>
          <a:xfrm>
            <a:off x="4140568" y="3514745"/>
            <a:ext cx="3771408" cy="27378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450" y="86204"/>
            <a:ext cx="1918019" cy="62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7873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154497"/>
            <a:ext cx="4611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3" name="矩形 2"/>
          <p:cNvSpPr/>
          <p:nvPr/>
        </p:nvSpPr>
        <p:spPr>
          <a:xfrm>
            <a:off x="605118" y="2056091"/>
            <a:ext cx="48812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>
                <a:latin typeface="+mj-ea"/>
                <a:ea typeface="+mj-ea"/>
              </a:rPr>
              <a:t>客观对待</a:t>
            </a:r>
            <a:r>
              <a:rPr lang="zh-CN" altLang="en-US" sz="2000" dirty="0">
                <a:latin typeface="+mj-ea"/>
                <a:ea typeface="+mj-ea"/>
              </a:rPr>
              <a:t>出现的问题，</a:t>
            </a:r>
            <a:r>
              <a:rPr lang="zh-CN" altLang="zh-CN" sz="2000" dirty="0">
                <a:latin typeface="+mj-ea"/>
                <a:ea typeface="+mj-ea"/>
              </a:rPr>
              <a:t>不掩盖事实，不逃避责任，接受既成的事实，不找借口。</a:t>
            </a:r>
          </a:p>
        </p:txBody>
      </p:sp>
      <p:sp>
        <p:nvSpPr>
          <p:cNvPr id="8" name="矩形 7"/>
          <p:cNvSpPr/>
          <p:nvPr/>
        </p:nvSpPr>
        <p:spPr>
          <a:xfrm>
            <a:off x="510989" y="1381498"/>
            <a:ext cx="411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积极主动地解决问题</a:t>
            </a:r>
            <a:endParaRPr lang="en-US" altLang="zh-CN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78223" y="3466672"/>
            <a:ext cx="699253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 smtClean="0">
                <a:latin typeface="+mj-ea"/>
                <a:ea typeface="+mj-ea"/>
              </a:rPr>
              <a:t>积极</a:t>
            </a:r>
            <a:r>
              <a:rPr lang="zh-CN" altLang="en-US" sz="2000" dirty="0" smtClean="0">
                <a:latin typeface="+mj-ea"/>
                <a:ea typeface="+mj-ea"/>
              </a:rPr>
              <a:t>地</a:t>
            </a:r>
            <a:r>
              <a:rPr lang="zh-CN" altLang="zh-CN" sz="2000" dirty="0" smtClean="0">
                <a:latin typeface="+mj-ea"/>
                <a:ea typeface="+mj-ea"/>
              </a:rPr>
              <a:t>面对</a:t>
            </a:r>
            <a:r>
              <a:rPr lang="zh-CN" altLang="zh-CN" sz="2000" dirty="0">
                <a:latin typeface="+mj-ea"/>
                <a:ea typeface="+mj-ea"/>
              </a:rPr>
              <a:t>问题，主动承担责任。问题接触得越多，解决问题的</a:t>
            </a:r>
            <a:r>
              <a:rPr lang="zh-CN" altLang="zh-CN" sz="2000" dirty="0" smtClean="0">
                <a:latin typeface="+mj-ea"/>
                <a:ea typeface="+mj-ea"/>
              </a:rPr>
              <a:t>能力</a:t>
            </a:r>
            <a:r>
              <a:rPr lang="zh-CN" altLang="en-US" sz="2000" dirty="0" smtClean="0">
                <a:latin typeface="+mj-ea"/>
                <a:ea typeface="+mj-ea"/>
              </a:rPr>
              <a:t>也</a:t>
            </a:r>
            <a:r>
              <a:rPr lang="zh-CN" altLang="zh-CN" sz="2000" dirty="0" smtClean="0">
                <a:latin typeface="+mj-ea"/>
                <a:ea typeface="+mj-ea"/>
              </a:rPr>
              <a:t>就</a:t>
            </a:r>
            <a:r>
              <a:rPr lang="zh-CN" altLang="zh-CN" sz="2000" dirty="0">
                <a:latin typeface="+mj-ea"/>
                <a:ea typeface="+mj-ea"/>
              </a:rPr>
              <a:t>越强</a:t>
            </a:r>
            <a:r>
              <a:rPr lang="zh-CN" altLang="zh-CN" sz="2000" dirty="0" smtClean="0">
                <a:latin typeface="+mj-ea"/>
                <a:ea typeface="+mj-ea"/>
              </a:rPr>
              <a:t>。</a:t>
            </a:r>
            <a:endParaRPr lang="en-US" altLang="zh-CN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zh-CN" sz="2000" dirty="0" smtClean="0">
                <a:latin typeface="+mj-ea"/>
                <a:ea typeface="+mj-ea"/>
              </a:rPr>
              <a:t>能力</a:t>
            </a:r>
            <a:r>
              <a:rPr lang="zh-CN" altLang="zh-CN" sz="2000" dirty="0">
                <a:latin typeface="+mj-ea"/>
                <a:ea typeface="+mj-ea"/>
              </a:rPr>
              <a:t>提升的过程，就是不断发现问题</a:t>
            </a:r>
            <a:r>
              <a:rPr lang="zh-CN" altLang="en-US" sz="2000" dirty="0">
                <a:latin typeface="+mj-ea"/>
                <a:ea typeface="+mj-ea"/>
              </a:rPr>
              <a:t>、思考问题</a:t>
            </a:r>
            <a:r>
              <a:rPr lang="zh-CN" altLang="zh-CN" sz="2000" dirty="0">
                <a:latin typeface="+mj-ea"/>
                <a:ea typeface="+mj-ea"/>
              </a:rPr>
              <a:t>和解决问题的过程</a:t>
            </a:r>
            <a:r>
              <a:rPr lang="zh-CN" altLang="zh-CN" sz="2000" dirty="0" smtClean="0">
                <a:latin typeface="+mj-ea"/>
                <a:ea typeface="+mj-ea"/>
              </a:rPr>
              <a:t>。</a:t>
            </a:r>
            <a:r>
              <a:rPr lang="zh-CN" altLang="en-US" sz="2000" dirty="0" smtClean="0">
                <a:latin typeface="+mj-ea"/>
                <a:ea typeface="+mj-ea"/>
              </a:rPr>
              <a:t>看似吃亏，实则受益。</a:t>
            </a:r>
            <a:endParaRPr lang="zh-CN" altLang="zh-CN" sz="2000" dirty="0">
              <a:latin typeface="+mj-ea"/>
              <a:ea typeface="+mj-ea"/>
            </a:endParaRPr>
          </a:p>
          <a:p>
            <a:endParaRPr lang="zh-CN" altLang="zh-CN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450" y="86204"/>
            <a:ext cx="1918019" cy="62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24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3304" y="214308"/>
            <a:ext cx="4611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2977" y="1385048"/>
            <a:ext cx="5215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如何做到积极主动？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19559" y="2187405"/>
            <a:ext cx="67628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>
                <a:latin typeface="+mj-ea"/>
                <a:ea typeface="+mj-ea"/>
              </a:rPr>
              <a:t>在工作方式上要培养积极的思维方式。积极的思维方式就是以开放的心态去处理工作中的人际关系和</a:t>
            </a:r>
            <a:r>
              <a:rPr lang="zh-CN" altLang="zh-CN" sz="2000" dirty="0" smtClean="0">
                <a:latin typeface="+mj-ea"/>
                <a:ea typeface="+mj-ea"/>
              </a:rPr>
              <a:t>事情</a:t>
            </a:r>
            <a:r>
              <a:rPr lang="zh-CN" altLang="en-US" sz="2000" dirty="0" smtClean="0">
                <a:latin typeface="+mj-ea"/>
                <a:ea typeface="+mj-ea"/>
              </a:rPr>
              <a:t>。</a:t>
            </a:r>
            <a:endParaRPr lang="zh-CN" altLang="en-US" sz="2000" dirty="0">
              <a:latin typeface="+mj-ea"/>
              <a:ea typeface="+mj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26206" y="3487305"/>
            <a:ext cx="64814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>
                <a:latin typeface="+mj-ea"/>
                <a:ea typeface="+mj-ea"/>
              </a:rPr>
              <a:t>从任何一件事情着手，以积极的心态，激发自己的潜能，主动去工作</a:t>
            </a:r>
            <a:r>
              <a:rPr lang="zh-CN" altLang="zh-CN" sz="2000" dirty="0" smtClean="0">
                <a:latin typeface="+mj-ea"/>
                <a:ea typeface="+mj-ea"/>
              </a:rPr>
              <a:t>，</a:t>
            </a:r>
            <a:r>
              <a:rPr lang="zh-CN" altLang="en-US" sz="2000" dirty="0" smtClean="0">
                <a:latin typeface="+mj-ea"/>
                <a:ea typeface="+mj-ea"/>
              </a:rPr>
              <a:t>慢慢就会形成一种积极主动的生活态度和工作习惯。</a:t>
            </a:r>
            <a:endParaRPr lang="zh-CN" altLang="en-US" sz="2000" dirty="0"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84495" y="5273333"/>
            <a:ext cx="489473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/>
              <a:t>“成功和借口永远不会住在同一个屋檐下。</a:t>
            </a:r>
            <a:r>
              <a:rPr lang="zh-CN" altLang="zh-CN" sz="2000" dirty="0" smtClean="0"/>
              <a:t>”</a:t>
            </a:r>
            <a:r>
              <a:rPr lang="en-US" altLang="zh-CN" sz="2000" dirty="0" smtClean="0"/>
              <a:t>——</a:t>
            </a:r>
            <a:r>
              <a:rPr lang="zh-CN" altLang="en-US" sz="2000" dirty="0" smtClean="0"/>
              <a:t>陈安之</a:t>
            </a:r>
            <a:endParaRPr lang="en-US" altLang="zh-CN" sz="2000" dirty="0" smtClean="0"/>
          </a:p>
          <a:p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450" y="86204"/>
            <a:ext cx="1918019" cy="62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58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17812" y="4666593"/>
            <a:ext cx="5520052" cy="20774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5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2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045" y="4964466"/>
            <a:ext cx="1385940" cy="1263412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0" y="145956"/>
            <a:ext cx="4611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7" r="729" b="5102"/>
          <a:stretch/>
        </p:blipFill>
        <p:spPr>
          <a:xfrm>
            <a:off x="1546412" y="1244727"/>
            <a:ext cx="5876364" cy="359122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450" y="86204"/>
            <a:ext cx="1918019" cy="62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00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质朴">
  <a:themeElements>
    <a:clrScheme name="质朴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质朴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质朴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2837</TotalTime>
  <Words>479</Words>
  <Application>Microsoft Office PowerPoint</Application>
  <PresentationFormat>全屏显示(4:3)</PresentationFormat>
  <Paragraphs>41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黑体</vt:lpstr>
      <vt:lpstr>华文琥珀</vt:lpstr>
      <vt:lpstr>华文楷体</vt:lpstr>
      <vt:lpstr>华文新魏</vt:lpstr>
      <vt:lpstr>宋体</vt:lpstr>
      <vt:lpstr>Arial Black</vt:lpstr>
      <vt:lpstr>Bookman Old Style</vt:lpstr>
      <vt:lpstr>Gill Sans MT</vt:lpstr>
      <vt:lpstr>Wingdings</vt:lpstr>
      <vt:lpstr>Wingdings 3</vt:lpstr>
      <vt:lpstr>质朴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251</cp:revision>
  <dcterms:created xsi:type="dcterms:W3CDTF">2018-06-12T05:17:37Z</dcterms:created>
  <dcterms:modified xsi:type="dcterms:W3CDTF">2018-09-28T02:32:31Z</dcterms:modified>
</cp:coreProperties>
</file>