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1" r:id="rId2"/>
    <p:sldId id="303" r:id="rId3"/>
    <p:sldId id="292" r:id="rId4"/>
    <p:sldId id="293" r:id="rId5"/>
    <p:sldId id="294" r:id="rId6"/>
    <p:sldId id="295" r:id="rId7"/>
    <p:sldId id="299" r:id="rId8"/>
    <p:sldId id="298" r:id="rId9"/>
    <p:sldId id="296" r:id="rId10"/>
    <p:sldId id="297" r:id="rId11"/>
    <p:sldId id="300" r:id="rId12"/>
    <p:sldId id="304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99FF"/>
    <a:srgbClr val="0066FF"/>
    <a:srgbClr val="33CCFF"/>
    <a:srgbClr val="CCCCFF"/>
    <a:srgbClr val="FFCCFF"/>
    <a:srgbClr val="FFCC99"/>
    <a:srgbClr val="0033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2" autoAdjust="0"/>
  </p:normalViewPr>
  <p:slideViewPr>
    <p:cSldViewPr snapToGrid="0">
      <p:cViewPr varScale="1">
        <p:scale>
          <a:sx n="92" d="100"/>
          <a:sy n="92" d="100"/>
        </p:scale>
        <p:origin x="9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A894569-E4F6-4E71-A63F-D396070902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10E7125-F8C0-40FA-941E-6B2B1F44F4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AA7A2-096F-4892-9700-1442CB78DB81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DCD797E-16D3-4DCD-B379-C53CC0E14A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BADFDD6-018B-4389-A001-C4AC9EF22E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1661-80E8-4287-A6D6-D222E918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59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9EE3B-06F5-4C1D-B631-20D69864EAD0}" type="datetimeFigureOut">
              <a:rPr lang="zh-CN" altLang="en-US" smtClean="0"/>
              <a:t>2018-8-31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F061D-262C-4556-9E6F-217F599DE4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791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7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BF14A18B-C675-4E78-ACBA-7EA3DB6A62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A478489D-E8A2-48A9-B0F9-CC185A5C2B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903392-8F79-4402-8993-D1DB2BD1C63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6635270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06D212FB-D54E-4545-A83E-13B460385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C140DC3C-13F9-4D81-8C9B-6A414E411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AD4FFC-8207-4B61-BDE3-BE25CDA1AD6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487421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1243583"/>
            <a:ext cx="2628900" cy="4933380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243583"/>
            <a:ext cx="7734300" cy="4933379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445E63F7-6506-4A89-93B5-03404C0A43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7F631362-A929-40B1-85B1-622AC23C8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A69184-FA6E-40F4-8480-23011999039A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973814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E204D1E3-19C2-4621-B1D4-DD610F563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4C346C82-47CF-4943-ADBD-37A6F1C20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43D965-4CCF-4E9C-8BD6-54DBFE7BBCE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2092555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143000"/>
            <a:ext cx="10515600" cy="3419475"/>
          </a:xfrm>
        </p:spPr>
        <p:txBody>
          <a:bodyPr anchor="b"/>
          <a:lstStyle>
            <a:lvl1pPr>
              <a:defRPr sz="6000"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70C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9D5BA1CA-F5A8-4D06-A1C1-B8AE3C4DD1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86EACA4C-E9B2-41E8-92D3-547F5B4C9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12A38-926A-4711-BEA2-2580EE7B1A0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7929248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CF8BB9E-DBA2-4A10-8D79-AA0E82C5BB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C956400-4013-4366-AD78-EC9065777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D8A7D41-7CAF-4671-AC68-A21EAF1F8F9F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343068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194421"/>
            <a:ext cx="5181600" cy="4982542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194421"/>
            <a:ext cx="5181600" cy="4982542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ECB6772-E5CA-4488-B6A5-47A4D77218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F0F58A6-6D15-4B41-A577-C1F82A418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244625C-5B18-4CB7-9D95-531BFB14B731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7481366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23324" y="280703"/>
            <a:ext cx="8630476" cy="65900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175387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009776"/>
            <a:ext cx="5157787" cy="4179887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0612" y="1185864"/>
            <a:ext cx="5183188" cy="81343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1999300"/>
            <a:ext cx="5183188" cy="4190364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="" xmlns:a16="http://schemas.microsoft.com/office/drawing/2014/main" id="{8C047FB9-8CB9-4856-8C56-16BDB8CAEC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="" xmlns:a16="http://schemas.microsoft.com/office/drawing/2014/main" id="{A6496E1A-7C61-4D96-ACFA-2EFB26679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E1C524-6C3A-47C4-8EA4-1E33156D684D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3505635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2BB654-56FC-47D4-B745-DEEDFC4493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7B8E88-8E3B-4BA3-8EE2-8851359FFB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B90DBA0-F278-40F8-B329-C49823BA4BDC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2264803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1161288"/>
            <a:ext cx="3932237" cy="896112"/>
          </a:xfrm>
        </p:spPr>
        <p:txBody>
          <a:bodyPr anchor="b"/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1161288"/>
            <a:ext cx="6172200" cy="4699762"/>
          </a:xfrm>
        </p:spPr>
        <p:txBody>
          <a:bodyPr/>
          <a:lstStyle>
            <a:lvl1pPr>
              <a:defRPr sz="3200">
                <a:solidFill>
                  <a:srgbClr val="0070C0"/>
                </a:solidFill>
              </a:defRPr>
            </a:lvl1pPr>
            <a:lvl2pPr>
              <a:defRPr sz="2800">
                <a:solidFill>
                  <a:srgbClr val="0070C0"/>
                </a:solidFill>
              </a:defRPr>
            </a:lvl2pPr>
            <a:lvl3pPr>
              <a:defRPr sz="2400">
                <a:solidFill>
                  <a:srgbClr val="0070C0"/>
                </a:solidFill>
              </a:defRPr>
            </a:lvl3pPr>
            <a:lvl4pPr>
              <a:defRPr sz="2000">
                <a:solidFill>
                  <a:srgbClr val="0070C0"/>
                </a:solidFill>
              </a:defRPr>
            </a:lvl4pPr>
            <a:lvl5pPr>
              <a:defRPr sz="2000">
                <a:solidFill>
                  <a:srgbClr val="0070C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70C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245D4F9-3564-407B-9E36-E75B1E41EF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66115E5-290B-40A4-9B24-BC4DC34389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195660-0A08-44B7-8176-1BEFB19FB76B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36425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1152144"/>
            <a:ext cx="3932237" cy="905256"/>
          </a:xfrm>
        </p:spPr>
        <p:txBody>
          <a:bodyPr anchor="b"/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1152144"/>
            <a:ext cx="6172200" cy="5029200"/>
          </a:xfrm>
        </p:spPr>
        <p:txBody>
          <a:bodyPr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123944"/>
          </a:xfrm>
        </p:spPr>
        <p:txBody>
          <a:bodyPr/>
          <a:lstStyle>
            <a:lvl1pPr marL="0" indent="0">
              <a:buNone/>
              <a:defRPr sz="1600">
                <a:solidFill>
                  <a:srgbClr val="0070C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6FDCF7A-1826-4281-B1E2-08BBCFCE2D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238E9F8-BDE7-4357-A849-9BAC91F211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877815D-4410-4C7C-AEA4-14F4F95341DA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1548631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aemcomponents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898648" y="283009"/>
            <a:ext cx="8455152" cy="732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143000"/>
            <a:ext cx="10515600" cy="503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pic>
        <p:nvPicPr>
          <p:cNvPr id="7" name="Picture 2" descr="E:\AEM Logo\20171106 AEM R\AEM US Logo Transparent background.png">
            <a:extLst>
              <a:ext uri="{FF2B5EF4-FFF2-40B4-BE49-F238E27FC236}">
                <a16:creationId xmlns="" xmlns:a16="http://schemas.microsoft.com/office/drawing/2014/main" id="{2094D2E7-1CCA-4342-A023-EBA783BF0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41" y="283009"/>
            <a:ext cx="1560945" cy="47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>
            <a:extLst>
              <a:ext uri="{FF2B5EF4-FFF2-40B4-BE49-F238E27FC236}">
                <a16:creationId xmlns="" xmlns:a16="http://schemas.microsoft.com/office/drawing/2014/main" id="{3F0D8DD5-A8B7-423D-8867-F31573EBF3F6}"/>
              </a:ext>
            </a:extLst>
          </p:cNvPr>
          <p:cNvSpPr txBox="1">
            <a:spLocks/>
          </p:cNvSpPr>
          <p:nvPr/>
        </p:nvSpPr>
        <p:spPr>
          <a:xfrm>
            <a:off x="547254" y="760620"/>
            <a:ext cx="2214418" cy="26461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–"/>
              <a:defRPr sz="24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20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–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1200">
                <a:solidFill>
                  <a:srgbClr val="0070C0"/>
                </a:solidFill>
              </a:rPr>
              <a:t>Innovative Circuit Protection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10" name="Straight Connector 6">
            <a:extLst>
              <a:ext uri="{FF2B5EF4-FFF2-40B4-BE49-F238E27FC236}">
                <a16:creationId xmlns="" xmlns:a16="http://schemas.microsoft.com/office/drawing/2014/main" id="{C53A2399-A3CE-4193-B55D-47344A73D9A1}"/>
              </a:ext>
            </a:extLst>
          </p:cNvPr>
          <p:cNvCxnSpPr>
            <a:cxnSpLocks/>
          </p:cNvCxnSpPr>
          <p:nvPr/>
        </p:nvCxnSpPr>
        <p:spPr>
          <a:xfrm>
            <a:off x="600363" y="1043709"/>
            <a:ext cx="10991273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AA78373-5AA5-43BA-9BDC-BE1697AD1B38}"/>
              </a:ext>
            </a:extLst>
          </p:cNvPr>
          <p:cNvSpPr txBox="1"/>
          <p:nvPr/>
        </p:nvSpPr>
        <p:spPr>
          <a:xfrm>
            <a:off x="838200" y="6369780"/>
            <a:ext cx="2993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75000"/>
                  </a:schemeClr>
                </a:solidFill>
                <a:hlinkClick r:id="rId14"/>
              </a:rPr>
              <a:t>www.aemcomponents.com</a:t>
            </a:r>
            <a:endParaRPr lang="en-US" altLang="zh-CN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3451461-09C5-406B-AE20-5A2A41668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70C0"/>
                </a:solidFill>
              </a:defRPr>
            </a:lvl1pPr>
          </a:lstStyle>
          <a:p>
            <a:fld id="{6AE8ACD0-E946-484A-B50F-E97A58C49F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2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6A501B-B50D-488E-B89C-A886E3760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2342" y="2228043"/>
            <a:ext cx="9082544" cy="93362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AEM 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管理体系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简介</a:t>
            </a:r>
            <a:endParaRPr lang="en-US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/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/>
            <a:fld id="{6D22F896-40B5-4ADD-8801-0D06FADFA095}" type="slidenum">
              <a:rPr lang="en-US" sz="1200">
                <a:solidFill>
                  <a:srgbClr val="0070C0"/>
                </a:solidFill>
              </a:rPr>
              <a:pPr algn="r"/>
              <a:t>1</a:t>
            </a:fld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680519" y="4562570"/>
            <a:ext cx="438150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 </a:t>
            </a:r>
            <a:r>
              <a:rPr lang="en-US" altLang="zh-CN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328 </a:t>
            </a:r>
            <a:r>
              <a:rPr lang="zh-CN" altLang="en-US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期</a:t>
            </a:r>
            <a:endParaRPr lang="zh-CN" altLang="en-US" dirty="0">
              <a:solidFill>
                <a:schemeClr val="accent1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24603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矩形 178"/>
          <p:cNvSpPr/>
          <p:nvPr/>
        </p:nvSpPr>
        <p:spPr>
          <a:xfrm>
            <a:off x="4883038" y="1312712"/>
            <a:ext cx="2186781" cy="48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文件编号 </a:t>
            </a:r>
            <a:endParaRPr lang="zh-CN" altLang="en-US" sz="2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09" name="组合 208"/>
          <p:cNvGrpSpPr/>
          <p:nvPr/>
        </p:nvGrpSpPr>
        <p:grpSpPr>
          <a:xfrm>
            <a:off x="533544" y="2844800"/>
            <a:ext cx="1888332" cy="1778000"/>
            <a:chOff x="1369219" y="2857500"/>
            <a:chExt cx="2283072" cy="1778000"/>
          </a:xfrm>
        </p:grpSpPr>
        <p:sp>
          <p:nvSpPr>
            <p:cNvPr id="180" name="矩形 179"/>
            <p:cNvSpPr/>
            <p:nvPr/>
          </p:nvSpPr>
          <p:spPr>
            <a:xfrm>
              <a:off x="1369219" y="2857500"/>
              <a:ext cx="571500" cy="5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2189559" y="2857500"/>
              <a:ext cx="571500" cy="5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  <a:endPara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997200" y="2857500"/>
              <a:ext cx="571500" cy="5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184" name="直接连接符 183"/>
            <p:cNvCxnSpPr>
              <a:stCxn id="180" idx="2"/>
            </p:cNvCxnSpPr>
            <p:nvPr/>
          </p:nvCxnSpPr>
          <p:spPr>
            <a:xfrm>
              <a:off x="1654969" y="3365500"/>
              <a:ext cx="0" cy="1270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>
              <a:off x="2466578" y="3365500"/>
              <a:ext cx="0" cy="9398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>
              <a:off x="3282950" y="3365500"/>
              <a:ext cx="0" cy="57785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>
              <a:off x="3271291" y="3949700"/>
              <a:ext cx="381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>
              <a:off x="2466578" y="4305300"/>
              <a:ext cx="65762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>
              <a:off x="1651397" y="4635500"/>
              <a:ext cx="10287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9" name="矩形 198"/>
          <p:cNvSpPr/>
          <p:nvPr/>
        </p:nvSpPr>
        <p:spPr>
          <a:xfrm>
            <a:off x="1985094" y="41021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程序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5" name="矩形 204"/>
          <p:cNvSpPr/>
          <p:nvPr/>
        </p:nvSpPr>
        <p:spPr>
          <a:xfrm>
            <a:off x="2447278" y="3739118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顺序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号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(01~99)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7" name="矩形 206"/>
          <p:cNvSpPr/>
          <p:nvPr/>
        </p:nvSpPr>
        <p:spPr>
          <a:xfrm>
            <a:off x="1596030" y="4471432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管理体系类别代号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8" name="矩形 207"/>
          <p:cNvSpPr/>
          <p:nvPr/>
        </p:nvSpPr>
        <p:spPr>
          <a:xfrm>
            <a:off x="736290" y="5355293"/>
            <a:ext cx="94892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管理体系类别</a:t>
            </a:r>
            <a:r>
              <a:rPr lang="zh-CN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代号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zh-CN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Q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: 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ISO9001&amp;IATF16949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; E: ISO14001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; 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H: OHSAS18001; R: </a:t>
            </a:r>
            <a:r>
              <a:rPr lang="en-US" altLang="zh-CN" sz="2400" dirty="0" err="1">
                <a:latin typeface="楷体" panose="02010609060101010101" pitchFamily="49" charset="-122"/>
                <a:ea typeface="楷体" panose="02010609060101010101" pitchFamily="49" charset="-122"/>
              </a:rPr>
              <a:t>RoHS</a:t>
            </a:r>
            <a:endParaRPr lang="zh-CN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6" name="矩形 235"/>
          <p:cNvSpPr/>
          <p:nvPr/>
        </p:nvSpPr>
        <p:spPr>
          <a:xfrm>
            <a:off x="7472126" y="2800171"/>
            <a:ext cx="472688" cy="5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F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7" name="矩形 236"/>
          <p:cNvSpPr/>
          <p:nvPr/>
        </p:nvSpPr>
        <p:spPr>
          <a:xfrm>
            <a:off x="8150630" y="2800171"/>
            <a:ext cx="472688" cy="5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8" name="矩形 237"/>
          <p:cNvSpPr/>
          <p:nvPr/>
        </p:nvSpPr>
        <p:spPr>
          <a:xfrm>
            <a:off x="8818631" y="2800171"/>
            <a:ext cx="472688" cy="5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239" name="直接连接符 238"/>
          <p:cNvCxnSpPr>
            <a:stCxn id="236" idx="2"/>
          </p:cNvCxnSpPr>
          <p:nvPr/>
        </p:nvCxnSpPr>
        <p:spPr>
          <a:xfrm>
            <a:off x="7708470" y="3308171"/>
            <a:ext cx="0" cy="1270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接连接符 239"/>
          <p:cNvCxnSpPr/>
          <p:nvPr/>
        </p:nvCxnSpPr>
        <p:spPr>
          <a:xfrm>
            <a:off x="8379754" y="3308171"/>
            <a:ext cx="0" cy="939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接连接符 240"/>
          <p:cNvCxnSpPr/>
          <p:nvPr/>
        </p:nvCxnSpPr>
        <p:spPr>
          <a:xfrm>
            <a:off x="9054976" y="3308171"/>
            <a:ext cx="0" cy="57785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>
            <a:off x="9070734" y="3892371"/>
            <a:ext cx="31512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接连接符 242"/>
          <p:cNvCxnSpPr/>
          <p:nvPr/>
        </p:nvCxnSpPr>
        <p:spPr>
          <a:xfrm>
            <a:off x="8379754" y="4247971"/>
            <a:ext cx="543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接连接符 243"/>
          <p:cNvCxnSpPr/>
          <p:nvPr/>
        </p:nvCxnSpPr>
        <p:spPr>
          <a:xfrm>
            <a:off x="7705518" y="4578171"/>
            <a:ext cx="850839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8" name="组合 257"/>
          <p:cNvGrpSpPr/>
          <p:nvPr/>
        </p:nvGrpSpPr>
        <p:grpSpPr>
          <a:xfrm>
            <a:off x="4181475" y="2831921"/>
            <a:ext cx="3392303" cy="1987550"/>
            <a:chOff x="4613538" y="2844800"/>
            <a:chExt cx="3392302" cy="1987550"/>
          </a:xfrm>
        </p:grpSpPr>
        <p:sp>
          <p:nvSpPr>
            <p:cNvPr id="211" name="矩形 210"/>
            <p:cNvSpPr/>
            <p:nvPr/>
          </p:nvSpPr>
          <p:spPr>
            <a:xfrm>
              <a:off x="4613538" y="2850118"/>
              <a:ext cx="472688" cy="5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5292042" y="2850118"/>
              <a:ext cx="472688" cy="5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I</a:t>
              </a:r>
              <a:endPara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960043" y="2850118"/>
              <a:ext cx="472688" cy="5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14" name="直接连接符 213"/>
            <p:cNvCxnSpPr>
              <a:stCxn id="211" idx="2"/>
            </p:cNvCxnSpPr>
            <p:nvPr/>
          </p:nvCxnSpPr>
          <p:spPr>
            <a:xfrm>
              <a:off x="4849882" y="3358118"/>
              <a:ext cx="0" cy="1270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5521165" y="3358118"/>
              <a:ext cx="0" cy="9398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>
              <a:off x="6196388" y="3358118"/>
              <a:ext cx="0" cy="57785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>
              <a:off x="6199444" y="3942318"/>
              <a:ext cx="31512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>
              <a:off x="5521165" y="4297918"/>
              <a:ext cx="54392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>
              <a:off x="4846928" y="4628118"/>
              <a:ext cx="85083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矩形 220"/>
            <p:cNvSpPr/>
            <p:nvPr/>
          </p:nvSpPr>
          <p:spPr>
            <a:xfrm>
              <a:off x="5646108" y="4463018"/>
              <a:ext cx="20313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dirty="0">
                  <a:latin typeface="楷体" panose="02010609060101010101" pitchFamily="49" charset="-122"/>
                  <a:ea typeface="楷体" panose="02010609060101010101" pitchFamily="49" charset="-122"/>
                </a:rPr>
                <a:t>管理体系类别代号</a:t>
              </a:r>
            </a:p>
          </p:txBody>
        </p:sp>
        <p:sp>
          <p:nvSpPr>
            <p:cNvPr id="234" name="矩形 233"/>
            <p:cNvSpPr/>
            <p:nvPr/>
          </p:nvSpPr>
          <p:spPr>
            <a:xfrm>
              <a:off x="6001586" y="4101584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dirty="0">
                  <a:latin typeface="楷体" panose="02010609060101010101" pitchFamily="49" charset="-122"/>
                  <a:ea typeface="楷体" panose="02010609060101010101" pitchFamily="49" charset="-122"/>
                </a:rPr>
                <a:t>作业指导书</a:t>
              </a:r>
              <a:endParaRPr lang="zh-CN" altLang="en-US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45" name="矩形 244"/>
            <p:cNvSpPr/>
            <p:nvPr/>
          </p:nvSpPr>
          <p:spPr>
            <a:xfrm>
              <a:off x="6661770" y="2844800"/>
              <a:ext cx="472688" cy="5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46" name="直接连接符 245"/>
            <p:cNvCxnSpPr/>
            <p:nvPr/>
          </p:nvCxnSpPr>
          <p:spPr>
            <a:xfrm>
              <a:off x="6898115" y="3352800"/>
              <a:ext cx="4335" cy="29424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接连接符 246"/>
            <p:cNvCxnSpPr/>
            <p:nvPr/>
          </p:nvCxnSpPr>
          <p:spPr>
            <a:xfrm>
              <a:off x="6902450" y="3659743"/>
              <a:ext cx="31512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矩形 248"/>
            <p:cNvSpPr/>
            <p:nvPr/>
          </p:nvSpPr>
          <p:spPr>
            <a:xfrm>
              <a:off x="7128677" y="3466068"/>
              <a:ext cx="8771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dirty="0">
                  <a:latin typeface="楷体" panose="02010609060101010101" pitchFamily="49" charset="-122"/>
                  <a:ea typeface="楷体" panose="02010609060101010101" pitchFamily="49" charset="-122"/>
                </a:rPr>
                <a:t>顺序</a:t>
              </a:r>
              <a:r>
                <a:rPr lang="zh-CN" altLang="zh-CN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号</a:t>
              </a:r>
              <a:endParaRPr lang="zh-CN" altLang="en-US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250" name="矩形 249"/>
          <p:cNvSpPr/>
          <p:nvPr/>
        </p:nvSpPr>
        <p:spPr>
          <a:xfrm>
            <a:off x="6082506" y="375695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部门代号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1" name="矩形 250"/>
          <p:cNvSpPr/>
          <p:nvPr/>
        </p:nvSpPr>
        <p:spPr>
          <a:xfrm>
            <a:off x="9492695" y="2804457"/>
            <a:ext cx="472688" cy="5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252" name="直接连接符 251"/>
          <p:cNvCxnSpPr/>
          <p:nvPr/>
        </p:nvCxnSpPr>
        <p:spPr>
          <a:xfrm>
            <a:off x="9729042" y="3312461"/>
            <a:ext cx="4335" cy="29424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接连接符 252"/>
          <p:cNvCxnSpPr/>
          <p:nvPr/>
        </p:nvCxnSpPr>
        <p:spPr>
          <a:xfrm>
            <a:off x="9733377" y="3619400"/>
            <a:ext cx="31512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矩形 253"/>
          <p:cNvSpPr/>
          <p:nvPr/>
        </p:nvSpPr>
        <p:spPr>
          <a:xfrm>
            <a:off x="9959604" y="3425725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表</a:t>
            </a:r>
            <a:r>
              <a:rPr lang="zh-CN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单版本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: A B C-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5" name="矩形 254"/>
          <p:cNvSpPr/>
          <p:nvPr/>
        </p:nvSpPr>
        <p:spPr>
          <a:xfrm>
            <a:off x="8484422" y="4399855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表单或附件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6" name="矩形 255"/>
          <p:cNvSpPr/>
          <p:nvPr/>
        </p:nvSpPr>
        <p:spPr>
          <a:xfrm>
            <a:off x="8944210" y="4080807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引用文件编号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7" name="矩形 256"/>
          <p:cNvSpPr/>
          <p:nvPr/>
        </p:nvSpPr>
        <p:spPr>
          <a:xfrm>
            <a:off x="9357597" y="3757473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表单或附件顺序</a:t>
            </a:r>
            <a:r>
              <a:rPr lang="zh-CN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号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9" name="矩形 258"/>
          <p:cNvSpPr/>
          <p:nvPr/>
        </p:nvSpPr>
        <p:spPr>
          <a:xfrm>
            <a:off x="465757" y="2095500"/>
            <a:ext cx="2186781" cy="48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程序文件</a:t>
            </a:r>
            <a:endParaRPr lang="zh-CN" altLang="en-US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60" name="矩形 259"/>
          <p:cNvSpPr/>
          <p:nvPr/>
        </p:nvSpPr>
        <p:spPr>
          <a:xfrm>
            <a:off x="4229156" y="2082621"/>
            <a:ext cx="2186781" cy="48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作业指导书</a:t>
            </a:r>
            <a:endParaRPr lang="zh-CN" altLang="en-US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61" name="矩形 260"/>
          <p:cNvSpPr/>
          <p:nvPr/>
        </p:nvSpPr>
        <p:spPr>
          <a:xfrm>
            <a:off x="7529927" y="2082621"/>
            <a:ext cx="2186781" cy="48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表单</a:t>
            </a:r>
            <a:endParaRPr lang="zh-CN" altLang="en-US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62" name="Rectangle 5"/>
          <p:cNvSpPr txBox="1">
            <a:spLocks noChangeArrowheads="1"/>
          </p:cNvSpPr>
          <p:nvPr/>
        </p:nvSpPr>
        <p:spPr bwMode="auto">
          <a:xfrm>
            <a:off x="4428113" y="395559"/>
            <a:ext cx="5621644" cy="59330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600" b="1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dirty="0"/>
              <a:t>    </a:t>
            </a:r>
            <a:r>
              <a:rPr lang="en-US" altLang="zh-CN" dirty="0"/>
              <a:t>AEM</a:t>
            </a:r>
            <a:r>
              <a:rPr lang="zh-CN" altLang="en-US" dirty="0" smtClean="0"/>
              <a:t>体系文件规则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83601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3" descr="repeatability_def"/>
          <p:cNvSpPr>
            <a:spLocks noChangeAspect="1" noChangeArrowheads="1"/>
          </p:cNvSpPr>
          <p:nvPr/>
        </p:nvSpPr>
        <p:spPr bwMode="auto">
          <a:xfrm>
            <a:off x="2966464" y="-336550"/>
            <a:ext cx="20574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49" name="组合 248"/>
          <p:cNvGrpSpPr/>
          <p:nvPr/>
        </p:nvGrpSpPr>
        <p:grpSpPr>
          <a:xfrm>
            <a:off x="59137" y="1562100"/>
            <a:ext cx="12020456" cy="5219700"/>
            <a:chOff x="59137" y="1409700"/>
            <a:chExt cx="12020456" cy="5219700"/>
          </a:xfrm>
        </p:grpSpPr>
        <p:sp>
          <p:nvSpPr>
            <p:cNvPr id="16" name="矩形 15"/>
            <p:cNvSpPr/>
            <p:nvPr/>
          </p:nvSpPr>
          <p:spPr>
            <a:xfrm>
              <a:off x="59137" y="2695761"/>
              <a:ext cx="543765" cy="2689225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客</a:t>
              </a: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户</a:t>
              </a: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要</a:t>
              </a: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求</a:t>
              </a:r>
              <a:endParaRPr lang="zh-CN" altLang="en-US" sz="20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1535828" y="2695761"/>
              <a:ext cx="543765" cy="2689225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客</a:t>
              </a: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户</a:t>
              </a: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满</a:t>
              </a: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endParaRPr lang="en-US" altLang="zh-CN" sz="20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>
                <a:spcBef>
                  <a:spcPct val="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意</a:t>
              </a:r>
              <a:endParaRPr lang="en-US" altLang="zh-CN" sz="20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" name="右箭头 2"/>
            <p:cNvSpPr/>
            <p:nvPr/>
          </p:nvSpPr>
          <p:spPr>
            <a:xfrm>
              <a:off x="693159" y="3263740"/>
              <a:ext cx="466786" cy="46627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284345" y="3191934"/>
              <a:ext cx="1383050" cy="479049"/>
            </a:xfrm>
            <a:prstGeom prst="rect">
              <a:avLst/>
            </a:prstGeom>
            <a:solidFill>
              <a:srgbClr val="23FD23"/>
            </a:solidFill>
            <a:ln w="254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C1-1 </a:t>
              </a:r>
              <a:r>
                <a:rPr lang="zh-CN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市场开发及销售管理过程</a:t>
              </a:r>
              <a:endParaRPr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79319" y="3873719"/>
              <a:ext cx="925247" cy="479049"/>
            </a:xfrm>
            <a:prstGeom prst="rect">
              <a:avLst/>
            </a:prstGeom>
            <a:solidFill>
              <a:srgbClr val="23FD23"/>
            </a:solidFill>
            <a:ln w="254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C2</a:t>
              </a:r>
              <a:r>
                <a:rPr lang="zh-CN" altLang="en-US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项目管理过程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3364477" y="3867870"/>
              <a:ext cx="925246" cy="484471"/>
            </a:xfrm>
            <a:prstGeom prst="rect">
              <a:avLst/>
            </a:prstGeom>
            <a:solidFill>
              <a:srgbClr val="23FD23"/>
            </a:solidFill>
            <a:ln w="254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C3</a:t>
              </a:r>
              <a:r>
                <a:rPr lang="zh-CN" altLang="en-US" sz="1400" b="1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生产件批准</a:t>
              </a:r>
              <a:r>
                <a:rPr lang="zh-CN" altLang="en-US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过程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4267575" y="3191932"/>
              <a:ext cx="1383050" cy="479049"/>
            </a:xfrm>
            <a:prstGeom prst="rect">
              <a:avLst/>
            </a:prstGeom>
            <a:solidFill>
              <a:srgbClr val="23FD23"/>
            </a:solidFill>
            <a:ln w="254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C1-2</a:t>
              </a:r>
              <a:r>
                <a:rPr lang="zh-CN" altLang="en-US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市场开发及销售管理过程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6320012" y="3496875"/>
              <a:ext cx="1383050" cy="479049"/>
            </a:xfrm>
            <a:prstGeom prst="rect">
              <a:avLst/>
            </a:prstGeom>
            <a:solidFill>
              <a:srgbClr val="23FD23"/>
            </a:solidFill>
            <a:ln w="254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C4</a:t>
              </a:r>
              <a:r>
                <a:rPr lang="zh-CN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生产</a:t>
              </a:r>
              <a:r>
                <a:rPr lang="zh-CN" altLang="en-US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控制过程</a:t>
              </a:r>
              <a:endParaRPr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693159" y="1409700"/>
              <a:ext cx="10660641" cy="5219700"/>
            </a:xfrm>
            <a:prstGeom prst="ellipse">
              <a:avLst/>
            </a:prstGeom>
            <a:noFill/>
            <a:ln w="25400">
              <a:solidFill>
                <a:schemeClr val="accent1">
                  <a:shade val="50000"/>
                  <a:alpha val="37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7916203" y="3509652"/>
              <a:ext cx="1383050" cy="479049"/>
            </a:xfrm>
            <a:prstGeom prst="rect">
              <a:avLst/>
            </a:prstGeom>
            <a:solidFill>
              <a:srgbClr val="23FD23"/>
            </a:solidFill>
            <a:ln w="254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C5 </a:t>
              </a:r>
              <a:r>
                <a:rPr lang="zh-CN" altLang="en-US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产品交付过程</a:t>
              </a:r>
              <a:endParaRPr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6" name="曲线连接符 5"/>
            <p:cNvCxnSpPr>
              <a:stCxn id="19" idx="2"/>
              <a:endCxn id="20" idx="1"/>
            </p:cNvCxnSpPr>
            <p:nvPr/>
          </p:nvCxnSpPr>
          <p:spPr>
            <a:xfrm rot="16200000" flipH="1">
              <a:off x="1956464" y="3690388"/>
              <a:ext cx="442261" cy="403449"/>
            </a:xfrm>
            <a:prstGeom prst="curvedConnector2">
              <a:avLst/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曲线连接符 30"/>
            <p:cNvCxnSpPr>
              <a:stCxn id="21" idx="3"/>
              <a:endCxn id="22" idx="2"/>
            </p:cNvCxnSpPr>
            <p:nvPr/>
          </p:nvCxnSpPr>
          <p:spPr>
            <a:xfrm flipV="1">
              <a:off x="4289723" y="3670981"/>
              <a:ext cx="669377" cy="439125"/>
            </a:xfrm>
            <a:prstGeom prst="curvedConnector2">
              <a:avLst/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矩形 38"/>
            <p:cNvSpPr/>
            <p:nvPr/>
          </p:nvSpPr>
          <p:spPr>
            <a:xfrm>
              <a:off x="9512395" y="3503264"/>
              <a:ext cx="1383050" cy="479049"/>
            </a:xfrm>
            <a:prstGeom prst="rect">
              <a:avLst/>
            </a:prstGeom>
            <a:solidFill>
              <a:srgbClr val="23FD23"/>
            </a:solidFill>
            <a:ln w="254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C6 </a:t>
              </a:r>
              <a:r>
                <a:rPr lang="zh-CN" altLang="en-US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顾客</a:t>
              </a:r>
              <a:r>
                <a:rPr lang="zh-CN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服务</a:t>
              </a:r>
              <a:r>
                <a:rPr lang="zh-CN" altLang="en-US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回馈过程</a:t>
              </a:r>
              <a:endParaRPr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5" name="左右箭头 24"/>
            <p:cNvSpPr/>
            <p:nvPr/>
          </p:nvSpPr>
          <p:spPr>
            <a:xfrm>
              <a:off x="10904118" y="3544637"/>
              <a:ext cx="623037" cy="409081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dk1"/>
                </a:solidFill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2378317" y="4613416"/>
              <a:ext cx="934906" cy="367871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S4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采购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管理过程</a:t>
              </a:r>
              <a:endPara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2378316" y="5001740"/>
              <a:ext cx="925248" cy="385732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S3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生产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设备管理过程</a:t>
              </a:r>
              <a:endPara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2378317" y="5422439"/>
              <a:ext cx="925247" cy="358204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S9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基础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设施管理过程</a:t>
              </a:r>
              <a:endParaRPr lang="zh-CN" altLang="en-US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1" name="右箭头 70"/>
            <p:cNvSpPr/>
            <p:nvPr/>
          </p:nvSpPr>
          <p:spPr>
            <a:xfrm rot="16200000">
              <a:off x="2755374" y="4275193"/>
              <a:ext cx="166125" cy="391208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矩形 58"/>
            <p:cNvSpPr/>
            <p:nvPr/>
          </p:nvSpPr>
          <p:spPr>
            <a:xfrm>
              <a:off x="2341426" y="3843994"/>
              <a:ext cx="994022" cy="1980191"/>
            </a:xfrm>
            <a:prstGeom prst="rect">
              <a:avLst/>
            </a:prstGeom>
            <a:noFill/>
            <a:ln w="19050">
              <a:solidFill>
                <a:schemeClr val="accent1">
                  <a:shade val="50000"/>
                  <a:alpha val="37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6" name="曲线连接符 75"/>
            <p:cNvCxnSpPr>
              <a:stCxn id="22" idx="3"/>
              <a:endCxn id="23" idx="1"/>
            </p:cNvCxnSpPr>
            <p:nvPr/>
          </p:nvCxnSpPr>
          <p:spPr>
            <a:xfrm>
              <a:off x="5650625" y="3431457"/>
              <a:ext cx="669387" cy="304943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曲线连接符 78"/>
            <p:cNvCxnSpPr>
              <a:stCxn id="23" idx="3"/>
              <a:endCxn id="24" idx="1"/>
            </p:cNvCxnSpPr>
            <p:nvPr/>
          </p:nvCxnSpPr>
          <p:spPr>
            <a:xfrm>
              <a:off x="7703062" y="3736400"/>
              <a:ext cx="213141" cy="12777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曲线连接符 81"/>
            <p:cNvCxnSpPr>
              <a:stCxn id="24" idx="3"/>
              <a:endCxn id="39" idx="1"/>
            </p:cNvCxnSpPr>
            <p:nvPr/>
          </p:nvCxnSpPr>
          <p:spPr>
            <a:xfrm flipV="1">
              <a:off x="9299253" y="3742789"/>
              <a:ext cx="213142" cy="6388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曲线连接符 84"/>
            <p:cNvCxnSpPr>
              <a:stCxn id="59" idx="0"/>
              <a:endCxn id="21" idx="0"/>
            </p:cNvCxnSpPr>
            <p:nvPr/>
          </p:nvCxnSpPr>
          <p:spPr>
            <a:xfrm rot="16200000" flipH="1">
              <a:off x="3320830" y="3361601"/>
              <a:ext cx="23876" cy="988663"/>
            </a:xfrm>
            <a:prstGeom prst="curvedConnector3">
              <a:avLst>
                <a:gd name="adj1" fmla="val -957447"/>
              </a:avLst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矩形 91"/>
            <p:cNvSpPr/>
            <p:nvPr/>
          </p:nvSpPr>
          <p:spPr>
            <a:xfrm>
              <a:off x="4839694" y="2520836"/>
              <a:ext cx="1070101" cy="493602"/>
            </a:xfrm>
            <a:prstGeom prst="rect">
              <a:avLst/>
            </a:prstGeom>
            <a:solidFill>
              <a:srgbClr val="23FD23"/>
            </a:solidFill>
            <a:ln w="254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C7</a:t>
              </a:r>
              <a:r>
                <a:rPr lang="zh-CN" altLang="en-US" sz="14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变更管理过程</a:t>
              </a:r>
            </a:p>
          </p:txBody>
        </p:sp>
        <p:cxnSp>
          <p:nvCxnSpPr>
            <p:cNvPr id="18458" name="肘形连接符 18457"/>
            <p:cNvCxnSpPr>
              <a:stCxn id="19" idx="0"/>
              <a:endCxn id="92" idx="1"/>
            </p:cNvCxnSpPr>
            <p:nvPr/>
          </p:nvCxnSpPr>
          <p:spPr>
            <a:xfrm rot="5400000" flipH="1" flipV="1">
              <a:off x="3195634" y="1547874"/>
              <a:ext cx="424297" cy="2863824"/>
            </a:xfrm>
            <a:prstGeom prst="bentConnector2">
              <a:avLst/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肘形连接符 100"/>
            <p:cNvCxnSpPr>
              <a:stCxn id="92" idx="3"/>
              <a:endCxn id="23" idx="0"/>
            </p:cNvCxnSpPr>
            <p:nvPr/>
          </p:nvCxnSpPr>
          <p:spPr>
            <a:xfrm>
              <a:off x="5909795" y="2767637"/>
              <a:ext cx="1101742" cy="729238"/>
            </a:xfrm>
            <a:prstGeom prst="bentConnector2">
              <a:avLst/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矩形 103"/>
            <p:cNvSpPr/>
            <p:nvPr/>
          </p:nvSpPr>
          <p:spPr>
            <a:xfrm>
              <a:off x="3849666" y="5919846"/>
              <a:ext cx="1009491" cy="358204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S6 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计量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设备管理过程</a:t>
              </a:r>
            </a:p>
          </p:txBody>
        </p:sp>
        <p:sp>
          <p:nvSpPr>
            <p:cNvPr id="105" name="矩形 104"/>
            <p:cNvSpPr/>
            <p:nvPr/>
          </p:nvSpPr>
          <p:spPr>
            <a:xfrm>
              <a:off x="5827769" y="6117608"/>
              <a:ext cx="1729547" cy="371616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S7 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产品监视和测量管理过程</a:t>
              </a:r>
            </a:p>
          </p:txBody>
        </p:sp>
        <p:sp>
          <p:nvSpPr>
            <p:cNvPr id="106" name="矩形 105"/>
            <p:cNvSpPr/>
            <p:nvPr/>
          </p:nvSpPr>
          <p:spPr>
            <a:xfrm>
              <a:off x="8490958" y="4630123"/>
              <a:ext cx="1345932" cy="569337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S5 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产品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防护管理过程</a:t>
              </a:r>
            </a:p>
          </p:txBody>
        </p:sp>
        <p:cxnSp>
          <p:nvCxnSpPr>
            <p:cNvPr id="107" name="肘形连接符 106"/>
            <p:cNvCxnSpPr>
              <a:endCxn id="104" idx="1"/>
            </p:cNvCxnSpPr>
            <p:nvPr/>
          </p:nvCxnSpPr>
          <p:spPr>
            <a:xfrm rot="16200000" flipH="1">
              <a:off x="1661759" y="3911040"/>
              <a:ext cx="2393635" cy="1982180"/>
            </a:xfrm>
            <a:prstGeom prst="bentConnector2">
              <a:avLst/>
            </a:prstGeom>
            <a:ln w="254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肘形连接符 109"/>
            <p:cNvCxnSpPr>
              <a:stCxn id="105" idx="3"/>
              <a:endCxn id="106" idx="2"/>
            </p:cNvCxnSpPr>
            <p:nvPr/>
          </p:nvCxnSpPr>
          <p:spPr>
            <a:xfrm flipV="1">
              <a:off x="7557316" y="5199460"/>
              <a:ext cx="1606608" cy="1103956"/>
            </a:xfrm>
            <a:prstGeom prst="bentConnector2">
              <a:avLst/>
            </a:prstGeom>
            <a:ln w="254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矩形 113"/>
            <p:cNvSpPr/>
            <p:nvPr/>
          </p:nvSpPr>
          <p:spPr>
            <a:xfrm>
              <a:off x="3858339" y="4657172"/>
              <a:ext cx="981355" cy="55127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M6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持续改进</a:t>
              </a:r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,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纠正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和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预防措施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管理过程 </a:t>
              </a:r>
              <a:endPara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3858339" y="5383884"/>
              <a:ext cx="981355" cy="367871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S8 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不合格品管理过程</a:t>
              </a:r>
              <a:endPara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116" name="肘形连接符 115"/>
            <p:cNvCxnSpPr>
              <a:stCxn id="104" idx="3"/>
              <a:endCxn id="105" idx="1"/>
            </p:cNvCxnSpPr>
            <p:nvPr/>
          </p:nvCxnSpPr>
          <p:spPr>
            <a:xfrm>
              <a:off x="4859157" y="6098948"/>
              <a:ext cx="968612" cy="204468"/>
            </a:xfrm>
            <a:prstGeom prst="bentConnector3">
              <a:avLst>
                <a:gd name="adj1" fmla="val 50000"/>
              </a:avLst>
            </a:prstGeom>
            <a:ln w="254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肘形连接符 118"/>
            <p:cNvCxnSpPr>
              <a:stCxn id="106" idx="0"/>
              <a:endCxn id="24" idx="2"/>
            </p:cNvCxnSpPr>
            <p:nvPr/>
          </p:nvCxnSpPr>
          <p:spPr>
            <a:xfrm rot="16200000" flipV="1">
              <a:off x="8565115" y="4031314"/>
              <a:ext cx="641422" cy="556196"/>
            </a:xfrm>
            <a:prstGeom prst="bentConnector3">
              <a:avLst>
                <a:gd name="adj1" fmla="val 50000"/>
              </a:avLst>
            </a:prstGeom>
            <a:ln w="254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矩形 133"/>
            <p:cNvSpPr/>
            <p:nvPr/>
          </p:nvSpPr>
          <p:spPr>
            <a:xfrm>
              <a:off x="6320012" y="4277116"/>
              <a:ext cx="1383050" cy="365880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S4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采购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管理过程</a:t>
              </a:r>
              <a:endPara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35" name="矩形 134"/>
            <p:cNvSpPr/>
            <p:nvPr/>
          </p:nvSpPr>
          <p:spPr>
            <a:xfrm>
              <a:off x="6320012" y="4675611"/>
              <a:ext cx="1383050" cy="369452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S3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生产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设备管理过程</a:t>
              </a:r>
              <a:endPara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6320012" y="5073383"/>
              <a:ext cx="1383050" cy="365879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S9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基础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设施管理过程</a:t>
              </a:r>
            </a:p>
          </p:txBody>
        </p:sp>
        <p:sp>
          <p:nvSpPr>
            <p:cNvPr id="137" name="矩形 136"/>
            <p:cNvSpPr/>
            <p:nvPr/>
          </p:nvSpPr>
          <p:spPr>
            <a:xfrm>
              <a:off x="6320012" y="5485147"/>
              <a:ext cx="1383050" cy="365880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S5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产品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防护管理过程</a:t>
              </a:r>
            </a:p>
          </p:txBody>
        </p:sp>
        <p:sp>
          <p:nvSpPr>
            <p:cNvPr id="161" name="矩形 160"/>
            <p:cNvSpPr/>
            <p:nvPr/>
          </p:nvSpPr>
          <p:spPr>
            <a:xfrm>
              <a:off x="8521530" y="2692432"/>
              <a:ext cx="832409" cy="52224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M5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数据分析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管理过程</a:t>
              </a:r>
              <a:endPara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9370040" y="2695760"/>
              <a:ext cx="984260" cy="51891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M6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持续改进</a:t>
              </a:r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,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纠正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和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预防措施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管理过程</a:t>
              </a:r>
              <a:endParaRPr lang="zh-CN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802394" y="2105307"/>
              <a:ext cx="835808" cy="46270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M4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内部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审核管理过程</a:t>
              </a:r>
            </a:p>
          </p:txBody>
        </p:sp>
        <p:sp>
          <p:nvSpPr>
            <p:cNvPr id="164" name="矩形 163"/>
            <p:cNvSpPr/>
            <p:nvPr/>
          </p:nvSpPr>
          <p:spPr>
            <a:xfrm>
              <a:off x="4895600" y="1516314"/>
              <a:ext cx="854832" cy="45123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M1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经营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计划管理过程</a:t>
              </a:r>
            </a:p>
          </p:txBody>
        </p:sp>
        <p:sp>
          <p:nvSpPr>
            <p:cNvPr id="165" name="矩形 164"/>
            <p:cNvSpPr/>
            <p:nvPr/>
          </p:nvSpPr>
          <p:spPr>
            <a:xfrm>
              <a:off x="7687389" y="2115633"/>
              <a:ext cx="832409" cy="45123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M3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质量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成本管理过程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2642832" y="1989179"/>
              <a:ext cx="883049" cy="42924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S2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人力资源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管理过程</a:t>
              </a:r>
              <a:endParaRPr lang="zh-CN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5797470" y="1514376"/>
              <a:ext cx="844189" cy="45123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M2</a:t>
              </a:r>
              <a:r>
                <a:rPr lang="zh-CN" altLang="zh-CN" sz="1200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管理</a:t>
              </a:r>
              <a:r>
                <a:rPr lang="zh-CN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评审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过程</a:t>
              </a:r>
              <a:endPara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3550938" y="1990140"/>
              <a:ext cx="884979" cy="42828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S1</a:t>
              </a:r>
              <a:r>
                <a:rPr lang="zh-CN" altLang="en-US" sz="1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文件和记录管理过程</a:t>
              </a:r>
              <a:endParaRPr lang="zh-CN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9" name="右箭头 168"/>
            <p:cNvSpPr/>
            <p:nvPr/>
          </p:nvSpPr>
          <p:spPr>
            <a:xfrm rot="16200000">
              <a:off x="6910473" y="3926758"/>
              <a:ext cx="166125" cy="391208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5" name="矩形 184"/>
            <p:cNvSpPr/>
            <p:nvPr/>
          </p:nvSpPr>
          <p:spPr>
            <a:xfrm>
              <a:off x="3794273" y="4595220"/>
              <a:ext cx="1126634" cy="1745963"/>
            </a:xfrm>
            <a:prstGeom prst="rect">
              <a:avLst/>
            </a:prstGeom>
            <a:noFill/>
            <a:ln w="19050">
              <a:solidFill>
                <a:schemeClr val="accent1">
                  <a:shade val="50000"/>
                  <a:alpha val="37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6" name="右箭头 185"/>
            <p:cNvSpPr/>
            <p:nvPr/>
          </p:nvSpPr>
          <p:spPr>
            <a:xfrm rot="16200000">
              <a:off x="4246378" y="5618005"/>
              <a:ext cx="166125" cy="391208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7" name="右箭头 186"/>
            <p:cNvSpPr/>
            <p:nvPr/>
          </p:nvSpPr>
          <p:spPr>
            <a:xfrm rot="16200000">
              <a:off x="4244431" y="5086920"/>
              <a:ext cx="166125" cy="391208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矩形 189"/>
            <p:cNvSpPr/>
            <p:nvPr/>
          </p:nvSpPr>
          <p:spPr>
            <a:xfrm>
              <a:off x="6292732" y="3461529"/>
              <a:ext cx="1458568" cy="2458317"/>
            </a:xfrm>
            <a:prstGeom prst="rect">
              <a:avLst/>
            </a:prstGeom>
            <a:noFill/>
            <a:ln w="19050">
              <a:solidFill>
                <a:schemeClr val="accent1">
                  <a:shade val="50000"/>
                  <a:alpha val="37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1" name="矩形 200"/>
            <p:cNvSpPr/>
            <p:nvPr/>
          </p:nvSpPr>
          <p:spPr>
            <a:xfrm>
              <a:off x="2632360" y="1975050"/>
              <a:ext cx="1821926" cy="471337"/>
            </a:xfrm>
            <a:prstGeom prst="rect">
              <a:avLst/>
            </a:prstGeom>
            <a:noFill/>
            <a:ln w="19050">
              <a:solidFill>
                <a:schemeClr val="accent1">
                  <a:shade val="50000"/>
                  <a:alpha val="37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cxnSp>
          <p:nvCxnSpPr>
            <p:cNvPr id="224" name="曲线连接符 223"/>
            <p:cNvCxnSpPr>
              <a:stCxn id="168" idx="0"/>
              <a:endCxn id="228" idx="1"/>
            </p:cNvCxnSpPr>
            <p:nvPr/>
          </p:nvCxnSpPr>
          <p:spPr>
            <a:xfrm rot="5400000" flipH="1" flipV="1">
              <a:off x="4306747" y="1432351"/>
              <a:ext cx="244470" cy="871108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矩形 227"/>
            <p:cNvSpPr/>
            <p:nvPr/>
          </p:nvSpPr>
          <p:spPr>
            <a:xfrm>
              <a:off x="4864536" y="1481191"/>
              <a:ext cx="1821926" cy="528958"/>
            </a:xfrm>
            <a:prstGeom prst="rect">
              <a:avLst/>
            </a:prstGeom>
            <a:noFill/>
            <a:ln w="19050">
              <a:solidFill>
                <a:schemeClr val="accent1">
                  <a:shade val="50000"/>
                  <a:alpha val="37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31" name="矩形 230"/>
            <p:cNvSpPr/>
            <p:nvPr/>
          </p:nvSpPr>
          <p:spPr>
            <a:xfrm>
              <a:off x="6782839" y="2089469"/>
              <a:ext cx="1767719" cy="528958"/>
            </a:xfrm>
            <a:prstGeom prst="rect">
              <a:avLst/>
            </a:prstGeom>
            <a:noFill/>
            <a:ln w="19050">
              <a:solidFill>
                <a:schemeClr val="accent1">
                  <a:shade val="50000"/>
                  <a:alpha val="37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32" name="矩形 231"/>
            <p:cNvSpPr/>
            <p:nvPr/>
          </p:nvSpPr>
          <p:spPr>
            <a:xfrm>
              <a:off x="8490958" y="2673531"/>
              <a:ext cx="1915785" cy="602985"/>
            </a:xfrm>
            <a:prstGeom prst="rect">
              <a:avLst/>
            </a:prstGeom>
            <a:noFill/>
            <a:ln w="19050">
              <a:solidFill>
                <a:schemeClr val="accent1">
                  <a:shade val="50000"/>
                  <a:alpha val="37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233" name="曲线连接符 232"/>
            <p:cNvCxnSpPr>
              <a:stCxn id="228" idx="3"/>
              <a:endCxn id="231" idx="0"/>
            </p:cNvCxnSpPr>
            <p:nvPr/>
          </p:nvCxnSpPr>
          <p:spPr>
            <a:xfrm>
              <a:off x="6686462" y="1745670"/>
              <a:ext cx="980237" cy="343799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曲线连接符 235"/>
            <p:cNvCxnSpPr>
              <a:stCxn id="231" idx="3"/>
              <a:endCxn id="232" idx="0"/>
            </p:cNvCxnSpPr>
            <p:nvPr/>
          </p:nvCxnSpPr>
          <p:spPr>
            <a:xfrm>
              <a:off x="8550558" y="2353948"/>
              <a:ext cx="898293" cy="319583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曲线连接符 242"/>
            <p:cNvCxnSpPr>
              <a:stCxn id="232" idx="3"/>
            </p:cNvCxnSpPr>
            <p:nvPr/>
          </p:nvCxnSpPr>
          <p:spPr>
            <a:xfrm>
              <a:off x="10406743" y="2975024"/>
              <a:ext cx="286657" cy="521850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曲线连接符 245"/>
            <p:cNvCxnSpPr>
              <a:endCxn id="201" idx="1"/>
            </p:cNvCxnSpPr>
            <p:nvPr/>
          </p:nvCxnSpPr>
          <p:spPr>
            <a:xfrm rot="5400000" flipH="1" flipV="1">
              <a:off x="1763295" y="2279327"/>
              <a:ext cx="937673" cy="800458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3" name="矩形 252"/>
          <p:cNvSpPr/>
          <p:nvPr/>
        </p:nvSpPr>
        <p:spPr>
          <a:xfrm>
            <a:off x="2838436" y="1086229"/>
            <a:ext cx="6673959" cy="427667"/>
          </a:xfrm>
          <a:prstGeom prst="rect">
            <a:avLst/>
          </a:prstGeom>
          <a:solidFill>
            <a:srgbClr val="00FF00"/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zh-CN" altLang="en-US" sz="2400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品  质  系  统  的  持  续  改  善</a:t>
            </a:r>
            <a:endParaRPr lang="en-US" altLang="zh-CN" sz="2400" dirty="0" smtClean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4" name="Rectangle 11"/>
          <p:cNvSpPr>
            <a:spLocks noChangeArrowheads="1"/>
          </p:cNvSpPr>
          <p:nvPr/>
        </p:nvSpPr>
        <p:spPr bwMode="auto">
          <a:xfrm>
            <a:off x="675678" y="2929158"/>
            <a:ext cx="460184" cy="462880"/>
          </a:xfrm>
          <a:prstGeom prst="rect">
            <a:avLst/>
          </a:prstGeom>
          <a:solidFill>
            <a:srgbClr val="00FFFF"/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eaLnBrk="0" hangingPunct="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eaLnBrk="0" hangingPunct="0">
              <a:spcBef>
                <a:spcPct val="10000"/>
              </a:spcBef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eaLnBrk="0" hangingPunct="0"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CN" altLang="zh-TW" sz="1800" b="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In</a:t>
            </a:r>
          </a:p>
        </p:txBody>
      </p:sp>
      <p:sp>
        <p:nvSpPr>
          <p:cNvPr id="255" name="Rectangle 13"/>
          <p:cNvSpPr>
            <a:spLocks noChangeArrowheads="1"/>
          </p:cNvSpPr>
          <p:nvPr/>
        </p:nvSpPr>
        <p:spPr bwMode="auto">
          <a:xfrm>
            <a:off x="10926718" y="3050644"/>
            <a:ext cx="556667" cy="468023"/>
          </a:xfrm>
          <a:prstGeom prst="rect">
            <a:avLst/>
          </a:prstGeom>
          <a:solidFill>
            <a:srgbClr val="00FFFF"/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eaLnBrk="0" hangingPunct="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eaLnBrk="0" hangingPunct="0">
              <a:spcBef>
                <a:spcPct val="10000"/>
              </a:spcBef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eaLnBrk="0" hangingPunct="0"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CN" altLang="zh-TW" sz="1800" b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Out</a:t>
            </a:r>
          </a:p>
        </p:txBody>
      </p:sp>
      <p:sp>
        <p:nvSpPr>
          <p:cNvPr id="80" name="矩形 79"/>
          <p:cNvSpPr/>
          <p:nvPr/>
        </p:nvSpPr>
        <p:spPr>
          <a:xfrm>
            <a:off x="10189332" y="5741024"/>
            <a:ext cx="1890261" cy="717119"/>
          </a:xfrm>
          <a:prstGeom prst="rect">
            <a:avLst/>
          </a:prstGeom>
          <a:ln>
            <a:solidFill>
              <a:srgbClr val="0070C0">
                <a:alpha val="49000"/>
              </a:srgbClr>
            </a:solidFill>
            <a:prstDash val="sysDash"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altLang="zh-CN" sz="1400" dirty="0" smtClean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C: </a:t>
            </a:r>
            <a:r>
              <a:rPr lang="zh-CN" altLang="zh-TW" sz="1400" dirty="0" smtClean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COP</a:t>
            </a:r>
            <a:r>
              <a:rPr lang="zh-TW" altLang="en-US" sz="1400" dirty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TW" altLang="en-US" sz="1400" dirty="0" smtClean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顾客</a:t>
            </a:r>
            <a:r>
              <a:rPr lang="zh-TW" altLang="en-US" sz="1400" dirty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导向过程</a:t>
            </a:r>
          </a:p>
          <a:p>
            <a:r>
              <a:rPr lang="en-US" altLang="zh-CN" sz="14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S: </a:t>
            </a:r>
            <a:r>
              <a:rPr lang="zh-CN" altLang="zh-TW" sz="14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SP</a:t>
            </a:r>
            <a:r>
              <a:rPr lang="zh-TW" altLang="en-US" sz="14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TW" altLang="en-US" sz="14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支持</a:t>
            </a:r>
            <a:r>
              <a:rPr lang="zh-TW" altLang="en-US" sz="14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过程</a:t>
            </a:r>
          </a:p>
          <a:p>
            <a:r>
              <a:rPr lang="en-US" altLang="zh-CN" sz="1400" dirty="0" smtClean="0">
                <a:solidFill>
                  <a:schemeClr val="accent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M:</a:t>
            </a:r>
            <a:r>
              <a:rPr lang="zh-CN" altLang="zh-TW" sz="1400" dirty="0">
                <a:solidFill>
                  <a:schemeClr val="accent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TW" sz="1400" dirty="0" smtClean="0">
                <a:solidFill>
                  <a:schemeClr val="accent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MP</a:t>
            </a:r>
            <a:r>
              <a:rPr lang="en-US" altLang="zh-CN" sz="1400" dirty="0" smtClean="0">
                <a:solidFill>
                  <a:schemeClr val="accent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TW" altLang="en-US" sz="1400" dirty="0" smtClean="0">
                <a:solidFill>
                  <a:schemeClr val="accent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管理</a:t>
            </a:r>
            <a:r>
              <a:rPr lang="zh-TW" altLang="en-US" sz="1400" dirty="0">
                <a:solidFill>
                  <a:schemeClr val="accent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过程</a:t>
            </a:r>
            <a:endParaRPr lang="zh-CN" altLang="en-US" sz="1400" dirty="0">
              <a:solidFill>
                <a:schemeClr val="accent2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2" name="Rectangle 5"/>
          <p:cNvSpPr txBox="1">
            <a:spLocks noChangeArrowheads="1"/>
          </p:cNvSpPr>
          <p:nvPr/>
        </p:nvSpPr>
        <p:spPr bwMode="auto">
          <a:xfrm>
            <a:off x="2793207" y="380717"/>
            <a:ext cx="8400656" cy="59330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600" b="1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dirty="0"/>
              <a:t>    </a:t>
            </a:r>
            <a:r>
              <a:rPr lang="en-US" altLang="zh-CN" dirty="0" smtClean="0"/>
              <a:t>AEM</a:t>
            </a:r>
            <a:r>
              <a:rPr lang="zh-CN" altLang="en-US" dirty="0"/>
              <a:t> </a:t>
            </a:r>
            <a:r>
              <a:rPr lang="en-US" altLang="zh-CN" dirty="0" smtClean="0"/>
              <a:t>IATF</a:t>
            </a:r>
            <a:r>
              <a:rPr lang="en-US" altLang="zh-CN" dirty="0"/>
              <a:t>16949</a:t>
            </a:r>
            <a:r>
              <a:rPr lang="zh-CN" altLang="en-US" dirty="0" smtClean="0"/>
              <a:t>品质系统的持续改善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70067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70C0"/>
                </a:solidFill>
              </a:rPr>
              <a:t>Copyright©2018 AEM Components, Inc. All Rights Reserved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767" y="1193747"/>
            <a:ext cx="7076005" cy="2900271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933351" y="4186438"/>
            <a:ext cx="5870867" cy="20774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54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周末愉快！</a:t>
            </a:r>
          </a:p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共创  共进  共赢  共享</a:t>
            </a:r>
          </a:p>
          <a:p>
            <a:pPr algn="r">
              <a:spcBef>
                <a:spcPct val="50000"/>
              </a:spcBef>
            </a:pPr>
            <a:r>
              <a:rPr lang="en-US" altLang="zh-CN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AEM</a:t>
            </a:r>
            <a:r>
              <a:rPr lang="zh-CN" altLang="en-US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科技人力资源部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604" y="4496113"/>
            <a:ext cx="1557991" cy="145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116646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6379CC3-3B6F-47F1-842C-7D1125A27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60BC78-0080-4533-9451-1E2B57632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FBFAB37E-38F1-4327-9DB7-C8A9E082A80A}"/>
              </a:ext>
            </a:extLst>
          </p:cNvPr>
          <p:cNvSpPr txBox="1">
            <a:spLocks/>
          </p:cNvSpPr>
          <p:nvPr/>
        </p:nvSpPr>
        <p:spPr>
          <a:xfrm>
            <a:off x="3859286" y="294268"/>
            <a:ext cx="6258231" cy="732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en-US" altLang="zh-CN" dirty="0"/>
              <a:t>IATF16949 (TS16949) </a:t>
            </a:r>
            <a:r>
              <a:rPr lang="zh-CN" altLang="en-US" dirty="0"/>
              <a:t>简介</a:t>
            </a:r>
            <a:endParaRPr lang="en-US" altLang="zh-CN" dirty="0"/>
          </a:p>
        </p:txBody>
      </p:sp>
      <p:grpSp>
        <p:nvGrpSpPr>
          <p:cNvPr id="17" name="Group 7"/>
          <p:cNvGrpSpPr>
            <a:grpSpLocks/>
          </p:cNvGrpSpPr>
          <p:nvPr/>
        </p:nvGrpSpPr>
        <p:grpSpPr bwMode="auto">
          <a:xfrm>
            <a:off x="622300" y="1127187"/>
            <a:ext cx="10922000" cy="504719"/>
            <a:chOff x="384" y="938"/>
            <a:chExt cx="4704" cy="55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384" y="960"/>
              <a:ext cx="4704" cy="52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2000" b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384" y="938"/>
              <a:ext cx="4704" cy="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600" b="0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IATF</a:t>
              </a:r>
              <a:r>
                <a:rPr lang="en-GB" altLang="zh-CN" sz="2600" b="0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16949:</a:t>
              </a:r>
              <a:r>
                <a:rPr lang="en-US" altLang="zh-CN" sz="2600" b="0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2016 </a:t>
              </a:r>
              <a:r>
                <a:rPr lang="en-US" altLang="zh-CN" sz="2600" b="0" dirty="0">
                  <a:latin typeface="楷体" panose="02010609060101010101" pitchFamily="49" charset="-122"/>
                  <a:ea typeface="楷体" panose="02010609060101010101" pitchFamily="49" charset="-122"/>
                </a:rPr>
                <a:t>--- </a:t>
              </a:r>
              <a:r>
                <a:rPr lang="zh-CN" altLang="en-US" sz="2600" dirty="0">
                  <a:latin typeface="楷体" panose="02010609060101010101" pitchFamily="49" charset="-122"/>
                  <a:ea typeface="楷体" panose="02010609060101010101" pitchFamily="49" charset="-122"/>
                </a:rPr>
                <a:t>汽車</a:t>
              </a:r>
              <a:r>
                <a:rPr lang="zh-CN" altLang="en-US" sz="26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行业质量管理体系</a:t>
              </a:r>
              <a:r>
                <a:rPr lang="en-US" altLang="zh-CN" sz="2600" dirty="0">
                  <a:latin typeface="楷体" panose="02010609060101010101" pitchFamily="49" charset="-122"/>
                  <a:ea typeface="楷体" panose="02010609060101010101" pitchFamily="49" charset="-122"/>
                </a:rPr>
                <a:t>,</a:t>
              </a:r>
              <a:r>
                <a:rPr lang="zh-CN" altLang="en-US" sz="2600" dirty="0">
                  <a:latin typeface="楷体" panose="02010609060101010101" pitchFamily="49" charset="-122"/>
                  <a:ea typeface="楷体" panose="02010609060101010101" pitchFamily="49" charset="-122"/>
                </a:rPr>
                <a:t>是对</a:t>
              </a:r>
              <a:r>
                <a:rPr lang="en-US" altLang="zh-CN" sz="2600" dirty="0">
                  <a:latin typeface="楷体" panose="02010609060101010101" pitchFamily="49" charset="-122"/>
                  <a:ea typeface="楷体" panose="02010609060101010101" pitchFamily="49" charset="-122"/>
                </a:rPr>
                <a:t>ISO9001</a:t>
              </a:r>
              <a:r>
                <a:rPr lang="zh-CN" altLang="en-US" sz="2600" dirty="0">
                  <a:latin typeface="楷体" panose="02010609060101010101" pitchFamily="49" charset="-122"/>
                  <a:ea typeface="楷体" panose="02010609060101010101" pitchFamily="49" charset="-122"/>
                </a:rPr>
                <a:t>：</a:t>
              </a:r>
              <a:r>
                <a:rPr lang="en-US" altLang="zh-CN" sz="2600" dirty="0">
                  <a:latin typeface="楷体" panose="02010609060101010101" pitchFamily="49" charset="-122"/>
                  <a:ea typeface="楷体" panose="02010609060101010101" pitchFamily="49" charset="-122"/>
                </a:rPr>
                <a:t>2015</a:t>
              </a:r>
              <a:r>
                <a:rPr lang="zh-CN" altLang="en-US" sz="2600" dirty="0">
                  <a:latin typeface="楷体" panose="02010609060101010101" pitchFamily="49" charset="-122"/>
                  <a:ea typeface="楷体" panose="02010609060101010101" pitchFamily="49" charset="-122"/>
                </a:rPr>
                <a:t>的</a:t>
              </a:r>
              <a:r>
                <a:rPr lang="zh-CN" altLang="en-US" sz="26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补充</a:t>
              </a:r>
              <a:endParaRPr lang="en-US" altLang="zh-TW" sz="26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440943" y="2282088"/>
            <a:ext cx="5044947" cy="265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eaLnBrk="0" hangingPunct="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eaLnBrk="0" hangingPunct="0">
              <a:spcBef>
                <a:spcPct val="10000"/>
              </a:spcBef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eaLnBrk="0" hangingPunct="0"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IATF</a:t>
            </a:r>
            <a:r>
              <a:rPr lang="zh-CN" altLang="en-US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International Automotive Task Force</a:t>
            </a:r>
            <a:r>
              <a:rPr lang="zh-CN" altLang="en-US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）是由世界上主要的汽车制造商及协会于</a:t>
            </a:r>
            <a:r>
              <a:rPr lang="en-US" altLang="zh-CN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1996</a:t>
            </a:r>
            <a:r>
              <a:rPr lang="zh-CN" altLang="en-US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年成立的一个专门机构，称为国际汽车工作组。</a:t>
            </a:r>
            <a:r>
              <a:rPr lang="en-US" altLang="zh-CN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2016</a:t>
            </a:r>
            <a:r>
              <a:rPr lang="zh-CN" altLang="en-US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lang="zh-CN" altLang="en-US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lang="zh-CN" altLang="en-US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日晚，</a:t>
            </a:r>
            <a:r>
              <a:rPr lang="en-US" altLang="zh-CN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IATF</a:t>
            </a:r>
            <a:r>
              <a:rPr lang="zh-CN" altLang="en-US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组织宣布脱离</a:t>
            </a:r>
            <a:r>
              <a:rPr lang="en-US" altLang="zh-CN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ISO</a:t>
            </a:r>
            <a:r>
              <a:rPr lang="zh-CN" altLang="en-US" sz="1800" b="0" dirty="0">
                <a:latin typeface="楷体" panose="02010609060101010101" pitchFamily="49" charset="-122"/>
                <a:ea typeface="楷体" panose="02010609060101010101" pitchFamily="49" charset="-122"/>
              </a:rPr>
              <a:t>组织。</a:t>
            </a:r>
            <a:endParaRPr lang="zh-CN" altLang="en-US" b="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1800" b="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1700" dirty="0">
                <a:latin typeface="楷体" panose="02010609060101010101" pitchFamily="49" charset="-122"/>
                <a:ea typeface="楷体" panose="02010609060101010101" pitchFamily="49" charset="-122"/>
              </a:rPr>
              <a:t>成员：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17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17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）汽车制造商：</a:t>
            </a:r>
            <a:endParaRPr lang="en-US" altLang="zh-CN" sz="170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17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宝马、美国</a:t>
            </a:r>
            <a:r>
              <a:rPr lang="zh-CN" altLang="zh-CN" sz="1700" b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菲亚特</a:t>
            </a:r>
            <a:r>
              <a:rPr lang="en-US" altLang="zh-CN" sz="1700" b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700" b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克莱斯勒</a:t>
            </a:r>
            <a:r>
              <a:rPr lang="zh-CN" altLang="en-US" sz="17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、戴姆勒、意大利</a:t>
            </a:r>
            <a:r>
              <a:rPr lang="zh-CN" altLang="zh-CN" sz="1700" b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菲亚特</a:t>
            </a:r>
            <a:r>
              <a:rPr lang="en-US" altLang="zh-CN" sz="1700" b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700" b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克莱斯勒、</a:t>
            </a:r>
            <a:r>
              <a:rPr lang="zh-CN" altLang="en-US" sz="17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福特、通用、标致雪铁龙、雷诺、</a:t>
            </a:r>
            <a:r>
              <a:rPr lang="zh-CN" altLang="en-US" sz="170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大众</a:t>
            </a:r>
            <a:endParaRPr lang="en-US" altLang="zh-CN" sz="170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" name="WordArt 16" descr="白色大理石"/>
          <p:cNvSpPr>
            <a:spLocks noChangeArrowheads="1" noChangeShapeType="1" noTextEdit="1"/>
          </p:cNvSpPr>
          <p:nvPr/>
        </p:nvSpPr>
        <p:spPr bwMode="auto">
          <a:xfrm>
            <a:off x="1648926" y="1687591"/>
            <a:ext cx="853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zh-CN" altLang="en-US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標楷體" panose="03000509000000000000" pitchFamily="65" charset="-120"/>
                <a:ea typeface="標楷體" panose="03000509000000000000" pitchFamily="65" charset="-120"/>
              </a:rPr>
              <a:t>目标是持续改进、强调缺陷预防，以及减少变差和浪费</a:t>
            </a:r>
          </a:p>
        </p:txBody>
      </p:sp>
      <p:sp>
        <p:nvSpPr>
          <p:cNvPr id="22" name="矩形 21"/>
          <p:cNvSpPr/>
          <p:nvPr/>
        </p:nvSpPr>
        <p:spPr>
          <a:xfrm>
            <a:off x="385571" y="5037555"/>
            <a:ext cx="5026153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CN" altLang="en-US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这份标准是給与汽车相关的组织（</a:t>
            </a:r>
            <a:r>
              <a:rPr lang="zh-CN" altLang="en-US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</a:rPr>
              <a:t>制造顾客指定</a:t>
            </a:r>
            <a:r>
              <a:rPr lang="zh-CN" altLang="en-US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</a:rPr>
              <a:t>生产件、服务件和</a:t>
            </a:r>
            <a:r>
              <a:rPr lang="en-US" altLang="zh-CN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</a:rPr>
              <a:t>/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</a:rPr>
              <a:t>或配件</a:t>
            </a:r>
            <a:r>
              <a:rPr lang="zh-CN" altLang="en-US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</a:rPr>
              <a:t>的现场</a:t>
            </a:r>
            <a:r>
              <a:rPr lang="zh-CN" altLang="en-US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）使用</a:t>
            </a:r>
            <a:r>
              <a:rPr lang="zh-CN" altLang="en-US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的质量管理体系</a:t>
            </a:r>
            <a:r>
              <a:rPr lang="en-US" altLang="zh-CN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应当在整个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</a:rPr>
              <a:t>汽车供应链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中实施本汽车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QMS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标准。</a:t>
            </a:r>
            <a:endParaRPr lang="zh-TW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2045" y="2336493"/>
            <a:ext cx="5817109" cy="3828154"/>
          </a:xfrm>
          <a:prstGeom prst="rect">
            <a:avLst/>
          </a:prstGeom>
        </p:spPr>
      </p:pic>
      <p:sp>
        <p:nvSpPr>
          <p:cNvPr id="12" name="右箭头 11">
            <a:hlinkClick r:id="rId4" action="ppaction://hlinksldjump"/>
          </p:cNvPr>
          <p:cNvSpPr/>
          <p:nvPr/>
        </p:nvSpPr>
        <p:spPr>
          <a:xfrm>
            <a:off x="11536734" y="6356350"/>
            <a:ext cx="418705" cy="365125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884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xfrm>
            <a:off x="4511800" y="355497"/>
            <a:ext cx="5417812" cy="59688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IATF16949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标准的</a:t>
            </a:r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结构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pic>
        <p:nvPicPr>
          <p:cNvPr id="15363" name="图片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315" y="1171977"/>
            <a:ext cx="11282010" cy="5215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83672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xfrm>
            <a:off x="4438613" y="351889"/>
            <a:ext cx="4847055" cy="59688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IATF16949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标准的结构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 l="32051"/>
          <a:stretch>
            <a:fillRect/>
          </a:stretch>
        </p:blipFill>
        <p:spPr bwMode="auto">
          <a:xfrm>
            <a:off x="647893" y="1145649"/>
            <a:ext cx="10891577" cy="5569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929637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8850"/>
          <p:cNvSpPr>
            <a:spLocks noChangeArrowheads="1"/>
          </p:cNvSpPr>
          <p:nvPr/>
        </p:nvSpPr>
        <p:spPr bwMode="auto">
          <a:xfrm rot="3419336">
            <a:off x="9623614" y="1176318"/>
            <a:ext cx="1156130" cy="1636707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525252"/>
              </a:gs>
            </a:gsLst>
            <a:lin ang="5400000" scaled="1"/>
          </a:gradFill>
          <a:ln w="38100" cmpd="sng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6" name="文本框 78851"/>
          <p:cNvSpPr txBox="1">
            <a:spLocks noChangeArrowheads="1"/>
          </p:cNvSpPr>
          <p:nvPr/>
        </p:nvSpPr>
        <p:spPr bwMode="auto">
          <a:xfrm>
            <a:off x="9220847" y="2993245"/>
            <a:ext cx="21082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ISO/TS16949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证书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不再有效</a:t>
            </a:r>
            <a:endParaRPr lang="en-US" sz="2000" dirty="0"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  <p:sp>
        <p:nvSpPr>
          <p:cNvPr id="7" name="矩形 78852"/>
          <p:cNvSpPr>
            <a:spLocks noChangeArrowheads="1"/>
          </p:cNvSpPr>
          <p:nvPr/>
        </p:nvSpPr>
        <p:spPr bwMode="auto">
          <a:xfrm rot="3419336">
            <a:off x="1842747" y="1833543"/>
            <a:ext cx="1156130" cy="1636707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rgbClr val="6A5A1F"/>
              </a:gs>
            </a:gsLst>
            <a:lin ang="5400000" scaled="1"/>
          </a:gradFill>
          <a:ln w="38100" cmpd="sng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8" name="文本框 78853"/>
          <p:cNvSpPr txBox="1">
            <a:spLocks noChangeArrowheads="1"/>
          </p:cNvSpPr>
          <p:nvPr/>
        </p:nvSpPr>
        <p:spPr bwMode="auto">
          <a:xfrm>
            <a:off x="1487488" y="2463301"/>
            <a:ext cx="20162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800" b="1" dirty="0" smtClean="0">
                <a:solidFill>
                  <a:srgbClr val="FFFFFF"/>
                </a:solidFill>
                <a:ea typeface="宋体" pitchFamily="2" charset="-122"/>
              </a:rPr>
              <a:t>2016.10.01</a:t>
            </a:r>
            <a:endParaRPr lang="en-US" sz="1800" b="1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9" name="矩形 78854"/>
          <p:cNvSpPr>
            <a:spLocks noChangeArrowheads="1"/>
          </p:cNvSpPr>
          <p:nvPr/>
        </p:nvSpPr>
        <p:spPr bwMode="auto">
          <a:xfrm rot="3419336">
            <a:off x="3756214" y="3738543"/>
            <a:ext cx="1156130" cy="163670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12739"/>
              </a:gs>
            </a:gsLst>
            <a:lin ang="5400000" scaled="1"/>
          </a:gradFill>
          <a:ln w="38100" cmpd="sng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0" name="文本框 78855"/>
          <p:cNvSpPr txBox="1">
            <a:spLocks noChangeArrowheads="1"/>
          </p:cNvSpPr>
          <p:nvPr/>
        </p:nvSpPr>
        <p:spPr bwMode="auto">
          <a:xfrm>
            <a:off x="3311691" y="4344801"/>
            <a:ext cx="20162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800" b="1" dirty="0" smtClean="0">
                <a:solidFill>
                  <a:srgbClr val="FFFFFF"/>
                </a:solidFill>
                <a:ea typeface="宋体" pitchFamily="2" charset="-122"/>
              </a:rPr>
              <a:t>2016.11.01</a:t>
            </a:r>
            <a:endParaRPr lang="en-US" sz="1800" b="1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1" name="矩形 78856"/>
          <p:cNvSpPr>
            <a:spLocks noChangeArrowheads="1"/>
          </p:cNvSpPr>
          <p:nvPr/>
        </p:nvSpPr>
        <p:spPr bwMode="auto">
          <a:xfrm rot="3419336">
            <a:off x="6516347" y="2586018"/>
            <a:ext cx="1156130" cy="1636707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rgbClr val="2F4700"/>
              </a:gs>
            </a:gsLst>
            <a:lin ang="5400000" scaled="1"/>
          </a:gradFill>
          <a:ln w="38100" cmpd="sng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2" name="文本框 78857"/>
          <p:cNvSpPr txBox="1">
            <a:spLocks noChangeArrowheads="1"/>
          </p:cNvSpPr>
          <p:nvPr/>
        </p:nvSpPr>
        <p:spPr bwMode="auto">
          <a:xfrm>
            <a:off x="6463239" y="3192673"/>
            <a:ext cx="1242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 dirty="0" smtClean="0">
                <a:solidFill>
                  <a:srgbClr val="FFFFFF"/>
                </a:solidFill>
                <a:ea typeface="宋体" pitchFamily="2" charset="-122"/>
              </a:rPr>
              <a:t>2017.10.01</a:t>
            </a:r>
            <a:endParaRPr lang="en-US" sz="1800" b="1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3" name="文本框 78858"/>
          <p:cNvSpPr txBox="1">
            <a:spLocks noChangeArrowheads="1"/>
          </p:cNvSpPr>
          <p:nvPr/>
        </p:nvSpPr>
        <p:spPr bwMode="auto">
          <a:xfrm>
            <a:off x="9631591" y="1752513"/>
            <a:ext cx="1242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 dirty="0" smtClean="0">
                <a:solidFill>
                  <a:srgbClr val="FFFFFF"/>
                </a:solidFill>
                <a:ea typeface="宋体" pitchFamily="2" charset="-122"/>
              </a:rPr>
              <a:t>2018.09.14</a:t>
            </a:r>
            <a:endParaRPr lang="en-US" sz="1800" b="1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4" name="直接连接符 78859"/>
          <p:cNvSpPr>
            <a:spLocks noChangeShapeType="1"/>
          </p:cNvSpPr>
          <p:nvPr/>
        </p:nvSpPr>
        <p:spPr bwMode="auto">
          <a:xfrm>
            <a:off x="2946400" y="3156731"/>
            <a:ext cx="1016000" cy="1066800"/>
          </a:xfrm>
          <a:prstGeom prst="line">
            <a:avLst/>
          </a:prstGeom>
          <a:noFill/>
          <a:ln w="57150" cap="rnd" cmpd="sng">
            <a:solidFill>
              <a:schemeClr val="tx1"/>
            </a:solidFill>
            <a:prstDash val="sysDot"/>
            <a:bevel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" name="直接连接符 78860"/>
          <p:cNvSpPr>
            <a:spLocks noChangeShapeType="1"/>
          </p:cNvSpPr>
          <p:nvPr/>
        </p:nvSpPr>
        <p:spPr bwMode="auto">
          <a:xfrm flipV="1">
            <a:off x="5143500" y="3809999"/>
            <a:ext cx="1282700" cy="489731"/>
          </a:xfrm>
          <a:prstGeom prst="line">
            <a:avLst/>
          </a:prstGeom>
          <a:noFill/>
          <a:ln w="57150" cap="rnd" cmpd="sng">
            <a:solidFill>
              <a:schemeClr val="tx1"/>
            </a:solidFill>
            <a:prstDash val="sysDot"/>
            <a:bevel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6" name="直接连接符 78861"/>
          <p:cNvSpPr>
            <a:spLocks noChangeShapeType="1"/>
          </p:cNvSpPr>
          <p:nvPr/>
        </p:nvSpPr>
        <p:spPr bwMode="auto">
          <a:xfrm flipV="1">
            <a:off x="7962900" y="2463301"/>
            <a:ext cx="1431496" cy="617230"/>
          </a:xfrm>
          <a:prstGeom prst="line">
            <a:avLst/>
          </a:prstGeom>
          <a:noFill/>
          <a:ln w="57150" cap="rnd" cmpd="sng">
            <a:solidFill>
              <a:schemeClr val="tx1"/>
            </a:solidFill>
            <a:prstDash val="sysDot"/>
            <a:bevel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7" name="文本框 78863"/>
          <p:cNvSpPr txBox="1">
            <a:spLocks noChangeArrowheads="1"/>
          </p:cNvSpPr>
          <p:nvPr/>
        </p:nvSpPr>
        <p:spPr bwMode="auto">
          <a:xfrm>
            <a:off x="3509279" y="5545945"/>
            <a:ext cx="198002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发布新版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</a:pP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IATF16949:2016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认证规则</a:t>
            </a:r>
            <a:endParaRPr lang="en-US" sz="2000" dirty="0"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  <p:sp>
        <p:nvSpPr>
          <p:cNvPr id="18" name="文本框 78864"/>
          <p:cNvSpPr txBox="1">
            <a:spLocks noChangeArrowheads="1"/>
          </p:cNvSpPr>
          <p:nvPr/>
        </p:nvSpPr>
        <p:spPr bwMode="auto">
          <a:xfrm>
            <a:off x="6477646" y="4479145"/>
            <a:ext cx="21082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停止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ISO/TS16949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所有认证活动</a:t>
            </a:r>
            <a:endParaRPr lang="en-US" sz="2000" dirty="0"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  <p:sp>
        <p:nvSpPr>
          <p:cNvPr id="19" name="文本框 78865"/>
          <p:cNvSpPr txBox="1">
            <a:spLocks noChangeArrowheads="1"/>
          </p:cNvSpPr>
          <p:nvPr/>
        </p:nvSpPr>
        <p:spPr bwMode="auto">
          <a:xfrm>
            <a:off x="664482" y="3640945"/>
            <a:ext cx="198002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发布新版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</a:pP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IATF16949:2016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国际标准</a:t>
            </a:r>
            <a:endParaRPr lang="en-US" sz="2000" dirty="0"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2675944" y="311106"/>
            <a:ext cx="9224135" cy="590931"/>
          </a:xfrm>
          <a:prstGeom prst="rect">
            <a:avLst/>
          </a:prstGeom>
          <a:noFill/>
          <a:ln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IATF16949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转换</a:t>
            </a:r>
            <a:r>
              <a:rPr lang="zh-CN" altLang="en-US" sz="3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里程碑</a:t>
            </a:r>
            <a:r>
              <a:rPr lang="en-US" altLang="zh-CN" sz="3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Transition </a:t>
            </a:r>
            <a:r>
              <a:rPr lang="en-US" altLang="zh-CN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Milestone</a:t>
            </a:r>
          </a:p>
        </p:txBody>
      </p:sp>
    </p:spTree>
    <p:extLst>
      <p:ext uri="{BB962C8B-B14F-4D97-AF65-F5344CB8AC3E}">
        <p14:creationId xmlns:p14="http://schemas.microsoft.com/office/powerpoint/2010/main" val="18994108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367808" y="343120"/>
            <a:ext cx="4820550" cy="590931"/>
          </a:xfrm>
          <a:prstGeom prst="rect">
            <a:avLst/>
          </a:prstGeom>
          <a:noFill/>
          <a:ln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IATF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标准六大内容变化</a:t>
            </a:r>
            <a:endParaRPr lang="en-US" altLang="zh-CN" sz="36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295468" y="1988840"/>
            <a:ext cx="4416491" cy="3384376"/>
          </a:xfrm>
          <a:prstGeom prst="ellipse">
            <a:avLst/>
          </a:prstGeom>
          <a:noFill/>
          <a:ln w="127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椭圆 177154"/>
          <p:cNvSpPr>
            <a:spLocks noChangeAspect="1" noChangeArrowheads="1"/>
          </p:cNvSpPr>
          <p:nvPr/>
        </p:nvSpPr>
        <p:spPr bwMode="auto">
          <a:xfrm>
            <a:off x="4847861" y="2195314"/>
            <a:ext cx="1634067" cy="1225550"/>
          </a:xfrm>
          <a:prstGeom prst="ellipse">
            <a:avLst/>
          </a:prstGeom>
          <a:solidFill>
            <a:srgbClr val="8CACC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可追</a:t>
            </a:r>
            <a:endParaRPr lang="en-US" altLang="zh-CN" sz="24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溯性</a:t>
            </a:r>
            <a:endParaRPr 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椭圆 177155"/>
          <p:cNvSpPr>
            <a:spLocks noChangeAspect="1" noChangeArrowheads="1"/>
          </p:cNvSpPr>
          <p:nvPr/>
        </p:nvSpPr>
        <p:spPr bwMode="auto">
          <a:xfrm>
            <a:off x="4847861" y="4005064"/>
            <a:ext cx="1634067" cy="1225550"/>
          </a:xfrm>
          <a:prstGeom prst="ellipse">
            <a:avLst/>
          </a:prstGeom>
          <a:solidFill>
            <a:srgbClr val="8CACC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嵌入式</a:t>
            </a:r>
            <a:endParaRPr lang="en-US" altLang="zh-CN" sz="24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软件</a:t>
            </a:r>
            <a:endParaRPr 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椭圆 177156"/>
          <p:cNvSpPr>
            <a:spLocks noChangeAspect="1" noChangeArrowheads="1"/>
          </p:cNvSpPr>
          <p:nvPr/>
        </p:nvSpPr>
        <p:spPr bwMode="auto">
          <a:xfrm>
            <a:off x="608180" y="4005064"/>
            <a:ext cx="1634067" cy="1225550"/>
          </a:xfrm>
          <a:prstGeom prst="ellipse">
            <a:avLst/>
          </a:prstGeom>
          <a:solidFill>
            <a:srgbClr val="8CACC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分供方</a:t>
            </a:r>
            <a:endParaRPr 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椭圆 177157"/>
          <p:cNvSpPr>
            <a:spLocks noChangeAspect="1" noChangeArrowheads="1"/>
          </p:cNvSpPr>
          <p:nvPr/>
        </p:nvSpPr>
        <p:spPr bwMode="auto">
          <a:xfrm>
            <a:off x="508696" y="2195314"/>
            <a:ext cx="1634067" cy="1225550"/>
          </a:xfrm>
          <a:prstGeom prst="ellipse">
            <a:avLst/>
          </a:prstGeom>
          <a:solidFill>
            <a:srgbClr val="8CACC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企业</a:t>
            </a:r>
            <a:endParaRPr lang="en-US" altLang="zh-CN" sz="24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责任</a:t>
            </a:r>
            <a:endParaRPr 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椭圆 177158"/>
          <p:cNvSpPr>
            <a:spLocks noChangeAspect="1" noChangeArrowheads="1"/>
          </p:cNvSpPr>
          <p:nvPr/>
        </p:nvSpPr>
        <p:spPr bwMode="auto">
          <a:xfrm>
            <a:off x="2726961" y="1331714"/>
            <a:ext cx="1634067" cy="1225550"/>
          </a:xfrm>
          <a:prstGeom prst="ellipse">
            <a:avLst/>
          </a:prstGeom>
          <a:solidFill>
            <a:srgbClr val="8CACC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安全</a:t>
            </a:r>
            <a:endParaRPr lang="en-US" altLang="zh-CN" sz="24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相关性</a:t>
            </a:r>
            <a:endParaRPr 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椭圆 177159"/>
          <p:cNvSpPr>
            <a:spLocks noChangeAspect="1" noChangeArrowheads="1"/>
          </p:cNvSpPr>
          <p:nvPr/>
        </p:nvSpPr>
        <p:spPr bwMode="auto">
          <a:xfrm>
            <a:off x="2724845" y="4871839"/>
            <a:ext cx="1634067" cy="1225550"/>
          </a:xfrm>
          <a:prstGeom prst="ellipse">
            <a:avLst/>
          </a:prstGeom>
          <a:solidFill>
            <a:srgbClr val="8CACC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保修</a:t>
            </a:r>
            <a:endParaRPr 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椭圆 177160"/>
          <p:cNvSpPr>
            <a:spLocks noChangeAspect="1" noChangeArrowheads="1"/>
          </p:cNvSpPr>
          <p:nvPr/>
        </p:nvSpPr>
        <p:spPr bwMode="auto">
          <a:xfrm>
            <a:off x="2724845" y="3098602"/>
            <a:ext cx="1634067" cy="1225550"/>
          </a:xfrm>
          <a:prstGeom prst="ellipse">
            <a:avLst/>
          </a:prstGeom>
          <a:noFill/>
          <a:ln w="9525" cmpd="sng">
            <a:solidFill>
              <a:schemeClr val="bg2">
                <a:lumMod val="25000"/>
              </a:schemeClr>
            </a:solidFill>
            <a:bevel/>
            <a:headEnd/>
            <a:tailEnd/>
          </a:ln>
        </p:spPr>
        <p:txBody>
          <a:bodyPr wrap="none" anchor="ctr"/>
          <a:lstStyle/>
          <a:p>
            <a:r>
              <a:rPr lang="en-US" sz="1200" b="1">
                <a:solidFill>
                  <a:schemeClr val="tx1"/>
                </a:solidFill>
                <a:ea typeface="宋体" pitchFamily="2" charset="-122"/>
              </a:rPr>
              <a:t>key domain</a:t>
            </a:r>
          </a:p>
        </p:txBody>
      </p:sp>
      <p:sp>
        <p:nvSpPr>
          <p:cNvPr id="12" name="下箭头 177161"/>
          <p:cNvSpPr>
            <a:spLocks noChangeArrowheads="1"/>
          </p:cNvSpPr>
          <p:nvPr/>
        </p:nvSpPr>
        <p:spPr bwMode="auto">
          <a:xfrm>
            <a:off x="3302695" y="4401942"/>
            <a:ext cx="480484" cy="430213"/>
          </a:xfrm>
          <a:prstGeom prst="downArrow">
            <a:avLst>
              <a:gd name="adj1" fmla="val 43963"/>
              <a:gd name="adj2" fmla="val 61013"/>
            </a:avLst>
          </a:prstGeom>
          <a:solidFill>
            <a:schemeClr val="bg1"/>
          </a:solidFill>
          <a:ln w="9525" cmpd="sng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3" name="下箭头 177162"/>
          <p:cNvSpPr>
            <a:spLocks noChangeArrowheads="1"/>
          </p:cNvSpPr>
          <p:nvPr/>
        </p:nvSpPr>
        <p:spPr bwMode="auto">
          <a:xfrm rot="10800000">
            <a:off x="3302695" y="2592192"/>
            <a:ext cx="480484" cy="430213"/>
          </a:xfrm>
          <a:prstGeom prst="downArrow">
            <a:avLst>
              <a:gd name="adj1" fmla="val 43963"/>
              <a:gd name="adj2" fmla="val 61013"/>
            </a:avLst>
          </a:prstGeom>
          <a:solidFill>
            <a:schemeClr val="bg1"/>
          </a:solidFill>
          <a:ln w="9525" cmpd="sng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4" name="下箭头 177163"/>
          <p:cNvSpPr>
            <a:spLocks noChangeArrowheads="1"/>
          </p:cNvSpPr>
          <p:nvPr/>
        </p:nvSpPr>
        <p:spPr bwMode="auto">
          <a:xfrm rot="7442161">
            <a:off x="2361573" y="2917363"/>
            <a:ext cx="360363" cy="573616"/>
          </a:xfrm>
          <a:prstGeom prst="downArrow">
            <a:avLst>
              <a:gd name="adj1" fmla="val 43963"/>
              <a:gd name="adj2" fmla="val 61012"/>
            </a:avLst>
          </a:prstGeom>
          <a:solidFill>
            <a:schemeClr val="bg1"/>
          </a:solidFill>
          <a:ln w="9525" cmpd="sng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5" name="下箭头 177164"/>
          <p:cNvSpPr>
            <a:spLocks noChangeArrowheads="1"/>
          </p:cNvSpPr>
          <p:nvPr/>
        </p:nvSpPr>
        <p:spPr bwMode="auto">
          <a:xfrm rot="18242161">
            <a:off x="4361823" y="3931777"/>
            <a:ext cx="360362" cy="573617"/>
          </a:xfrm>
          <a:prstGeom prst="downArrow">
            <a:avLst>
              <a:gd name="adj1" fmla="val 43963"/>
              <a:gd name="adj2" fmla="val 61013"/>
            </a:avLst>
          </a:prstGeom>
          <a:solidFill>
            <a:schemeClr val="bg1"/>
          </a:solidFill>
          <a:ln w="9525" cmpd="sng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6" name="下箭头 177165"/>
          <p:cNvSpPr>
            <a:spLocks noChangeArrowheads="1"/>
          </p:cNvSpPr>
          <p:nvPr/>
        </p:nvSpPr>
        <p:spPr bwMode="auto">
          <a:xfrm rot="14157839" flipH="1">
            <a:off x="4361824" y="2917365"/>
            <a:ext cx="360363" cy="573617"/>
          </a:xfrm>
          <a:prstGeom prst="downArrow">
            <a:avLst>
              <a:gd name="adj1" fmla="val 43963"/>
              <a:gd name="adj2" fmla="val 61013"/>
            </a:avLst>
          </a:prstGeom>
          <a:solidFill>
            <a:schemeClr val="bg1"/>
          </a:solidFill>
          <a:ln w="9525" cmpd="sng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7" name="下箭头 177166"/>
          <p:cNvSpPr>
            <a:spLocks noChangeArrowheads="1"/>
          </p:cNvSpPr>
          <p:nvPr/>
        </p:nvSpPr>
        <p:spPr bwMode="auto">
          <a:xfrm rot="3357839" flipH="1">
            <a:off x="2361572" y="3931775"/>
            <a:ext cx="360362" cy="573616"/>
          </a:xfrm>
          <a:prstGeom prst="downArrow">
            <a:avLst>
              <a:gd name="adj1" fmla="val 43963"/>
              <a:gd name="adj2" fmla="val 61013"/>
            </a:avLst>
          </a:prstGeom>
          <a:solidFill>
            <a:schemeClr val="bg1"/>
          </a:solidFill>
          <a:ln w="9525" cmpd="sng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ea typeface="宋体" pitchFamily="2" charset="-122"/>
            </a:endParaRPr>
          </a:p>
        </p:txBody>
      </p:sp>
      <p:pic>
        <p:nvPicPr>
          <p:cNvPr id="18" name="Picture 8" descr="TN0033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2840" y="3429000"/>
            <a:ext cx="156496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五边形 181253"/>
          <p:cNvSpPr>
            <a:spLocks noChangeArrowheads="1"/>
          </p:cNvSpPr>
          <p:nvPr/>
        </p:nvSpPr>
        <p:spPr bwMode="auto">
          <a:xfrm rot="5400000">
            <a:off x="8594487" y="-893"/>
            <a:ext cx="1140398" cy="4132820"/>
          </a:xfrm>
          <a:prstGeom prst="homePlate">
            <a:avLst>
              <a:gd name="adj" fmla="val 2500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 sz="18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圆角矩形 181257"/>
          <p:cNvSpPr>
            <a:spLocks noChangeArrowheads="1"/>
          </p:cNvSpPr>
          <p:nvPr/>
        </p:nvSpPr>
        <p:spPr bwMode="auto">
          <a:xfrm>
            <a:off x="7100395" y="2571644"/>
            <a:ext cx="4126343" cy="3604195"/>
          </a:xfrm>
          <a:prstGeom prst="roundRect">
            <a:avLst>
              <a:gd name="adj" fmla="val 1225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114300" indent="-114300" defTabSz="858838">
              <a:buClr>
                <a:srgbClr val="53DEFF"/>
              </a:buClr>
            </a:pPr>
            <a:endParaRPr lang="en-US" altLang="en-US" sz="18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126265" y="1565999"/>
            <a:ext cx="237001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IATF16949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标准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六大内容变化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47743" y="3113116"/>
            <a:ext cx="4032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1、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与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安全相关的零件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及其工艺的要求；</a:t>
            </a:r>
            <a:endParaRPr lang="en-US" altLang="zh-CN" b="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2、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增强产品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可追溯性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的要求，以支持最新的监管变化；</a:t>
            </a:r>
            <a:endParaRPr lang="en-US" altLang="zh-CN" b="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3、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嵌入式软件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产品的需求；</a:t>
            </a:r>
            <a:endParaRPr lang="en-US" altLang="zh-CN" b="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4、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保修管理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过程包括</a:t>
            </a:r>
            <a:r>
              <a:rPr lang="en-US" altLang="zh-CN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NTF(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没有发现故障</a:t>
            </a:r>
            <a:r>
              <a:rPr lang="en-US" altLang="zh-CN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和使用汽车行业指导；</a:t>
            </a:r>
            <a:endParaRPr lang="en-US" altLang="zh-CN" b="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5、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分层次供应商管理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和发展要求的说明；</a:t>
            </a:r>
            <a:endParaRPr lang="en-US" altLang="zh-CN" b="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6、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增加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企业责任</a:t>
            </a:r>
            <a:r>
              <a:rPr lang="zh-CN" altLang="en-US" b="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要求。</a:t>
            </a:r>
            <a:endParaRPr lang="en-US" altLang="zh-CN" b="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99260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0" y="1257523"/>
            <a:ext cx="2282419" cy="1235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群組 20"/>
          <p:cNvGrpSpPr>
            <a:grpSpLocks/>
          </p:cNvGrpSpPr>
          <p:nvPr/>
        </p:nvGrpSpPr>
        <p:grpSpPr bwMode="auto">
          <a:xfrm>
            <a:off x="1174661" y="1417599"/>
            <a:ext cx="8534400" cy="4813300"/>
            <a:chOff x="304750" y="1716551"/>
            <a:chExt cx="8534450" cy="4812210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6213460" y="3538442"/>
              <a:ext cx="2625740" cy="1146208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None/>
              </a:pPr>
              <a:r>
                <a:rPr kumimoji="0" lang="zh-CN" altLang="en-US" sz="16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输出 </a:t>
              </a:r>
              <a:r>
                <a:rPr lang="zh-CN" altLang="zh-CN" sz="1600" dirty="0" smtClean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③</a:t>
              </a:r>
              <a:endParaRPr kumimoji="0" lang="en-US" altLang="zh-CN" sz="16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填写详细的实际输出</a:t>
              </a:r>
              <a:r>
                <a:rPr kumimoji="0" lang="zh-CN" altLang="zh-CN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,</a:t>
              </a: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这可能是产品、文件，而且应该和实际有效性的测量相联系</a:t>
              </a:r>
            </a:p>
          </p:txBody>
        </p: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304750" y="3611644"/>
              <a:ext cx="2413014" cy="1007740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None/>
              </a:pPr>
              <a:r>
                <a:rPr kumimoji="0" lang="zh-CN" altLang="en-US" sz="16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输入 </a:t>
              </a:r>
              <a:r>
                <a:rPr lang="en-US" altLang="zh-CN" sz="1600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②</a:t>
              </a:r>
            </a:p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500" b="0" dirty="0" smtClean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填写</a:t>
              </a: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详细的实际输入</a:t>
              </a:r>
              <a:r>
                <a:rPr kumimoji="0" lang="zh-CN" altLang="zh-CN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,</a:t>
              </a: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这可能是一份文件、材料、工具、计划等</a:t>
              </a:r>
              <a:endParaRPr kumimoji="0" lang="zh-CN" altLang="zh-CN" sz="1600" b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1" name="Text Box 6"/>
            <p:cNvSpPr txBox="1">
              <a:spLocks noChangeArrowheads="1"/>
            </p:cNvSpPr>
            <p:nvPr/>
          </p:nvSpPr>
          <p:spPr bwMode="auto">
            <a:xfrm>
              <a:off x="5326042" y="5173343"/>
              <a:ext cx="2522552" cy="1336372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6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使用的</a:t>
              </a:r>
              <a:r>
                <a:rPr kumimoji="0" lang="zh-CN" altLang="en-US" sz="160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关键准则是什么？</a:t>
              </a:r>
              <a:r>
                <a:rPr kumimoji="0" lang="zh-CN" altLang="en-US" sz="16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（测量</a:t>
              </a:r>
              <a:r>
                <a:rPr kumimoji="0" lang="zh-CN" altLang="zh-CN" sz="16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0" lang="zh-CN" altLang="en-US" sz="16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评</a:t>
              </a:r>
              <a:r>
                <a:rPr kumimoji="0" lang="zh-CN" altLang="en-US" sz="15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估</a:t>
              </a:r>
              <a:r>
                <a:rPr kumimoji="0" lang="zh-CN" altLang="en-US" sz="16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）</a:t>
              </a:r>
              <a:r>
                <a:rPr kumimoji="0" lang="zh-CN" altLang="zh-CN" sz="160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⑦</a:t>
              </a:r>
            </a:p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6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0" lang="zh-CN" altLang="en-US" sz="15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填写过程有效性的测量，比如矩阵和指标</a:t>
              </a: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1142955" y="5200324"/>
              <a:ext cx="2320939" cy="1328437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60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如何做？（实现）</a:t>
              </a:r>
              <a:endParaRPr kumimoji="0" lang="en-US" altLang="zh-CN" sz="160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6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（方法</a:t>
              </a:r>
              <a:r>
                <a:rPr kumimoji="0" lang="zh-CN" altLang="zh-CN" sz="16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0" lang="zh-CN" altLang="en-US" sz="15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程序</a:t>
              </a:r>
              <a:r>
                <a:rPr kumimoji="0" lang="zh-CN" altLang="zh-CN" sz="15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0" lang="zh-CN" altLang="en-US" sz="15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技术）</a:t>
              </a:r>
              <a:r>
                <a:rPr kumimoji="0" lang="zh-CN" altLang="zh-CN" sz="160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⑥</a:t>
              </a:r>
              <a:endParaRPr kumimoji="0" lang="zh-CN" altLang="en-US" sz="16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500" b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填写相关的过程控制，支持过程，程序，方法等的详细说明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5343505" y="1830825"/>
              <a:ext cx="2505090" cy="1328436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6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谁进行</a:t>
              </a:r>
              <a:r>
                <a:rPr kumimoji="0" lang="zh-CN" altLang="en-US" sz="16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？</a:t>
              </a:r>
              <a:r>
                <a:rPr kumimoji="0" lang="zh-CN" altLang="en-US" sz="1600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④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（能力</a:t>
              </a:r>
              <a:r>
                <a:rPr kumimoji="0" lang="zh-CN" altLang="zh-CN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技能</a:t>
              </a:r>
              <a:r>
                <a:rPr kumimoji="0" lang="zh-CN" altLang="zh-CN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培训）</a:t>
              </a:r>
            </a:p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填写资源要求，特别注意要求的技能和能力准则，安全培训等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761953" y="1716551"/>
              <a:ext cx="2971817" cy="1483976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6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使用什么方式</a:t>
              </a:r>
              <a:r>
                <a:rPr kumimoji="0" lang="zh-CN" altLang="en-US" sz="16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？ </a:t>
              </a:r>
              <a:endParaRPr kumimoji="0" lang="en-US" altLang="zh-CN" sz="1600" b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6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（材料</a:t>
              </a:r>
              <a:r>
                <a:rPr kumimoji="0" lang="zh-CN" altLang="zh-CN" sz="16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0" lang="zh-CN" altLang="en-US" sz="16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设备）</a:t>
              </a:r>
              <a:r>
                <a:rPr kumimoji="0" lang="zh-CN" altLang="zh-CN" sz="1600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⑤</a:t>
              </a:r>
              <a:endParaRPr kumimoji="0" lang="zh-CN" altLang="en-US" sz="16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5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填写机器（包括试验设备），材料，计算机系统，过程中所使用的软件等的详细说明</a:t>
              </a:r>
            </a:p>
          </p:txBody>
        </p:sp>
        <p:sp>
          <p:nvSpPr>
            <p:cNvPr id="35" name="AutoShape 10"/>
            <p:cNvSpPr>
              <a:spLocks noChangeArrowheads="1"/>
            </p:cNvSpPr>
            <p:nvPr/>
          </p:nvSpPr>
          <p:spPr bwMode="auto">
            <a:xfrm>
              <a:off x="2776502" y="3930611"/>
              <a:ext cx="431803" cy="311080"/>
            </a:xfrm>
            <a:prstGeom prst="notchedRightArrow">
              <a:avLst>
                <a:gd name="adj1" fmla="val 50000"/>
                <a:gd name="adj2" fmla="val 39120"/>
              </a:avLst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CN" altLang="zh-CN" sz="1600" b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6" name="AutoShape 11"/>
            <p:cNvSpPr>
              <a:spLocks noChangeArrowheads="1"/>
            </p:cNvSpPr>
            <p:nvPr/>
          </p:nvSpPr>
          <p:spPr bwMode="auto">
            <a:xfrm>
              <a:off x="5638781" y="3965529"/>
              <a:ext cx="431803" cy="311080"/>
            </a:xfrm>
            <a:prstGeom prst="notchedRightArrow">
              <a:avLst>
                <a:gd name="adj1" fmla="val 50000"/>
                <a:gd name="adj2" fmla="val 39120"/>
              </a:avLst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CN" altLang="zh-CN" sz="1600" b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7" name="AutoShape 12"/>
            <p:cNvSpPr>
              <a:spLocks noChangeArrowheads="1"/>
            </p:cNvSpPr>
            <p:nvPr/>
          </p:nvSpPr>
          <p:spPr bwMode="auto">
            <a:xfrm rot="2806296">
              <a:off x="2944037" y="3318734"/>
              <a:ext cx="449160" cy="298452"/>
            </a:xfrm>
            <a:prstGeom prst="notchedRightArrow">
              <a:avLst>
                <a:gd name="adj1" fmla="val 50000"/>
                <a:gd name="adj2" fmla="val 33333"/>
              </a:avLst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CN" altLang="zh-CN" sz="1600" b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8" name="AutoShape 13"/>
            <p:cNvSpPr>
              <a:spLocks noChangeArrowheads="1"/>
            </p:cNvSpPr>
            <p:nvPr/>
          </p:nvSpPr>
          <p:spPr bwMode="auto">
            <a:xfrm rot="19333949">
              <a:off x="2952716" y="4671807"/>
              <a:ext cx="431803" cy="311080"/>
            </a:xfrm>
            <a:prstGeom prst="notchedRightArrow">
              <a:avLst>
                <a:gd name="adj1" fmla="val 50000"/>
                <a:gd name="adj2" fmla="val 39120"/>
              </a:avLst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CN" altLang="zh-CN" sz="1600" b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9" name="AutoShape 14"/>
            <p:cNvSpPr>
              <a:spLocks noChangeArrowheads="1"/>
            </p:cNvSpPr>
            <p:nvPr/>
          </p:nvSpPr>
          <p:spPr bwMode="auto">
            <a:xfrm rot="8444221">
              <a:off x="5392718" y="3244967"/>
              <a:ext cx="431803" cy="311080"/>
            </a:xfrm>
            <a:prstGeom prst="notchedRightArrow">
              <a:avLst>
                <a:gd name="adj1" fmla="val 50000"/>
                <a:gd name="adj2" fmla="val 39120"/>
              </a:avLst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CN" altLang="zh-CN" sz="1600" b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40" name="AutoShape 15"/>
            <p:cNvSpPr>
              <a:spLocks noChangeArrowheads="1"/>
            </p:cNvSpPr>
            <p:nvPr/>
          </p:nvSpPr>
          <p:spPr bwMode="auto">
            <a:xfrm rot="12672576">
              <a:off x="5306992" y="4736879"/>
              <a:ext cx="431803" cy="311080"/>
            </a:xfrm>
            <a:prstGeom prst="notchedRightArrow">
              <a:avLst>
                <a:gd name="adj1" fmla="val 50000"/>
                <a:gd name="adj2" fmla="val 39120"/>
              </a:avLst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CN" altLang="zh-CN" sz="1600" b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41" name="Oval 16"/>
            <p:cNvSpPr>
              <a:spLocks noChangeArrowheads="1"/>
            </p:cNvSpPr>
            <p:nvPr/>
          </p:nvSpPr>
          <p:spPr bwMode="auto">
            <a:xfrm>
              <a:off x="3266945" y="3391511"/>
              <a:ext cx="2279485" cy="1637689"/>
            </a:xfrm>
            <a:prstGeom prst="ellipse">
              <a:avLst/>
            </a:prstGeom>
            <a:solidFill>
              <a:srgbClr val="33CC33"/>
            </a:solidFill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spcBef>
                  <a:spcPct val="30000"/>
                </a:spcBef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spcBef>
                  <a:spcPct val="10000"/>
                </a:spcBef>
                <a:buChar char="–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SzPct val="90000"/>
                <a:buChar char="•"/>
                <a:defRPr sz="1400" b="1">
                  <a:solidFill>
                    <a:schemeClr val="tx1"/>
                  </a:solidFill>
                  <a:latin typeface="Arial" panose="020B0604020202020204" pitchFamily="34" charset="0"/>
                  <a:ea typeface="標楷體" panose="03000509000000000000" pitchFamily="65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过程 </a:t>
              </a:r>
              <a:r>
                <a:rPr kumimoji="0" lang="zh-CN" altLang="en-US" b="0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①</a:t>
              </a:r>
            </a:p>
            <a:p>
              <a:pPr algn="ctr" eaLnBrk="1" hangingPunct="1">
                <a:lnSpc>
                  <a:spcPct val="75000"/>
                </a:lnSpc>
                <a:spcBef>
                  <a:spcPct val="50000"/>
                </a:spcBef>
                <a:buFontTx/>
                <a:buNone/>
              </a:pPr>
              <a:r>
                <a:rPr kumimoji="0" lang="zh-CN" altLang="en-US" sz="16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填写</a:t>
              </a:r>
              <a:r>
                <a:rPr kumimoji="0" lang="en-US" altLang="zh-CN" sz="16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COP</a:t>
              </a:r>
              <a:r>
                <a:rPr kumimoji="0" lang="zh-CN" altLang="en-US" sz="1600" b="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或过程名称</a:t>
              </a:r>
            </a:p>
          </p:txBody>
        </p:sp>
      </p:grp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3978530" y="312202"/>
            <a:ext cx="7136890" cy="590931"/>
          </a:xfrm>
          <a:prstGeom prst="rect">
            <a:avLst/>
          </a:prstGeom>
          <a:noFill/>
          <a:ln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IATF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标准体系中</a:t>
            </a:r>
            <a:r>
              <a:rPr lang="zh-CN" altLang="en-US" sz="3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输入输出乌龟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图</a:t>
            </a:r>
            <a:endParaRPr lang="en-US" altLang="zh-CN" sz="36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92636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6"/>
          <p:cNvSpPr>
            <a:spLocks noChangeArrowheads="1"/>
          </p:cNvSpPr>
          <p:nvPr/>
        </p:nvSpPr>
        <p:spPr bwMode="auto">
          <a:xfrm>
            <a:off x="1739086" y="1483587"/>
            <a:ext cx="9028091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ISO9001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2008 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质量管理体系</a:t>
            </a:r>
            <a:endParaRPr lang="en-US" altLang="zh-CN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Quality Management System</a:t>
            </a:r>
            <a:r>
              <a:rPr lang="en-US" altLang="zh-CN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 QMS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ISO14001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2004 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环境管理体系</a:t>
            </a:r>
            <a:endParaRPr lang="en-US" altLang="zh-CN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 Environmental Management System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EMS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en-US" altLang="zh-CN" sz="2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ISO/TS16949:2009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质量管理体系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汽车行业生产件与相关服务件的组织实施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ISO9001:2008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的特殊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要求</a:t>
            </a:r>
            <a:endParaRPr lang="en-US" altLang="zh-CN" sz="2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IATF16949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en-US" altLang="zh-CN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2016 &amp; ISO14001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en-US" altLang="zh-CN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2015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AEM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换版认证时间：</a:t>
            </a:r>
            <a:r>
              <a:rPr lang="en-US" altLang="zh-CN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2018.7</a:t>
            </a:r>
            <a:endParaRPr lang="zh-CN" altLang="en-US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3677982" y="366563"/>
            <a:ext cx="6934210" cy="6697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600" b="1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dirty="0"/>
              <a:t>    </a:t>
            </a:r>
            <a:r>
              <a:rPr lang="en-US" altLang="zh-CN" dirty="0"/>
              <a:t>AEM</a:t>
            </a:r>
            <a:r>
              <a:rPr lang="zh-CN" altLang="en-US" dirty="0"/>
              <a:t>已通过的认证体系</a:t>
            </a:r>
          </a:p>
        </p:txBody>
      </p:sp>
    </p:spTree>
    <p:extLst>
      <p:ext uri="{BB962C8B-B14F-4D97-AF65-F5344CB8AC3E}">
        <p14:creationId xmlns:p14="http://schemas.microsoft.com/office/powerpoint/2010/main" val="19625874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2027241" y="1320216"/>
            <a:ext cx="8856663" cy="4002087"/>
            <a:chOff x="107950" y="1443038"/>
            <a:chExt cx="8856663" cy="4002087"/>
          </a:xfrm>
        </p:grpSpPr>
        <p:grpSp>
          <p:nvGrpSpPr>
            <p:cNvPr id="17" name="组合 16"/>
            <p:cNvGrpSpPr/>
            <p:nvPr/>
          </p:nvGrpSpPr>
          <p:grpSpPr>
            <a:xfrm>
              <a:off x="107950" y="1443038"/>
              <a:ext cx="8856663" cy="4002087"/>
              <a:chOff x="107950" y="1443038"/>
              <a:chExt cx="8856663" cy="4002087"/>
            </a:xfrm>
          </p:grpSpPr>
          <p:grpSp>
            <p:nvGrpSpPr>
              <p:cNvPr id="22" name="Group 3"/>
              <p:cNvGrpSpPr>
                <a:grpSpLocks/>
              </p:cNvGrpSpPr>
              <p:nvPr/>
            </p:nvGrpSpPr>
            <p:grpSpPr bwMode="auto">
              <a:xfrm>
                <a:off x="107950" y="1443038"/>
                <a:ext cx="4641850" cy="4002087"/>
                <a:chOff x="1248" y="240"/>
                <a:chExt cx="4176" cy="3600"/>
              </a:xfrm>
            </p:grpSpPr>
            <p:sp>
              <p:nvSpPr>
                <p:cNvPr id="26" name="Pyr1"/>
                <p:cNvSpPr>
                  <a:spLocks noEditPoints="1" noChangeArrowheads="1"/>
                </p:cNvSpPr>
                <p:nvPr/>
              </p:nvSpPr>
              <p:spPr bwMode="auto">
                <a:xfrm>
                  <a:off x="2873" y="240"/>
                  <a:ext cx="936" cy="79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5400 w 21600"/>
                    <a:gd name="T10" fmla="*/ 11802 h 21600"/>
                    <a:gd name="T11" fmla="*/ 16200 w 21600"/>
                    <a:gd name="T12" fmla="*/ 20598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>
                      <a:moveTo>
                        <a:pt x="10800" y="0"/>
                      </a:move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D8EBB3"/>
                </a:solidFill>
                <a:ln w="9525"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D8EBB3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zh-CN" altLang="en-US">
                    <a:latin typeface="楷体" panose="02010609060101010101" pitchFamily="49" charset="-122"/>
                    <a:ea typeface="楷体" panose="02010609060101010101" pitchFamily="49" charset="-122"/>
                  </a:endParaRPr>
                </a:p>
              </p:txBody>
            </p:sp>
            <p:sp>
              <p:nvSpPr>
                <p:cNvPr id="27" name="Pyr2"/>
                <p:cNvSpPr>
                  <a:spLocks noEditPoints="1" noChangeArrowheads="1"/>
                </p:cNvSpPr>
                <p:nvPr/>
              </p:nvSpPr>
              <p:spPr bwMode="auto">
                <a:xfrm>
                  <a:off x="2331" y="1038"/>
                  <a:ext cx="2015" cy="936"/>
                </a:xfrm>
                <a:custGeom>
                  <a:avLst/>
                  <a:gdLst>
                    <a:gd name="T0" fmla="*/ 0 w 21600"/>
                    <a:gd name="T1" fmla="*/ 0 h 21600"/>
                    <a:gd name="T2" fmla="*/ 1 w 21600"/>
                    <a:gd name="T3" fmla="*/ 0 h 21600"/>
                    <a:gd name="T4" fmla="*/ 2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5789 w 21600"/>
                    <a:gd name="T13" fmla="*/ 508 h 21600"/>
                    <a:gd name="T14" fmla="*/ 15811 w 21600"/>
                    <a:gd name="T15" fmla="*/ 2109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5787" y="0"/>
                      </a:moveTo>
                      <a:lnTo>
                        <a:pt x="15812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5787" y="0"/>
                      </a:lnTo>
                      <a:close/>
                    </a:path>
                  </a:pathLst>
                </a:custGeom>
                <a:solidFill>
                  <a:srgbClr val="CCCCFF"/>
                </a:solidFill>
                <a:ln w="9525"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CCCCFF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zh-CN" altLang="en-US">
                    <a:latin typeface="楷体" panose="02010609060101010101" pitchFamily="49" charset="-122"/>
                    <a:ea typeface="楷体" panose="02010609060101010101" pitchFamily="49" charset="-122"/>
                  </a:endParaRPr>
                </a:p>
              </p:txBody>
            </p:sp>
            <p:sp>
              <p:nvSpPr>
                <p:cNvPr id="28" name="Pyr3"/>
                <p:cNvSpPr>
                  <a:spLocks noEditPoints="1" noChangeArrowheads="1"/>
                </p:cNvSpPr>
                <p:nvPr/>
              </p:nvSpPr>
              <p:spPr bwMode="auto">
                <a:xfrm>
                  <a:off x="1795" y="1974"/>
                  <a:ext cx="3087" cy="935"/>
                </a:xfrm>
                <a:custGeom>
                  <a:avLst/>
                  <a:gdLst>
                    <a:gd name="T0" fmla="*/ 2 w 21600"/>
                    <a:gd name="T1" fmla="*/ 0 h 21600"/>
                    <a:gd name="T2" fmla="*/ 7 w 21600"/>
                    <a:gd name="T3" fmla="*/ 0 h 21600"/>
                    <a:gd name="T4" fmla="*/ 9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5290 w 21600"/>
                    <a:gd name="T13" fmla="*/ 508 h 21600"/>
                    <a:gd name="T14" fmla="*/ 16310 w 21600"/>
                    <a:gd name="T15" fmla="*/ 2109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3768" y="0"/>
                      </a:moveTo>
                      <a:lnTo>
                        <a:pt x="17831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3768" y="0"/>
                      </a:lnTo>
                      <a:close/>
                    </a:path>
                  </a:pathLst>
                </a:custGeom>
                <a:solidFill>
                  <a:srgbClr val="FFBE7D"/>
                </a:solidFill>
                <a:ln w="9525"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FFBE7D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zh-CN" altLang="en-US">
                    <a:latin typeface="楷体" panose="02010609060101010101" pitchFamily="49" charset="-122"/>
                    <a:ea typeface="楷体" panose="02010609060101010101" pitchFamily="49" charset="-122"/>
                  </a:endParaRPr>
                </a:p>
              </p:txBody>
            </p:sp>
            <p:sp>
              <p:nvSpPr>
                <p:cNvPr id="29" name="Pyr4"/>
                <p:cNvSpPr>
                  <a:spLocks noEditPoints="1" noChangeArrowheads="1"/>
                </p:cNvSpPr>
                <p:nvPr/>
              </p:nvSpPr>
              <p:spPr bwMode="auto">
                <a:xfrm>
                  <a:off x="1248" y="2904"/>
                  <a:ext cx="4176" cy="936"/>
                </a:xfrm>
                <a:custGeom>
                  <a:avLst/>
                  <a:gdLst>
                    <a:gd name="T0" fmla="*/ 4 w 21600"/>
                    <a:gd name="T1" fmla="*/ 0 h 21600"/>
                    <a:gd name="T2" fmla="*/ 26 w 21600"/>
                    <a:gd name="T3" fmla="*/ 0 h 21600"/>
                    <a:gd name="T4" fmla="*/ 3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284 w 21600"/>
                    <a:gd name="T13" fmla="*/ 508 h 21600"/>
                    <a:gd name="T14" fmla="*/ 17312 w 21600"/>
                    <a:gd name="T15" fmla="*/ 2109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793" y="0"/>
                      </a:moveTo>
                      <a:lnTo>
                        <a:pt x="18806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2793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FFFFCC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zh-CN" altLang="en-US" sz="1600">
                    <a:latin typeface="楷体" panose="02010609060101010101" pitchFamily="49" charset="-122"/>
                    <a:ea typeface="楷体" panose="02010609060101010101" pitchFamily="49" charset="-122"/>
                  </a:endParaRPr>
                </a:p>
              </p:txBody>
            </p:sp>
          </p:grpSp>
          <p:sp>
            <p:nvSpPr>
              <p:cNvPr id="23" name="AutoShape 13"/>
              <p:cNvSpPr>
                <a:spLocks/>
              </p:cNvSpPr>
              <p:nvPr/>
            </p:nvSpPr>
            <p:spPr bwMode="auto">
              <a:xfrm>
                <a:off x="4138613" y="2595563"/>
                <a:ext cx="4826000" cy="360362"/>
              </a:xfrm>
              <a:prstGeom prst="borderCallout1">
                <a:avLst>
                  <a:gd name="adj1" fmla="val 121144"/>
                  <a:gd name="adj2" fmla="val 97630"/>
                  <a:gd name="adj3" fmla="val 121144"/>
                  <a:gd name="adj4" fmla="val -17764"/>
                </a:avLst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zh-CN" altLang="en-US" sz="18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说明由谁负责执行什么及什么情况下执行程序</a:t>
                </a:r>
              </a:p>
            </p:txBody>
          </p:sp>
          <p:sp>
            <p:nvSpPr>
              <p:cNvPr id="24" name="AutoShape 14"/>
              <p:cNvSpPr>
                <a:spLocks/>
              </p:cNvSpPr>
              <p:nvPr/>
            </p:nvSpPr>
            <p:spPr bwMode="auto">
              <a:xfrm>
                <a:off x="4773613" y="3532188"/>
                <a:ext cx="4191000" cy="360362"/>
              </a:xfrm>
              <a:prstGeom prst="borderCallout1">
                <a:avLst>
                  <a:gd name="adj1" fmla="val 121144"/>
                  <a:gd name="adj2" fmla="val 97273"/>
                  <a:gd name="adj3" fmla="val 121144"/>
                  <a:gd name="adj4" fmla="val -23940"/>
                </a:avLst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18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说细说明如何执行某些工作</a:t>
                </a:r>
              </a:p>
            </p:txBody>
          </p:sp>
          <p:sp>
            <p:nvSpPr>
              <p:cNvPr id="25" name="AutoShape 15"/>
              <p:cNvSpPr>
                <a:spLocks/>
              </p:cNvSpPr>
              <p:nvPr/>
            </p:nvSpPr>
            <p:spPr bwMode="auto">
              <a:xfrm>
                <a:off x="5364164" y="4433491"/>
                <a:ext cx="3600449" cy="360363"/>
              </a:xfrm>
              <a:prstGeom prst="borderCallout1">
                <a:avLst>
                  <a:gd name="adj1" fmla="val 121144"/>
                  <a:gd name="adj2" fmla="val 96824"/>
                  <a:gd name="adj3" fmla="val 121144"/>
                  <a:gd name="adj4" fmla="val -27866"/>
                </a:avLst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18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证明已按文件执行工作的证据</a:t>
                </a:r>
              </a:p>
            </p:txBody>
          </p:sp>
        </p:grp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124075" y="1719331"/>
              <a:ext cx="83056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None/>
              </a:pPr>
              <a:r>
                <a:rPr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质量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FontTx/>
                <a:buNone/>
              </a:pPr>
              <a:r>
                <a:rPr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手册</a:t>
              </a: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1946579" y="2635603"/>
              <a:ext cx="100806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程序文件</a:t>
              </a: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1374775" y="3503613"/>
              <a:ext cx="21605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质量计划</a:t>
              </a:r>
              <a:r>
                <a:rPr kumimoji="1" lang="en-US" altLang="zh-CN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作业指导书</a:t>
              </a:r>
              <a:r>
                <a:rPr kumimoji="1" lang="en-US" altLang="zh-CN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操作规程</a:t>
              </a:r>
              <a:r>
                <a:rPr kumimoji="1" lang="en-US" altLang="zh-CN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检验标准</a:t>
              </a:r>
            </a:p>
          </p:txBody>
        </p:sp>
        <p:sp>
          <p:nvSpPr>
            <p:cNvPr id="21" name="Text Box 11"/>
            <p:cNvSpPr txBox="1">
              <a:spLocks noChangeArrowheads="1"/>
            </p:cNvSpPr>
            <p:nvPr/>
          </p:nvSpPr>
          <p:spPr bwMode="auto">
            <a:xfrm>
              <a:off x="1098700" y="4772539"/>
              <a:ext cx="288131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ea typeface="黑体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表格</a:t>
              </a:r>
              <a:r>
                <a:rPr kumimoji="1" lang="en-US" altLang="zh-CN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记录</a:t>
              </a:r>
              <a:r>
                <a:rPr kumimoji="1" lang="en-US" altLang="zh-CN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分析报告</a:t>
              </a:r>
              <a:r>
                <a:rPr kumimoji="1" lang="en-US" altLang="zh-CN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档案等</a:t>
              </a:r>
            </a:p>
          </p:txBody>
        </p:sp>
      </p:grpSp>
      <p:sp>
        <p:nvSpPr>
          <p:cNvPr id="30" name="AutoShape 12"/>
          <p:cNvSpPr>
            <a:spLocks/>
          </p:cNvSpPr>
          <p:nvPr/>
        </p:nvSpPr>
        <p:spPr bwMode="auto">
          <a:xfrm>
            <a:off x="5807077" y="1403418"/>
            <a:ext cx="5327651" cy="360363"/>
          </a:xfrm>
          <a:prstGeom prst="borderCallout1">
            <a:avLst>
              <a:gd name="adj1" fmla="val 121144"/>
              <a:gd name="adj2" fmla="val 97856"/>
              <a:gd name="adj3" fmla="val 121144"/>
              <a:gd name="adj4" fmla="val -1612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kumimoji="1"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纲领文件，表明意向及达到此目的</a:t>
            </a:r>
            <a:r>
              <a:rPr kumimoji="1"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的策略</a:t>
            </a:r>
            <a:r>
              <a:rPr kumimoji="1"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及方法</a:t>
            </a:r>
          </a:p>
        </p:txBody>
      </p:sp>
      <p:sp>
        <p:nvSpPr>
          <p:cNvPr id="31" name="Rectangle 5"/>
          <p:cNvSpPr txBox="1">
            <a:spLocks noChangeArrowheads="1"/>
          </p:cNvSpPr>
          <p:nvPr/>
        </p:nvSpPr>
        <p:spPr bwMode="auto">
          <a:xfrm>
            <a:off x="4288750" y="361398"/>
            <a:ext cx="5095838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600" b="1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dirty="0"/>
              <a:t>    </a:t>
            </a:r>
            <a:r>
              <a:rPr lang="en-US" altLang="zh-CN" dirty="0" smtClean="0"/>
              <a:t>AEM </a:t>
            </a:r>
            <a:r>
              <a:rPr lang="zh-CN" altLang="en-US" dirty="0" smtClean="0"/>
              <a:t>体系文件</a:t>
            </a:r>
            <a:r>
              <a:rPr lang="zh-CN" altLang="en-US" dirty="0"/>
              <a:t>架构</a:t>
            </a:r>
          </a:p>
        </p:txBody>
      </p:sp>
      <p:sp>
        <p:nvSpPr>
          <p:cNvPr id="2" name="矩形 1"/>
          <p:cNvSpPr/>
          <p:nvPr/>
        </p:nvSpPr>
        <p:spPr>
          <a:xfrm>
            <a:off x="381607" y="1712995"/>
            <a:ext cx="28494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质量管理体系文件可分成四层次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27241" y="5581421"/>
            <a:ext cx="8958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注：如果有发现同一份文件有两个或两个以上版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本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同时存在时，应及时上报领导，自己不得随意处理旧版本的文件！</a:t>
            </a:r>
            <a:endParaRPr lang="zh-CN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66531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M PPT Template-CopyRight-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M PPT Template-CopyRight-2018" id="{55F53621-B05B-4DBF-99FD-245A694903E8}" vid="{743709B7-F8AB-49D0-B9A7-FEDD3F326C9C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AEM PPT Template-CopyRight-2018</Template>
  <TotalTime>550</TotalTime>
  <Words>905</Words>
  <Application>Microsoft Office PowerPoint</Application>
  <PresentationFormat>宽屏</PresentationFormat>
  <Paragraphs>168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標楷體</vt:lpstr>
      <vt:lpstr>等线</vt:lpstr>
      <vt:lpstr>等线 Light</vt:lpstr>
      <vt:lpstr>华文琥珀</vt:lpstr>
      <vt:lpstr>华文楷体</vt:lpstr>
      <vt:lpstr>楷体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AEM PPT Template-CopyRight-2018</vt:lpstr>
      <vt:lpstr>AEM 管理体系简介</vt:lpstr>
      <vt:lpstr>PowerPoint 演示文稿</vt:lpstr>
      <vt:lpstr>IATF16949标准的结构</vt:lpstr>
      <vt:lpstr>IATF16949标准的结构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质 量 管 理 体 系 介 绍</dc:title>
  <dc:creator>AEM</dc:creator>
  <cp:lastModifiedBy>HR-Yan Jing</cp:lastModifiedBy>
  <cp:revision>47</cp:revision>
  <dcterms:created xsi:type="dcterms:W3CDTF">2018-03-29T02:48:08Z</dcterms:created>
  <dcterms:modified xsi:type="dcterms:W3CDTF">2018-08-31T02:11:26Z</dcterms:modified>
</cp:coreProperties>
</file>