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3" r:id="rId2"/>
    <p:sldId id="268" r:id="rId3"/>
    <p:sldId id="269" r:id="rId4"/>
    <p:sldId id="271" r:id="rId5"/>
    <p:sldId id="270" r:id="rId6"/>
    <p:sldId id="272" r:id="rId7"/>
    <p:sldId id="280" r:id="rId8"/>
    <p:sldId id="281" r:id="rId9"/>
    <p:sldId id="282" r:id="rId10"/>
    <p:sldId id="283" r:id="rId11"/>
    <p:sldId id="284" r:id="rId12"/>
    <p:sldId id="273" r:id="rId13"/>
    <p:sldId id="264" r:id="rId14"/>
  </p:sldIdLst>
  <p:sldSz cx="9144000" cy="6858000" type="screen4x3"/>
  <p:notesSz cx="6761163" cy="99425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8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408979"/>
            <a:ext cx="6858000" cy="2387600"/>
          </a:xfrm>
        </p:spPr>
        <p:txBody>
          <a:bodyPr anchor="b"/>
          <a:lstStyle>
            <a:lvl1pPr algn="ctr">
              <a:defRPr sz="4500">
                <a:solidFill>
                  <a:srgbClr val="0070C0"/>
                </a:solidFill>
              </a:defRPr>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4248584"/>
            <a:ext cx="6858000" cy="1655762"/>
          </a:xfrm>
        </p:spPr>
        <p:txBody>
          <a:bodyPr/>
          <a:lstStyle>
            <a:lvl1pPr marL="0" indent="0" algn="ctr">
              <a:buNone/>
              <a:defRPr sz="1800">
                <a:solidFill>
                  <a:srgbClr val="0070C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7" name="Footer Placeholder 6">
            <a:extLst>
              <a:ext uri="{FF2B5EF4-FFF2-40B4-BE49-F238E27FC236}">
                <a16:creationId xmlns="" xmlns:a16="http://schemas.microsoft.com/office/drawing/2014/main" id="{BF14A18B-C675-4E78-ACBA-7EA3DB6A62EA}"/>
              </a:ext>
            </a:extLst>
          </p:cNvPr>
          <p:cNvSpPr>
            <a:spLocks noGrp="1"/>
          </p:cNvSpPr>
          <p:nvPr>
            <p:ph type="ftr" sz="quarter" idx="10"/>
          </p:nvPr>
        </p:nvSpPr>
        <p:spPr/>
        <p:txBody>
          <a:bodyPr/>
          <a:lstStyle/>
          <a:p>
            <a:endParaRPr lang="zh-CN" altLang="en-US"/>
          </a:p>
        </p:txBody>
      </p:sp>
      <p:sp>
        <p:nvSpPr>
          <p:cNvPr id="8" name="Slide Number Placeholder 7">
            <a:extLst>
              <a:ext uri="{FF2B5EF4-FFF2-40B4-BE49-F238E27FC236}">
                <a16:creationId xmlns="" xmlns:a16="http://schemas.microsoft.com/office/drawing/2014/main" id="{A478489D-E8A2-48A9-B0F9-CC185A5C2B64}"/>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488038844"/>
      </p:ext>
    </p:extLst>
  </p:cSld>
  <p:clrMapOvr>
    <a:masterClrMapping/>
  </p:clrMapOvr>
  <p:transition spd="med">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Footer Placeholder 6">
            <a:extLst>
              <a:ext uri="{FF2B5EF4-FFF2-40B4-BE49-F238E27FC236}">
                <a16:creationId xmlns="" xmlns:a16="http://schemas.microsoft.com/office/drawing/2014/main" id="{06D212FB-D54E-4545-A83E-13B460385252}"/>
              </a:ext>
            </a:extLst>
          </p:cNvPr>
          <p:cNvSpPr>
            <a:spLocks noGrp="1"/>
          </p:cNvSpPr>
          <p:nvPr>
            <p:ph type="ftr" sz="quarter" idx="10"/>
          </p:nvPr>
        </p:nvSpPr>
        <p:spPr/>
        <p:txBody>
          <a:bodyPr/>
          <a:lstStyle/>
          <a:p>
            <a:endParaRPr lang="zh-CN" altLang="en-US"/>
          </a:p>
        </p:txBody>
      </p:sp>
      <p:sp>
        <p:nvSpPr>
          <p:cNvPr id="8" name="Slide Number Placeholder 7">
            <a:extLst>
              <a:ext uri="{FF2B5EF4-FFF2-40B4-BE49-F238E27FC236}">
                <a16:creationId xmlns="" xmlns:a16="http://schemas.microsoft.com/office/drawing/2014/main" id="{C140DC3C-13F9-4D81-8C9B-6A414E41182A}"/>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2086014271"/>
      </p:ext>
    </p:extLst>
  </p:cSld>
  <p:clrMapOvr>
    <a:masterClrMapping/>
  </p:clrMapOvr>
  <p:transition spd="med">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1243583"/>
            <a:ext cx="1971675" cy="4933380"/>
          </a:xfrm>
        </p:spPr>
        <p:txBody>
          <a:bodyPr vert="eaVert"/>
          <a:lstStyle>
            <a:lvl1pPr>
              <a:defRPr>
                <a:solidFill>
                  <a:srgbClr val="0070C0"/>
                </a:solidFill>
              </a:defRPr>
            </a:lvl1pPr>
          </a:lstStyle>
          <a:p>
            <a:r>
              <a:rPr lang="zh-CN" altLang="en-US" smtClean="0"/>
              <a:t>单击此处编辑母版标题样式</a:t>
            </a:r>
            <a:endParaRPr lang="zh-CN" altLang="en-US" dirty="0"/>
          </a:p>
        </p:txBody>
      </p:sp>
      <p:sp>
        <p:nvSpPr>
          <p:cNvPr id="3" name="竖排文字占位符 2"/>
          <p:cNvSpPr>
            <a:spLocks noGrp="1"/>
          </p:cNvSpPr>
          <p:nvPr>
            <p:ph type="body" orient="vert" idx="1"/>
          </p:nvPr>
        </p:nvSpPr>
        <p:spPr>
          <a:xfrm>
            <a:off x="628650" y="1243583"/>
            <a:ext cx="5800725"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Footer Placeholder 6">
            <a:extLst>
              <a:ext uri="{FF2B5EF4-FFF2-40B4-BE49-F238E27FC236}">
                <a16:creationId xmlns="" xmlns:a16="http://schemas.microsoft.com/office/drawing/2014/main" id="{445E63F7-6506-4A89-93B5-03404C0A4323}"/>
              </a:ext>
            </a:extLst>
          </p:cNvPr>
          <p:cNvSpPr>
            <a:spLocks noGrp="1"/>
          </p:cNvSpPr>
          <p:nvPr>
            <p:ph type="ftr" sz="quarter" idx="10"/>
          </p:nvPr>
        </p:nvSpPr>
        <p:spPr/>
        <p:txBody>
          <a:bodyPr/>
          <a:lstStyle/>
          <a:p>
            <a:endParaRPr lang="zh-CN" altLang="en-US"/>
          </a:p>
        </p:txBody>
      </p:sp>
      <p:sp>
        <p:nvSpPr>
          <p:cNvPr id="8" name="Slide Number Placeholder 7">
            <a:extLst>
              <a:ext uri="{FF2B5EF4-FFF2-40B4-BE49-F238E27FC236}">
                <a16:creationId xmlns="" xmlns:a16="http://schemas.microsoft.com/office/drawing/2014/main" id="{7F631362-A929-40B1-85B1-622AC23C8DEF}"/>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862996064"/>
      </p:ext>
    </p:extLst>
  </p:cSld>
  <p:clrMapOvr>
    <a:masterClrMapping/>
  </p:clrMapOvr>
  <p:transition spd="med">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Footer Placeholder 6">
            <a:extLst>
              <a:ext uri="{FF2B5EF4-FFF2-40B4-BE49-F238E27FC236}">
                <a16:creationId xmlns="" xmlns:a16="http://schemas.microsoft.com/office/drawing/2014/main" id="{E204D1E3-19C2-4621-B1D4-DD610F563242}"/>
              </a:ext>
            </a:extLst>
          </p:cNvPr>
          <p:cNvSpPr>
            <a:spLocks noGrp="1"/>
          </p:cNvSpPr>
          <p:nvPr>
            <p:ph type="ftr" sz="quarter" idx="10"/>
          </p:nvPr>
        </p:nvSpPr>
        <p:spPr/>
        <p:txBody>
          <a:bodyPr/>
          <a:lstStyle/>
          <a:p>
            <a:endParaRPr lang="zh-CN" altLang="en-US"/>
          </a:p>
        </p:txBody>
      </p:sp>
      <p:sp>
        <p:nvSpPr>
          <p:cNvPr id="8" name="Slide Number Placeholder 7">
            <a:extLst>
              <a:ext uri="{FF2B5EF4-FFF2-40B4-BE49-F238E27FC236}">
                <a16:creationId xmlns="" xmlns:a16="http://schemas.microsoft.com/office/drawing/2014/main" id="{4C346C82-47CF-4943-ADBD-37A6F1C20755}"/>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1787599308"/>
      </p:ext>
    </p:extLst>
  </p:cSld>
  <p:clrMapOvr>
    <a:masterClrMapping/>
  </p:clrMapOvr>
  <p:transition spd="med">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143001"/>
            <a:ext cx="7886700" cy="3419475"/>
          </a:xfrm>
        </p:spPr>
        <p:txBody>
          <a:bodyPr anchor="b"/>
          <a:lstStyle>
            <a:lvl1pPr>
              <a:defRPr sz="4500">
                <a:solidFill>
                  <a:srgbClr val="0070C0"/>
                </a:solidFill>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rgbClr val="0070C0"/>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7" name="Footer Placeholder 6">
            <a:extLst>
              <a:ext uri="{FF2B5EF4-FFF2-40B4-BE49-F238E27FC236}">
                <a16:creationId xmlns="" xmlns:a16="http://schemas.microsoft.com/office/drawing/2014/main" id="{9D5BA1CA-F5A8-4D06-A1C1-B8AE3C4DD1B0}"/>
              </a:ext>
            </a:extLst>
          </p:cNvPr>
          <p:cNvSpPr>
            <a:spLocks noGrp="1"/>
          </p:cNvSpPr>
          <p:nvPr>
            <p:ph type="ftr" sz="quarter" idx="10"/>
          </p:nvPr>
        </p:nvSpPr>
        <p:spPr/>
        <p:txBody>
          <a:bodyPr/>
          <a:lstStyle/>
          <a:p>
            <a:endParaRPr lang="zh-CN" altLang="en-US"/>
          </a:p>
        </p:txBody>
      </p:sp>
      <p:sp>
        <p:nvSpPr>
          <p:cNvPr id="8" name="Slide Number Placeholder 7">
            <a:extLst>
              <a:ext uri="{FF2B5EF4-FFF2-40B4-BE49-F238E27FC236}">
                <a16:creationId xmlns="" xmlns:a16="http://schemas.microsoft.com/office/drawing/2014/main" id="{86EACA4C-E9B2-41E8-92D3-547F5B4C98D4}"/>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3210112534"/>
      </p:ext>
    </p:extLst>
  </p:cSld>
  <p:clrMapOvr>
    <a:masterClrMapping/>
  </p:clrMapOvr>
  <p:transition spd="med">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6" name="Footer Placeholder 5">
            <a:extLst>
              <a:ext uri="{FF2B5EF4-FFF2-40B4-BE49-F238E27FC236}">
                <a16:creationId xmlns="" xmlns:a16="http://schemas.microsoft.com/office/drawing/2014/main" id="{5CF8BB9E-DBA2-4A10-8D79-AA0E82C5BB27}"/>
              </a:ext>
            </a:extLst>
          </p:cNvPr>
          <p:cNvSpPr>
            <a:spLocks noGrp="1"/>
          </p:cNvSpPr>
          <p:nvPr>
            <p:ph type="ftr" sz="quarter" idx="10"/>
          </p:nvPr>
        </p:nvSpPr>
        <p:spPr/>
        <p:txBody>
          <a:bodyPr/>
          <a:lstStyle/>
          <a:p>
            <a:endParaRPr lang="zh-CN" altLang="en-US"/>
          </a:p>
        </p:txBody>
      </p:sp>
      <p:sp>
        <p:nvSpPr>
          <p:cNvPr id="7" name="Slide Number Placeholder 6">
            <a:extLst>
              <a:ext uri="{FF2B5EF4-FFF2-40B4-BE49-F238E27FC236}">
                <a16:creationId xmlns="" xmlns:a16="http://schemas.microsoft.com/office/drawing/2014/main" id="{BC956400-4013-4366-AD78-EC9065777E0B}"/>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2387504869"/>
      </p:ext>
    </p:extLst>
  </p:cSld>
  <p:clrMapOvr>
    <a:masterClrMapping/>
  </p:clrMapOvr>
  <p:transition spd="med">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194421"/>
            <a:ext cx="38862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4629150" y="1194421"/>
            <a:ext cx="38862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8" name="Footer Placeholder 7">
            <a:extLst>
              <a:ext uri="{FF2B5EF4-FFF2-40B4-BE49-F238E27FC236}">
                <a16:creationId xmlns="" xmlns:a16="http://schemas.microsoft.com/office/drawing/2014/main" id="{DECB6772-E5CA-4488-B6A5-47A4D7721817}"/>
              </a:ext>
            </a:extLst>
          </p:cNvPr>
          <p:cNvSpPr>
            <a:spLocks noGrp="1"/>
          </p:cNvSpPr>
          <p:nvPr>
            <p:ph type="ftr" sz="quarter" idx="10"/>
          </p:nvPr>
        </p:nvSpPr>
        <p:spPr/>
        <p:txBody>
          <a:bodyPr/>
          <a:lstStyle/>
          <a:p>
            <a:endParaRPr lang="zh-CN" altLang="en-US"/>
          </a:p>
        </p:txBody>
      </p:sp>
      <p:sp>
        <p:nvSpPr>
          <p:cNvPr id="9" name="Slide Number Placeholder 8">
            <a:extLst>
              <a:ext uri="{FF2B5EF4-FFF2-40B4-BE49-F238E27FC236}">
                <a16:creationId xmlns="" xmlns:a16="http://schemas.microsoft.com/office/drawing/2014/main" id="{8F0F58A6-6D15-4B41-A577-C1F82A4189A5}"/>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3211712967"/>
      </p:ext>
    </p:extLst>
  </p:cSld>
  <p:clrMapOvr>
    <a:masterClrMapping/>
  </p:clrMapOvr>
  <p:transition spd="med">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042493" y="280704"/>
            <a:ext cx="6472857" cy="659003"/>
          </a:xfrm>
        </p:spPr>
        <p:txBody>
          <a:bodyPr/>
          <a:lstStyle>
            <a:lvl1pPr>
              <a:defRPr>
                <a:solidFill>
                  <a:srgbClr val="0070C0"/>
                </a:solidFill>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629842" y="1175387"/>
            <a:ext cx="3868340" cy="823912"/>
          </a:xfrm>
        </p:spPr>
        <p:txBody>
          <a:bodyPr anchor="b"/>
          <a:lstStyle>
            <a:lvl1pPr marL="0" indent="0">
              <a:buNone/>
              <a:defRPr sz="1800" b="1">
                <a:solidFill>
                  <a:srgbClr val="0070C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009777"/>
            <a:ext cx="3868340"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4627959" y="1185865"/>
            <a:ext cx="3887391" cy="813435"/>
          </a:xfrm>
        </p:spPr>
        <p:txBody>
          <a:bodyPr anchor="b"/>
          <a:lstStyle>
            <a:lvl1pPr marL="0" indent="0">
              <a:buNone/>
              <a:defRPr sz="1800" b="1">
                <a:solidFill>
                  <a:srgbClr val="0070C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1999300"/>
            <a:ext cx="3887391"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10" name="Footer Placeholder 9">
            <a:extLst>
              <a:ext uri="{FF2B5EF4-FFF2-40B4-BE49-F238E27FC236}">
                <a16:creationId xmlns="" xmlns:a16="http://schemas.microsoft.com/office/drawing/2014/main" id="{8C047FB9-8CB9-4856-8C56-16BDB8CAEC56}"/>
              </a:ext>
            </a:extLst>
          </p:cNvPr>
          <p:cNvSpPr>
            <a:spLocks noGrp="1"/>
          </p:cNvSpPr>
          <p:nvPr>
            <p:ph type="ftr" sz="quarter" idx="10"/>
          </p:nvPr>
        </p:nvSpPr>
        <p:spPr/>
        <p:txBody>
          <a:bodyPr/>
          <a:lstStyle/>
          <a:p>
            <a:endParaRPr lang="zh-CN" altLang="en-US"/>
          </a:p>
        </p:txBody>
      </p:sp>
      <p:sp>
        <p:nvSpPr>
          <p:cNvPr id="11" name="Slide Number Placeholder 10">
            <a:extLst>
              <a:ext uri="{FF2B5EF4-FFF2-40B4-BE49-F238E27FC236}">
                <a16:creationId xmlns="" xmlns:a16="http://schemas.microsoft.com/office/drawing/2014/main" id="{A6496E1A-7C61-4D96-ACFA-2EFB26679F15}"/>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3511820964"/>
      </p:ext>
    </p:extLst>
  </p:cSld>
  <p:clrMapOvr>
    <a:masterClrMapping/>
  </p:clrMapOvr>
  <p:transition spd="med">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62BB654-56FC-47D4-B745-DEEDFC449338}"/>
              </a:ext>
            </a:extLst>
          </p:cNvPr>
          <p:cNvSpPr>
            <a:spLocks noGrp="1"/>
          </p:cNvSpPr>
          <p:nvPr>
            <p:ph type="ftr" sz="quarter" idx="10"/>
          </p:nvPr>
        </p:nvSpPr>
        <p:spPr/>
        <p:txBody>
          <a:bodyPr/>
          <a:lstStyle/>
          <a:p>
            <a:endParaRPr lang="zh-CN" altLang="en-US"/>
          </a:p>
        </p:txBody>
      </p:sp>
      <p:sp>
        <p:nvSpPr>
          <p:cNvPr id="6" name="Slide Number Placeholder 5">
            <a:extLst>
              <a:ext uri="{FF2B5EF4-FFF2-40B4-BE49-F238E27FC236}">
                <a16:creationId xmlns="" xmlns:a16="http://schemas.microsoft.com/office/drawing/2014/main" id="{A17B8E88-8E3B-4BA3-8EE2-8851359FFB22}"/>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3988664408"/>
      </p:ext>
    </p:extLst>
  </p:cSld>
  <p:clrMapOvr>
    <a:masterClrMapping/>
  </p:clrMapOvr>
  <p:transition spd="med">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1161288"/>
            <a:ext cx="2949178" cy="896112"/>
          </a:xfrm>
        </p:spPr>
        <p:txBody>
          <a:bodyPr anchor="b"/>
          <a:lstStyle>
            <a:lvl1pPr>
              <a:defRPr sz="2400">
                <a:solidFill>
                  <a:srgbClr val="0070C0"/>
                </a:solidFill>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3887391" y="1161288"/>
            <a:ext cx="4629150" cy="4699762"/>
          </a:xfrm>
        </p:spPr>
        <p:txBody>
          <a:bodyPr/>
          <a:lstStyle>
            <a:lvl1pPr>
              <a:defRPr sz="2400">
                <a:solidFill>
                  <a:srgbClr val="0070C0"/>
                </a:solidFill>
              </a:defRPr>
            </a:lvl1pPr>
            <a:lvl2pPr>
              <a:defRPr sz="2100">
                <a:solidFill>
                  <a:srgbClr val="0070C0"/>
                </a:solidFill>
              </a:defRPr>
            </a:lvl2pPr>
            <a:lvl3pPr>
              <a:defRPr sz="1800">
                <a:solidFill>
                  <a:srgbClr val="0070C0"/>
                </a:solidFill>
              </a:defRPr>
            </a:lvl3pPr>
            <a:lvl4pPr>
              <a:defRPr sz="1500">
                <a:solidFill>
                  <a:srgbClr val="0070C0"/>
                </a:solidFill>
              </a:defRPr>
            </a:lvl4pPr>
            <a:lvl5pPr>
              <a:defRPr sz="1500">
                <a:solidFill>
                  <a:srgbClr val="0070C0"/>
                </a:solidFill>
              </a:defRPr>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solidFill>
                  <a:srgbClr val="0070C0"/>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8" name="Footer Placeholder 7">
            <a:extLst>
              <a:ext uri="{FF2B5EF4-FFF2-40B4-BE49-F238E27FC236}">
                <a16:creationId xmlns="" xmlns:a16="http://schemas.microsoft.com/office/drawing/2014/main" id="{A245D4F9-3564-407B-9E36-E75B1E41EF9D}"/>
              </a:ext>
            </a:extLst>
          </p:cNvPr>
          <p:cNvSpPr>
            <a:spLocks noGrp="1"/>
          </p:cNvSpPr>
          <p:nvPr>
            <p:ph type="ftr" sz="quarter" idx="10"/>
          </p:nvPr>
        </p:nvSpPr>
        <p:spPr/>
        <p:txBody>
          <a:bodyPr/>
          <a:lstStyle/>
          <a:p>
            <a:endParaRPr lang="zh-CN" altLang="en-US"/>
          </a:p>
        </p:txBody>
      </p:sp>
      <p:sp>
        <p:nvSpPr>
          <p:cNvPr id="9" name="Slide Number Placeholder 8">
            <a:extLst>
              <a:ext uri="{FF2B5EF4-FFF2-40B4-BE49-F238E27FC236}">
                <a16:creationId xmlns="" xmlns:a16="http://schemas.microsoft.com/office/drawing/2014/main" id="{F66115E5-290B-40A4-9B24-BC4DC343890F}"/>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2994865210"/>
      </p:ext>
    </p:extLst>
  </p:cSld>
  <p:clrMapOvr>
    <a:masterClrMapping/>
  </p:clrMapOvr>
  <p:transition spd="med">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1152144"/>
            <a:ext cx="2949178" cy="905256"/>
          </a:xfrm>
        </p:spPr>
        <p:txBody>
          <a:bodyPr anchor="b"/>
          <a:lstStyle>
            <a:lvl1pPr>
              <a:defRPr sz="2400">
                <a:solidFill>
                  <a:srgbClr val="0070C0"/>
                </a:solidFill>
              </a:defRPr>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1152144"/>
            <a:ext cx="4629150" cy="5029200"/>
          </a:xfrm>
        </p:spPr>
        <p:txBody>
          <a:bodyPr/>
          <a:lstStyle>
            <a:lvl1pPr marL="0" indent="0">
              <a:buNone/>
              <a:defRPr sz="2400">
                <a:solidFill>
                  <a:srgbClr val="0070C0"/>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629841" y="2057400"/>
            <a:ext cx="2949178" cy="4123944"/>
          </a:xfrm>
        </p:spPr>
        <p:txBody>
          <a:bodyPr/>
          <a:lstStyle>
            <a:lvl1pPr marL="0" indent="0">
              <a:buNone/>
              <a:defRPr sz="1200">
                <a:solidFill>
                  <a:srgbClr val="0070C0"/>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8" name="Footer Placeholder 7">
            <a:extLst>
              <a:ext uri="{FF2B5EF4-FFF2-40B4-BE49-F238E27FC236}">
                <a16:creationId xmlns="" xmlns:a16="http://schemas.microsoft.com/office/drawing/2014/main" id="{46FDCF7A-1826-4281-B1E2-08BBCFCE2DF2}"/>
              </a:ext>
            </a:extLst>
          </p:cNvPr>
          <p:cNvSpPr>
            <a:spLocks noGrp="1"/>
          </p:cNvSpPr>
          <p:nvPr>
            <p:ph type="ftr" sz="quarter" idx="10"/>
          </p:nvPr>
        </p:nvSpPr>
        <p:spPr/>
        <p:txBody>
          <a:bodyPr/>
          <a:lstStyle/>
          <a:p>
            <a:endParaRPr lang="zh-CN" altLang="en-US"/>
          </a:p>
        </p:txBody>
      </p:sp>
      <p:sp>
        <p:nvSpPr>
          <p:cNvPr id="9" name="Slide Number Placeholder 8">
            <a:extLst>
              <a:ext uri="{FF2B5EF4-FFF2-40B4-BE49-F238E27FC236}">
                <a16:creationId xmlns="" xmlns:a16="http://schemas.microsoft.com/office/drawing/2014/main" id="{3238E9F8-BDE7-4357-A849-9BAC91F2119C}"/>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8776B6E4-6478-4DA9-B819-118EDBED1F67}" type="slidenum">
              <a:rPr lang="zh-CN" altLang="en-US" smtClean="0"/>
              <a:t>‹#›</a:t>
            </a:fld>
            <a:endParaRPr lang="zh-CN" altLang="en-US"/>
          </a:p>
        </p:txBody>
      </p:sp>
    </p:spTree>
    <p:extLst>
      <p:ext uri="{BB962C8B-B14F-4D97-AF65-F5344CB8AC3E}">
        <p14:creationId xmlns:p14="http://schemas.microsoft.com/office/powerpoint/2010/main" val="3782603055"/>
      </p:ext>
    </p:extLst>
  </p:cSld>
  <p:clrMapOvr>
    <a:masterClrMapping/>
  </p:clrMapOvr>
  <p:transition spd="med">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aemcomponent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173986" y="283010"/>
            <a:ext cx="6341364"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28650" y="1143001"/>
            <a:ext cx="78867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0">
                <a:solidFill>
                  <a:schemeClr val="tx1">
                    <a:tint val="75000"/>
                  </a:schemeClr>
                </a:solidFill>
                <a:latin typeface="+mn-lt"/>
              </a:defRPr>
            </a:lvl1pPr>
          </a:lstStyle>
          <a:p>
            <a:endParaRPr lang="zh-CN" altLang="en-US"/>
          </a:p>
        </p:txBody>
      </p:sp>
      <p:sp>
        <p:nvSpPr>
          <p:cNvPr id="9" name="Footer Placeholder 2">
            <a:extLst>
              <a:ext uri="{FF2B5EF4-FFF2-40B4-BE49-F238E27FC236}">
                <a16:creationId xmlns="" xmlns:a16="http://schemas.microsoft.com/office/drawing/2014/main" id="{3F0D8DD5-A8B7-423D-8867-F31573EBF3F6}"/>
              </a:ext>
            </a:extLst>
          </p:cNvPr>
          <p:cNvSpPr txBox="1">
            <a:spLocks/>
          </p:cNvSpPr>
          <p:nvPr/>
        </p:nvSpPr>
        <p:spPr>
          <a:xfrm>
            <a:off x="410440" y="760621"/>
            <a:ext cx="1660814"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900">
                <a:solidFill>
                  <a:srgbClr val="0070C0"/>
                </a:solidFill>
              </a:rPr>
              <a:t>Innovative Circuit Protection</a:t>
            </a:r>
            <a:endParaRPr lang="en-US" sz="900" dirty="0">
              <a:solidFill>
                <a:srgbClr val="0070C0"/>
              </a:solidFill>
            </a:endParaRPr>
          </a:p>
        </p:txBody>
      </p:sp>
      <p:cxnSp>
        <p:nvCxnSpPr>
          <p:cNvPr id="10" name="Straight Connector 6">
            <a:extLst>
              <a:ext uri="{FF2B5EF4-FFF2-40B4-BE49-F238E27FC236}">
                <a16:creationId xmlns="" xmlns:a16="http://schemas.microsoft.com/office/drawing/2014/main" id="{C53A2399-A3CE-4193-B55D-47344A73D9A1}"/>
              </a:ext>
            </a:extLst>
          </p:cNvPr>
          <p:cNvCxnSpPr>
            <a:cxnSpLocks/>
          </p:cNvCxnSpPr>
          <p:nvPr/>
        </p:nvCxnSpPr>
        <p:spPr>
          <a:xfrm>
            <a:off x="450273" y="1043709"/>
            <a:ext cx="8243455"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CAA78373-5AA5-43BA-9BDC-BE1697AD1B38}"/>
              </a:ext>
            </a:extLst>
          </p:cNvPr>
          <p:cNvSpPr txBox="1"/>
          <p:nvPr/>
        </p:nvSpPr>
        <p:spPr>
          <a:xfrm>
            <a:off x="628650" y="6369780"/>
            <a:ext cx="2244852" cy="230832"/>
          </a:xfrm>
          <a:prstGeom prst="rect">
            <a:avLst/>
          </a:prstGeom>
          <a:noFill/>
        </p:spPr>
        <p:txBody>
          <a:bodyPr wrap="square" rtlCol="0">
            <a:spAutoFit/>
          </a:bodyPr>
          <a:lstStyle/>
          <a:p>
            <a:r>
              <a:rPr lang="en-US" altLang="zh-CN" sz="900" dirty="0">
                <a:solidFill>
                  <a:schemeClr val="tx2">
                    <a:lumMod val="75000"/>
                  </a:schemeClr>
                </a:solidFill>
                <a:hlinkClick r:id="rId13"/>
              </a:rPr>
              <a:t>www.aemcomponents.com</a:t>
            </a:r>
            <a:endParaRPr lang="en-US" altLang="zh-CN" sz="900" dirty="0">
              <a:solidFill>
                <a:schemeClr val="tx2">
                  <a:lumMod val="75000"/>
                </a:schemeClr>
              </a:solidFill>
            </a:endParaRPr>
          </a:p>
        </p:txBody>
      </p:sp>
      <p:sp>
        <p:nvSpPr>
          <p:cNvPr id="4" name="Slide Number Placeholder 3">
            <a:extLst>
              <a:ext uri="{FF2B5EF4-FFF2-40B4-BE49-F238E27FC236}">
                <a16:creationId xmlns="" xmlns:a16="http://schemas.microsoft.com/office/drawing/2014/main" id="{A3451461-09C5-406B-AE20-5A2A416686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rgbClr val="0070C0"/>
                </a:solidFill>
              </a:defRPr>
            </a:lvl1pPr>
          </a:lstStyle>
          <a:p>
            <a:fld id="{8776B6E4-6478-4DA9-B819-118EDBED1F67}" type="slidenum">
              <a:rPr lang="zh-CN" altLang="en-US" smtClean="0"/>
              <a:t>‹#›</a:t>
            </a:fld>
            <a:endParaRPr lang="zh-CN" altLang="en-US"/>
          </a:p>
        </p:txBody>
      </p:sp>
      <p:pic>
        <p:nvPicPr>
          <p:cNvPr id="8" name="Picture 7">
            <a:extLst>
              <a:ext uri="{FF2B5EF4-FFF2-40B4-BE49-F238E27FC236}">
                <a16:creationId xmlns="" xmlns:a16="http://schemas.microsoft.com/office/drawing/2014/main" id="{2909919B-21AB-409D-A0CF-A68762A827D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8463" y="331466"/>
            <a:ext cx="1244767" cy="379510"/>
          </a:xfrm>
          <a:prstGeom prst="rect">
            <a:avLst/>
          </a:prstGeom>
        </p:spPr>
      </p:pic>
    </p:spTree>
    <p:extLst>
      <p:ext uri="{BB962C8B-B14F-4D97-AF65-F5344CB8AC3E}">
        <p14:creationId xmlns:p14="http://schemas.microsoft.com/office/powerpoint/2010/main" val="216405789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spd="med">
    <p:pull/>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rgbClr val="0070C0"/>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070C0"/>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70C0"/>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0070C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rgbClr val="0070C0"/>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rgbClr val="0070C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
          <p:cNvSpPr txBox="1">
            <a:spLocks noChangeArrowheads="1"/>
          </p:cNvSpPr>
          <p:nvPr/>
        </p:nvSpPr>
        <p:spPr bwMode="auto">
          <a:xfrm>
            <a:off x="5579919" y="513260"/>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2" name="标题 1"/>
          <p:cNvSpPr>
            <a:spLocks noGrp="1"/>
          </p:cNvSpPr>
          <p:nvPr>
            <p:ph type="title"/>
          </p:nvPr>
        </p:nvSpPr>
        <p:spPr>
          <a:xfrm>
            <a:off x="651510" y="2079626"/>
            <a:ext cx="7886700" cy="1325563"/>
          </a:xfrm>
        </p:spPr>
        <p:txBody>
          <a:bodyPr>
            <a:normAutofit/>
          </a:bodyPr>
          <a:lstStyle/>
          <a:p>
            <a:pPr algn="ctr"/>
            <a:r>
              <a:rPr lang="zh-CN" altLang="en-US" sz="5400" dirty="0" smtClean="0">
                <a:solidFill>
                  <a:srgbClr val="0070C0"/>
                </a:solidFill>
                <a:latin typeface="华文楷体" panose="02010600040101010101" pitchFamily="2" charset="-122"/>
                <a:ea typeface="华文楷体" panose="02010600040101010101" pitchFamily="2" charset="-122"/>
              </a:rPr>
              <a:t>专利基础知识简介</a:t>
            </a:r>
            <a:endParaRPr lang="zh-CN" altLang="en-US" sz="5400" dirty="0">
              <a:solidFill>
                <a:srgbClr val="0070C0"/>
              </a:solidFill>
              <a:latin typeface="华文楷体" panose="02010600040101010101" pitchFamily="2" charset="-122"/>
              <a:ea typeface="华文楷体" panose="02010600040101010101" pitchFamily="2" charset="-122"/>
            </a:endParaRPr>
          </a:p>
        </p:txBody>
      </p:sp>
      <p:sp>
        <p:nvSpPr>
          <p:cNvPr id="6" name="Text Box 7"/>
          <p:cNvSpPr txBox="1">
            <a:spLocks noChangeArrowheads="1"/>
          </p:cNvSpPr>
          <p:nvPr/>
        </p:nvSpPr>
        <p:spPr bwMode="auto">
          <a:xfrm>
            <a:off x="5172075" y="3758797"/>
            <a:ext cx="3286125" cy="1000125"/>
          </a:xfrm>
          <a:prstGeom prst="rect">
            <a:avLst/>
          </a:prstGeom>
          <a:noFill/>
          <a:ln w="9525">
            <a:noFill/>
            <a:miter lim="800000"/>
            <a:headEnd/>
            <a:tailEnd/>
          </a:ln>
        </p:spPr>
        <p:txBody>
          <a:bodyPr>
            <a:spAutoFit/>
          </a:bodyPr>
          <a:lstStyle/>
          <a:p>
            <a:pPr algn="ctr">
              <a:spcBef>
                <a:spcPct val="50000"/>
              </a:spcBef>
            </a:pPr>
            <a:r>
              <a:rPr lang="en-US" altLang="zh-CN" sz="3200" b="1" dirty="0">
                <a:solidFill>
                  <a:schemeClr val="accent1"/>
                </a:solidFill>
                <a:latin typeface="Arial Black" pitchFamily="34" charset="0"/>
                <a:ea typeface="华文琥珀" pitchFamily="2" charset="-122"/>
              </a:rPr>
              <a:t>AEM</a:t>
            </a:r>
            <a:r>
              <a:rPr lang="zh-CN" altLang="en-US" sz="3200" dirty="0">
                <a:solidFill>
                  <a:schemeClr val="accent1"/>
                </a:solidFill>
                <a:latin typeface="华文琥珀" pitchFamily="2" charset="-122"/>
                <a:ea typeface="华文琥珀" pitchFamily="2" charset="-122"/>
              </a:rPr>
              <a:t>周末分享</a:t>
            </a:r>
          </a:p>
          <a:p>
            <a:pPr algn="r">
              <a:spcBef>
                <a:spcPct val="50000"/>
              </a:spcBef>
            </a:pPr>
            <a:r>
              <a:rPr lang="zh-CN" altLang="en-US" dirty="0">
                <a:solidFill>
                  <a:schemeClr val="accent1"/>
                </a:solidFill>
                <a:latin typeface="华文琥珀" pitchFamily="2" charset="-122"/>
                <a:ea typeface="华文琥珀" pitchFamily="2" charset="-122"/>
              </a:rPr>
              <a:t>第 </a:t>
            </a:r>
            <a:r>
              <a:rPr lang="en-US" altLang="zh-CN" dirty="0" smtClean="0">
                <a:solidFill>
                  <a:schemeClr val="accent1"/>
                </a:solidFill>
                <a:latin typeface="华文琥珀" pitchFamily="2" charset="-122"/>
                <a:ea typeface="华文琥珀" pitchFamily="2" charset="-122"/>
              </a:rPr>
              <a:t>326</a:t>
            </a:r>
            <a:r>
              <a:rPr lang="zh-CN" altLang="en-US" dirty="0" smtClean="0">
                <a:solidFill>
                  <a:schemeClr val="accent1"/>
                </a:solidFill>
                <a:latin typeface="华文琥珀" pitchFamily="2" charset="-122"/>
                <a:ea typeface="华文琥珀" pitchFamily="2" charset="-122"/>
              </a:rPr>
              <a:t> 期</a:t>
            </a:r>
            <a:endParaRPr lang="zh-CN" altLang="en-US" dirty="0">
              <a:solidFill>
                <a:schemeClr val="accent1"/>
              </a:solidFill>
              <a:latin typeface="华文琥珀" pitchFamily="2" charset="-122"/>
              <a:ea typeface="华文琥珀" pitchFamily="2" charset="-122"/>
            </a:endParaRPr>
          </a:p>
        </p:txBody>
      </p:sp>
    </p:spTree>
    <p:extLst>
      <p:ext uri="{BB962C8B-B14F-4D97-AF65-F5344CB8AC3E}">
        <p14:creationId xmlns:p14="http://schemas.microsoft.com/office/powerpoint/2010/main" val="234423402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685706" y="409350"/>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6" name="标题 2"/>
          <p:cNvSpPr>
            <a:spLocks noGrp="1"/>
          </p:cNvSpPr>
          <p:nvPr>
            <p:ph type="title"/>
          </p:nvPr>
        </p:nvSpPr>
        <p:spPr>
          <a:xfrm>
            <a:off x="560070" y="1108710"/>
            <a:ext cx="7886700" cy="604839"/>
          </a:xfrm>
        </p:spPr>
        <p:txBody>
          <a:bodyPr>
            <a:normAutofit/>
          </a:bodyPr>
          <a:lstStyle/>
          <a:p>
            <a:r>
              <a:rPr lang="zh-CN" altLang="en-US" sz="2600" dirty="0" smtClean="0">
                <a:latin typeface="华文楷体" panose="02010600040101010101" pitchFamily="2" charset="-122"/>
                <a:ea typeface="华文楷体" panose="02010600040101010101" pitchFamily="2" charset="-122"/>
              </a:rPr>
              <a:t>（</a:t>
            </a:r>
            <a:r>
              <a:rPr lang="en-US" altLang="zh-CN" sz="2600" dirty="0" smtClean="0">
                <a:latin typeface="华文楷体" panose="02010600040101010101" pitchFamily="2" charset="-122"/>
                <a:ea typeface="华文楷体" panose="02010600040101010101" pitchFamily="2" charset="-122"/>
              </a:rPr>
              <a:t>3</a:t>
            </a:r>
            <a:r>
              <a:rPr lang="zh-CN" altLang="en-US" sz="2600" dirty="0" smtClean="0">
                <a:latin typeface="华文楷体" panose="02010600040101010101" pitchFamily="2" charset="-122"/>
                <a:ea typeface="华文楷体" panose="02010600040101010101" pitchFamily="2" charset="-122"/>
              </a:rPr>
              <a:t>）实用性</a:t>
            </a:r>
            <a:endParaRPr lang="zh-CN" altLang="en-US" sz="2600" dirty="0">
              <a:latin typeface="华文楷体" panose="02010600040101010101" pitchFamily="2" charset="-122"/>
              <a:ea typeface="华文楷体" panose="02010600040101010101" pitchFamily="2" charset="-122"/>
            </a:endParaRPr>
          </a:p>
        </p:txBody>
      </p:sp>
      <p:sp>
        <p:nvSpPr>
          <p:cNvPr id="5" name="内容占位符 4"/>
          <p:cNvSpPr>
            <a:spLocks noGrp="1"/>
          </p:cNvSpPr>
          <p:nvPr>
            <p:ph idx="1"/>
          </p:nvPr>
        </p:nvSpPr>
        <p:spPr>
          <a:xfrm>
            <a:off x="628650" y="1825625"/>
            <a:ext cx="7886700" cy="3763645"/>
          </a:xfrm>
          <a:ln>
            <a:solidFill>
              <a:schemeClr val="accent1">
                <a:lumMod val="75000"/>
              </a:schemeClr>
            </a:solidFill>
          </a:ln>
        </p:spPr>
        <p:txBody>
          <a:bodyPr>
            <a:normAutofit/>
          </a:bodyPr>
          <a:lstStyle/>
          <a:p>
            <a:pPr marL="0" indent="0">
              <a:buNone/>
            </a:pPr>
            <a:r>
              <a:rPr lang="zh-CN" altLang="en-US" sz="2600" dirty="0" smtClean="0">
                <a:latin typeface="华文楷体" panose="02010600040101010101" pitchFamily="2" charset="-122"/>
                <a:ea typeface="华文楷体" panose="02010600040101010101" pitchFamily="2" charset="-122"/>
                <a:cs typeface="+mj-cs"/>
              </a:rPr>
              <a:t>能够</a:t>
            </a:r>
            <a:r>
              <a:rPr lang="zh-CN" altLang="en-US" sz="2600" dirty="0">
                <a:latin typeface="华文楷体" panose="02010600040101010101" pitchFamily="2" charset="-122"/>
                <a:ea typeface="华文楷体" panose="02010600040101010101" pitchFamily="2" charset="-122"/>
                <a:cs typeface="+mj-cs"/>
              </a:rPr>
              <a:t>制造或者使用，并且产生积极效果</a:t>
            </a:r>
          </a:p>
          <a:p>
            <a:endParaRPr lang="zh-CN" altLang="en-US" sz="2600" dirty="0">
              <a:latin typeface="华文楷体" panose="02010600040101010101" pitchFamily="2" charset="-122"/>
              <a:ea typeface="华文楷体" panose="02010600040101010101" pitchFamily="2" charset="-122"/>
              <a:cs typeface="+mj-cs"/>
            </a:endParaRPr>
          </a:p>
          <a:p>
            <a:r>
              <a:rPr lang="zh-CN" altLang="en-US" sz="2600" dirty="0">
                <a:latin typeface="华文楷体" panose="02010600040101010101" pitchFamily="2" charset="-122"/>
                <a:ea typeface="华文楷体" panose="02010600040101010101" pitchFamily="2" charset="-122"/>
                <a:cs typeface="+mj-cs"/>
              </a:rPr>
              <a:t>  制造产品</a:t>
            </a:r>
          </a:p>
          <a:p>
            <a:r>
              <a:rPr lang="zh-CN" altLang="en-US" sz="2600" dirty="0">
                <a:latin typeface="华文楷体" panose="02010600040101010101" pitchFamily="2" charset="-122"/>
                <a:ea typeface="华文楷体" panose="02010600040101010101" pitchFamily="2" charset="-122"/>
                <a:cs typeface="+mj-cs"/>
              </a:rPr>
              <a:t>  使用方法</a:t>
            </a:r>
          </a:p>
          <a:p>
            <a:r>
              <a:rPr lang="zh-CN" altLang="en-US" sz="2600" dirty="0">
                <a:latin typeface="华文楷体" panose="02010600040101010101" pitchFamily="2" charset="-122"/>
                <a:ea typeface="华文楷体" panose="02010600040101010101" pitchFamily="2" charset="-122"/>
                <a:cs typeface="+mj-cs"/>
              </a:rPr>
              <a:t>  工农业上的应用</a:t>
            </a:r>
          </a:p>
          <a:p>
            <a:r>
              <a:rPr lang="zh-CN" altLang="en-US" sz="2600" dirty="0">
                <a:latin typeface="华文楷体" panose="02010600040101010101" pitchFamily="2" charset="-122"/>
                <a:ea typeface="华文楷体" panose="02010600040101010101" pitchFamily="2" charset="-122"/>
                <a:cs typeface="+mj-cs"/>
              </a:rPr>
              <a:t>  可以重复制造或者使用</a:t>
            </a:r>
          </a:p>
          <a:p>
            <a:r>
              <a:rPr lang="zh-CN" altLang="en-US" sz="2600" dirty="0">
                <a:latin typeface="华文楷体" panose="02010600040101010101" pitchFamily="2" charset="-122"/>
                <a:ea typeface="华文楷体" panose="02010600040101010101" pitchFamily="2" charset="-122"/>
                <a:cs typeface="+mj-cs"/>
              </a:rPr>
              <a:t>  有益于社会经济发展和人民生活 </a:t>
            </a:r>
          </a:p>
        </p:txBody>
      </p:sp>
    </p:spTree>
    <p:extLst>
      <p:ext uri="{BB962C8B-B14F-4D97-AF65-F5344CB8AC3E}">
        <p14:creationId xmlns:p14="http://schemas.microsoft.com/office/powerpoint/2010/main" val="24845714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685706" y="256390"/>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6" name="标题 2"/>
          <p:cNvSpPr>
            <a:spLocks noGrp="1"/>
          </p:cNvSpPr>
          <p:nvPr>
            <p:ph type="title"/>
          </p:nvPr>
        </p:nvSpPr>
        <p:spPr>
          <a:xfrm>
            <a:off x="530975" y="1136845"/>
            <a:ext cx="7886700" cy="604839"/>
          </a:xfrm>
        </p:spPr>
        <p:txBody>
          <a:bodyPr>
            <a:normAutofit/>
          </a:bodyPr>
          <a:lstStyle/>
          <a:p>
            <a:r>
              <a:rPr lang="en-US" altLang="zh-CN" sz="2600" dirty="0" smtClean="0">
                <a:latin typeface="华文楷体" panose="02010600040101010101" pitchFamily="2" charset="-122"/>
                <a:ea typeface="华文楷体" panose="02010600040101010101" pitchFamily="2" charset="-122"/>
              </a:rPr>
              <a:t>4.2 </a:t>
            </a:r>
            <a:r>
              <a:rPr lang="zh-CN" altLang="en-US" sz="2600" dirty="0" smtClean="0">
                <a:latin typeface="华文楷体" panose="02010600040101010101" pitchFamily="2" charset="-122"/>
                <a:ea typeface="华文楷体" panose="02010600040101010101" pitchFamily="2" charset="-122"/>
              </a:rPr>
              <a:t>外观设计</a:t>
            </a:r>
            <a:endParaRPr lang="zh-CN" altLang="en-US" sz="2600" dirty="0">
              <a:latin typeface="华文楷体" panose="02010600040101010101" pitchFamily="2" charset="-122"/>
              <a:ea typeface="华文楷体" panose="02010600040101010101" pitchFamily="2" charset="-122"/>
            </a:endParaRPr>
          </a:p>
        </p:txBody>
      </p:sp>
      <p:sp>
        <p:nvSpPr>
          <p:cNvPr id="5" name="内容占位符 4"/>
          <p:cNvSpPr>
            <a:spLocks noGrp="1"/>
          </p:cNvSpPr>
          <p:nvPr>
            <p:ph idx="1"/>
          </p:nvPr>
        </p:nvSpPr>
        <p:spPr>
          <a:xfrm>
            <a:off x="530975" y="1801783"/>
            <a:ext cx="7829550" cy="4463934"/>
          </a:xfrm>
          <a:ln>
            <a:solidFill>
              <a:schemeClr val="accent1">
                <a:lumMod val="75000"/>
              </a:schemeClr>
            </a:solidFill>
          </a:ln>
        </p:spPr>
        <p:txBody>
          <a:bodyPr>
            <a:noAutofit/>
          </a:bodyPr>
          <a:lstStyle/>
          <a:p>
            <a:pPr marL="0" indent="0">
              <a:lnSpc>
                <a:spcPct val="150000"/>
              </a:lnSpc>
              <a:buNone/>
            </a:pPr>
            <a:r>
              <a:rPr lang="zh-CN" altLang="en-US" sz="2000" dirty="0">
                <a:latin typeface="华文楷体" panose="02010600040101010101" pitchFamily="2" charset="-122"/>
                <a:ea typeface="华文楷体" panose="02010600040101010101" pitchFamily="2" charset="-122"/>
                <a:cs typeface="+mj-cs"/>
              </a:rPr>
              <a:t>新颖性</a:t>
            </a:r>
          </a:p>
          <a:p>
            <a:pPr marL="0" indent="0">
              <a:lnSpc>
                <a:spcPct val="150000"/>
              </a:lnSpc>
              <a:buNone/>
            </a:pPr>
            <a:r>
              <a:rPr lang="zh-CN" altLang="en-US" sz="2000" dirty="0">
                <a:latin typeface="华文楷体" panose="02010600040101010101" pitchFamily="2" charset="-122"/>
                <a:ea typeface="华文楷体" panose="02010600040101010101" pitchFamily="2" charset="-122"/>
                <a:cs typeface="+mj-cs"/>
              </a:rPr>
              <a:t>不属于现有设计；也没有任何单位或者个人就同样的外观设计在申请日以前向国务院专利行政部门提出过申请，并记载在申请日以后公告的专利文件中。</a:t>
            </a:r>
          </a:p>
          <a:p>
            <a:pPr marL="0" indent="0">
              <a:lnSpc>
                <a:spcPct val="150000"/>
              </a:lnSpc>
              <a:buNone/>
            </a:pPr>
            <a:r>
              <a:rPr lang="zh-CN" altLang="en-US" sz="2000" dirty="0">
                <a:latin typeface="华文楷体" panose="02010600040101010101" pitchFamily="2" charset="-122"/>
                <a:ea typeface="华文楷体" panose="02010600040101010101" pitchFamily="2" charset="-122"/>
                <a:cs typeface="+mj-cs"/>
              </a:rPr>
              <a:t> </a:t>
            </a:r>
            <a:r>
              <a:rPr lang="zh-CN" altLang="en-US" sz="2000" dirty="0" smtClean="0">
                <a:latin typeface="华文楷体" panose="02010600040101010101" pitchFamily="2" charset="-122"/>
                <a:ea typeface="华文楷体" panose="02010600040101010101" pitchFamily="2" charset="-122"/>
                <a:cs typeface="+mj-cs"/>
              </a:rPr>
              <a:t>判断时间</a:t>
            </a:r>
            <a:r>
              <a:rPr lang="zh-CN" altLang="en-US" sz="2000" dirty="0">
                <a:latin typeface="华文楷体" panose="02010600040101010101" pitchFamily="2" charset="-122"/>
                <a:ea typeface="华文楷体" panose="02010600040101010101" pitchFamily="2" charset="-122"/>
                <a:cs typeface="+mj-cs"/>
              </a:rPr>
              <a:t>：申请日前</a:t>
            </a:r>
          </a:p>
          <a:p>
            <a:pPr marL="0" indent="0">
              <a:lnSpc>
                <a:spcPct val="100000"/>
              </a:lnSpc>
              <a:buNone/>
            </a:pPr>
            <a:r>
              <a:rPr lang="zh-CN" altLang="en-US" sz="2000" dirty="0">
                <a:latin typeface="华文楷体" panose="02010600040101010101" pitchFamily="2" charset="-122"/>
                <a:ea typeface="华文楷体" panose="02010600040101010101" pitchFamily="2" charset="-122"/>
                <a:cs typeface="+mj-cs"/>
              </a:rPr>
              <a:t>公开方式：为公众所知</a:t>
            </a:r>
          </a:p>
          <a:p>
            <a:pPr marL="0" indent="0">
              <a:lnSpc>
                <a:spcPct val="100000"/>
              </a:lnSpc>
              <a:buNone/>
            </a:pPr>
            <a:r>
              <a:rPr lang="zh-CN" altLang="en-US" sz="2000" dirty="0">
                <a:latin typeface="华文楷体" panose="02010600040101010101" pitchFamily="2" charset="-122"/>
                <a:ea typeface="华文楷体" panose="02010600040101010101" pitchFamily="2" charset="-122"/>
                <a:cs typeface="+mj-cs"/>
              </a:rPr>
              <a:t>公开地域：国内外</a:t>
            </a:r>
          </a:p>
          <a:p>
            <a:pPr marL="0" indent="0">
              <a:lnSpc>
                <a:spcPct val="100000"/>
              </a:lnSpc>
              <a:buNone/>
            </a:pPr>
            <a:r>
              <a:rPr lang="zh-CN" altLang="en-US" sz="2000" dirty="0">
                <a:latin typeface="华文楷体" panose="02010600040101010101" pitchFamily="2" charset="-122"/>
                <a:ea typeface="华文楷体" panose="02010600040101010101" pitchFamily="2" charset="-122"/>
                <a:cs typeface="+mj-cs"/>
              </a:rPr>
              <a:t>与他人在先取得的合法权利不相冲突</a:t>
            </a:r>
          </a:p>
          <a:p>
            <a:pPr marL="0" indent="0">
              <a:lnSpc>
                <a:spcPct val="100000"/>
              </a:lnSpc>
              <a:buNone/>
            </a:pPr>
            <a:r>
              <a:rPr lang="zh-CN" altLang="en-US" sz="2000" dirty="0">
                <a:latin typeface="华文楷体" panose="02010600040101010101" pitchFamily="2" charset="-122"/>
                <a:ea typeface="华文楷体" panose="02010600040101010101" pitchFamily="2" charset="-122"/>
                <a:cs typeface="+mj-cs"/>
              </a:rPr>
              <a:t>在先权利的范围：商标、版权、产品装潢、企业名称、肖像</a:t>
            </a:r>
            <a:r>
              <a:rPr lang="zh-CN" altLang="en-US" sz="2000" dirty="0" smtClean="0">
                <a:latin typeface="华文楷体" panose="02010600040101010101" pitchFamily="2" charset="-122"/>
                <a:ea typeface="华文楷体" panose="02010600040101010101" pitchFamily="2" charset="-122"/>
                <a:cs typeface="+mj-cs"/>
              </a:rPr>
              <a:t>等</a:t>
            </a:r>
            <a:endParaRPr lang="zh-CN" altLang="en-US" sz="2000" dirty="0">
              <a:latin typeface="华文楷体" panose="02010600040101010101" pitchFamily="2" charset="-122"/>
              <a:ea typeface="华文楷体" panose="02010600040101010101" pitchFamily="2" charset="-122"/>
              <a:cs typeface="+mj-cs"/>
            </a:endParaRPr>
          </a:p>
        </p:txBody>
      </p:sp>
    </p:spTree>
    <p:extLst>
      <p:ext uri="{BB962C8B-B14F-4D97-AF65-F5344CB8AC3E}">
        <p14:creationId xmlns:p14="http://schemas.microsoft.com/office/powerpoint/2010/main" val="18926471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590309" y="394494"/>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571500" y="877959"/>
            <a:ext cx="7886700" cy="890589"/>
          </a:xfrm>
        </p:spPr>
        <p:txBody>
          <a:bodyPr>
            <a:normAutofit/>
          </a:bodyPr>
          <a:lstStyle/>
          <a:p>
            <a:r>
              <a:rPr lang="en-US" altLang="zh-CN" sz="2600" dirty="0" smtClean="0">
                <a:latin typeface="华文楷体" panose="02010600040101010101" pitchFamily="2" charset="-122"/>
                <a:ea typeface="华文楷体" panose="02010600040101010101" pitchFamily="2" charset="-122"/>
              </a:rPr>
              <a:t>5</a:t>
            </a:r>
            <a:r>
              <a:rPr lang="zh-CN" altLang="en-US" sz="2600" dirty="0" smtClean="0">
                <a:latin typeface="华文楷体" panose="02010600040101010101" pitchFamily="2" charset="-122"/>
                <a:ea typeface="华文楷体" panose="02010600040101010101" pitchFamily="2" charset="-122"/>
              </a:rPr>
              <a:t>、不能</a:t>
            </a:r>
            <a:r>
              <a:rPr lang="zh-CN" altLang="en-US" sz="2600" dirty="0">
                <a:latin typeface="华文楷体" panose="02010600040101010101" pitchFamily="2" charset="-122"/>
                <a:ea typeface="华文楷体" panose="02010600040101010101" pitchFamily="2" charset="-122"/>
              </a:rPr>
              <a:t>授予专利的主题</a:t>
            </a:r>
          </a:p>
        </p:txBody>
      </p:sp>
      <p:sp>
        <p:nvSpPr>
          <p:cNvPr id="5" name="内容占位符 4"/>
          <p:cNvSpPr>
            <a:spLocks noGrp="1"/>
          </p:cNvSpPr>
          <p:nvPr>
            <p:ph idx="1"/>
          </p:nvPr>
        </p:nvSpPr>
        <p:spPr>
          <a:xfrm>
            <a:off x="628650" y="1708296"/>
            <a:ext cx="7829550" cy="4380865"/>
          </a:xfrm>
          <a:ln>
            <a:solidFill>
              <a:schemeClr val="accent1">
                <a:lumMod val="75000"/>
              </a:schemeClr>
            </a:solidFill>
          </a:ln>
        </p:spPr>
        <p:txBody>
          <a:bodyPr>
            <a:normAutofit fontScale="92500" lnSpcReduction="10000"/>
          </a:bodyPr>
          <a:lstStyle/>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1</a:t>
            </a:r>
            <a:r>
              <a:rPr lang="zh-CN" altLang="en-US" sz="2600" dirty="0" smtClean="0">
                <a:latin typeface="华文楷体" panose="02010600040101010101" pitchFamily="2" charset="-122"/>
                <a:ea typeface="华文楷体" panose="02010600040101010101" pitchFamily="2" charset="-122"/>
                <a:cs typeface="+mj-cs"/>
              </a:rPr>
              <a:t>）科学</a:t>
            </a:r>
            <a:r>
              <a:rPr lang="zh-CN" altLang="en-US" sz="2600" dirty="0">
                <a:latin typeface="华文楷体" panose="02010600040101010101" pitchFamily="2" charset="-122"/>
                <a:ea typeface="华文楷体" panose="02010600040101010101" pitchFamily="2" charset="-122"/>
                <a:cs typeface="+mj-cs"/>
              </a:rPr>
              <a:t>发现</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2</a:t>
            </a:r>
            <a:r>
              <a:rPr lang="zh-CN" altLang="en-US" sz="2600" dirty="0" smtClean="0">
                <a:latin typeface="华文楷体" panose="02010600040101010101" pitchFamily="2" charset="-122"/>
                <a:ea typeface="华文楷体" panose="02010600040101010101" pitchFamily="2" charset="-122"/>
                <a:cs typeface="+mj-cs"/>
              </a:rPr>
              <a:t>）智力活动</a:t>
            </a:r>
            <a:r>
              <a:rPr lang="zh-CN" altLang="en-US" sz="2600" dirty="0">
                <a:latin typeface="华文楷体" panose="02010600040101010101" pitchFamily="2" charset="-122"/>
                <a:ea typeface="华文楷体" panose="02010600040101010101" pitchFamily="2" charset="-122"/>
                <a:cs typeface="+mj-cs"/>
              </a:rPr>
              <a:t>的规则和方法</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3</a:t>
            </a:r>
            <a:r>
              <a:rPr lang="zh-CN" altLang="en-US" sz="2600" dirty="0" smtClean="0">
                <a:latin typeface="华文楷体" panose="02010600040101010101" pitchFamily="2" charset="-122"/>
                <a:ea typeface="华文楷体" panose="02010600040101010101" pitchFamily="2" charset="-122"/>
                <a:cs typeface="+mj-cs"/>
              </a:rPr>
              <a:t>）疾病</a:t>
            </a:r>
            <a:r>
              <a:rPr lang="zh-CN" altLang="en-US" sz="2600" dirty="0">
                <a:latin typeface="华文楷体" panose="02010600040101010101" pitchFamily="2" charset="-122"/>
                <a:ea typeface="华文楷体" panose="02010600040101010101" pitchFamily="2" charset="-122"/>
                <a:cs typeface="+mj-cs"/>
              </a:rPr>
              <a:t>的诊断和治疗方法</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4</a:t>
            </a:r>
            <a:r>
              <a:rPr lang="zh-CN" altLang="en-US" sz="2600" dirty="0" smtClean="0">
                <a:latin typeface="华文楷体" panose="02010600040101010101" pitchFamily="2" charset="-122"/>
                <a:ea typeface="华文楷体" panose="02010600040101010101" pitchFamily="2" charset="-122"/>
                <a:cs typeface="+mj-cs"/>
              </a:rPr>
              <a:t>）动物</a:t>
            </a:r>
            <a:r>
              <a:rPr lang="zh-CN" altLang="en-US" sz="2600" dirty="0">
                <a:latin typeface="华文楷体" panose="02010600040101010101" pitchFamily="2" charset="-122"/>
                <a:ea typeface="华文楷体" panose="02010600040101010101" pitchFamily="2" charset="-122"/>
                <a:cs typeface="+mj-cs"/>
              </a:rPr>
              <a:t>和植物品种（生产方法除外）</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5</a:t>
            </a:r>
            <a:r>
              <a:rPr lang="zh-CN" altLang="en-US" sz="2600" dirty="0" smtClean="0">
                <a:latin typeface="华文楷体" panose="02010600040101010101" pitchFamily="2" charset="-122"/>
                <a:ea typeface="华文楷体" panose="02010600040101010101" pitchFamily="2" charset="-122"/>
                <a:cs typeface="+mj-cs"/>
              </a:rPr>
              <a:t>）用</a:t>
            </a:r>
            <a:r>
              <a:rPr lang="zh-CN" altLang="en-US" sz="2600" dirty="0">
                <a:latin typeface="华文楷体" panose="02010600040101010101" pitchFamily="2" charset="-122"/>
                <a:ea typeface="华文楷体" panose="02010600040101010101" pitchFamily="2" charset="-122"/>
                <a:cs typeface="+mj-cs"/>
              </a:rPr>
              <a:t>原子核变换方法获得的物质</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6</a:t>
            </a:r>
            <a:r>
              <a:rPr lang="zh-CN" altLang="en-US" sz="2600" dirty="0" smtClean="0">
                <a:latin typeface="华文楷体" panose="02010600040101010101" pitchFamily="2" charset="-122"/>
                <a:ea typeface="华文楷体" panose="02010600040101010101" pitchFamily="2" charset="-122"/>
                <a:cs typeface="+mj-cs"/>
              </a:rPr>
              <a:t>）违反</a:t>
            </a:r>
            <a:r>
              <a:rPr lang="zh-CN" altLang="en-US" sz="2600" dirty="0">
                <a:latin typeface="华文楷体" panose="02010600040101010101" pitchFamily="2" charset="-122"/>
                <a:ea typeface="华文楷体" panose="02010600040101010101" pitchFamily="2" charset="-122"/>
                <a:cs typeface="+mj-cs"/>
              </a:rPr>
              <a:t>法律、社会公德或者妨碍公共利益 </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7</a:t>
            </a:r>
            <a:r>
              <a:rPr lang="zh-CN" altLang="en-US" sz="2600" dirty="0" smtClean="0">
                <a:latin typeface="华文楷体" panose="02010600040101010101" pitchFamily="2" charset="-122"/>
                <a:ea typeface="华文楷体" panose="02010600040101010101" pitchFamily="2" charset="-122"/>
                <a:cs typeface="+mj-cs"/>
              </a:rPr>
              <a:t>）对</a:t>
            </a:r>
            <a:r>
              <a:rPr lang="zh-CN" altLang="en-US" sz="2600" dirty="0">
                <a:latin typeface="华文楷体" panose="02010600040101010101" pitchFamily="2" charset="-122"/>
                <a:ea typeface="华文楷体" panose="02010600040101010101" pitchFamily="2" charset="-122"/>
                <a:cs typeface="+mj-cs"/>
              </a:rPr>
              <a:t>平面印刷品的图案、色彩或者二者的结合作出的主要起标识作用的设计</a:t>
            </a:r>
          </a:p>
          <a:p>
            <a:endParaRPr lang="zh-CN" altLang="en-US" dirty="0">
              <a:solidFill>
                <a:srgbClr val="0070C0"/>
              </a:solidFill>
            </a:endParaRPr>
          </a:p>
        </p:txBody>
      </p:sp>
    </p:spTree>
    <p:extLst>
      <p:ext uri="{BB962C8B-B14F-4D97-AF65-F5344CB8AC3E}">
        <p14:creationId xmlns:p14="http://schemas.microsoft.com/office/powerpoint/2010/main" val="44187846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4403" y="2677169"/>
            <a:ext cx="1560450" cy="1553739"/>
          </a:xfrm>
          <a:prstGeom prst="rect">
            <a:avLst/>
          </a:prstGeom>
        </p:spPr>
      </p:pic>
      <p:sp>
        <p:nvSpPr>
          <p:cNvPr id="9" name="Text Box 7"/>
          <p:cNvSpPr txBox="1">
            <a:spLocks noChangeArrowheads="1"/>
          </p:cNvSpPr>
          <p:nvPr/>
        </p:nvSpPr>
        <p:spPr bwMode="auto">
          <a:xfrm>
            <a:off x="5685706" y="337364"/>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6" name="Text Box 6"/>
          <p:cNvSpPr txBox="1">
            <a:spLocks noChangeArrowheads="1"/>
          </p:cNvSpPr>
          <p:nvPr/>
        </p:nvSpPr>
        <p:spPr bwMode="auto">
          <a:xfrm>
            <a:off x="1086980" y="2392210"/>
            <a:ext cx="4403150"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p>
          <a:p>
            <a:pPr algn="r">
              <a:spcBef>
                <a:spcPct val="50000"/>
              </a:spcBef>
            </a:pPr>
            <a:r>
              <a:rPr lang="en-US" altLang="zh-CN" sz="1800" dirty="0">
                <a:solidFill>
                  <a:srgbClr val="0070C0"/>
                </a:solidFill>
                <a:latin typeface="华文楷体" pitchFamily="2" charset="-122"/>
                <a:ea typeface="华文楷体" pitchFamily="2" charset="-122"/>
              </a:rPr>
              <a:t>AEM</a:t>
            </a:r>
            <a:r>
              <a:rPr lang="zh-CN" altLang="en-US" sz="1800" dirty="0">
                <a:solidFill>
                  <a:srgbClr val="0070C0"/>
                </a:solidFill>
                <a:latin typeface="华文楷体" pitchFamily="2" charset="-122"/>
                <a:ea typeface="华文楷体" pitchFamily="2" charset="-122"/>
              </a:rPr>
              <a:t>科技人力资源部</a:t>
            </a:r>
          </a:p>
        </p:txBody>
      </p:sp>
    </p:spTree>
    <p:extLst>
      <p:ext uri="{BB962C8B-B14F-4D97-AF65-F5344CB8AC3E}">
        <p14:creationId xmlns:p14="http://schemas.microsoft.com/office/powerpoint/2010/main" val="41677580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185064" y="534780"/>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437457" y="1067749"/>
            <a:ext cx="7690192" cy="910161"/>
          </a:xfrm>
        </p:spPr>
        <p:txBody>
          <a:bodyPr>
            <a:normAutofit fontScale="90000"/>
          </a:bodyPr>
          <a:lstStyle/>
          <a:p>
            <a:r>
              <a:rPr lang="en-US" altLang="zh-CN" b="1" dirty="0" smtClean="0">
                <a:solidFill>
                  <a:srgbClr val="99CC00"/>
                </a:solidFill>
                <a:effectLst>
                  <a:outerShdw blurRad="38100" dist="38100" dir="2700000" algn="tl">
                    <a:srgbClr val="000000"/>
                  </a:outerShdw>
                </a:effectLst>
                <a:latin typeface="Arial" charset="0"/>
              </a:rPr>
              <a:t/>
            </a:r>
            <a:br>
              <a:rPr lang="en-US" altLang="zh-CN" b="1" dirty="0" smtClean="0">
                <a:solidFill>
                  <a:srgbClr val="99CC00"/>
                </a:solidFill>
                <a:effectLst>
                  <a:outerShdw blurRad="38100" dist="38100" dir="2700000" algn="tl">
                    <a:srgbClr val="000000"/>
                  </a:outerShdw>
                </a:effectLst>
                <a:latin typeface="Arial" charset="0"/>
              </a:rPr>
            </a:br>
            <a:r>
              <a:rPr lang="zh-CN" altLang="en-US" b="1" dirty="0" smtClean="0">
                <a:solidFill>
                  <a:srgbClr val="0070C0"/>
                </a:solidFill>
                <a:latin typeface="华文楷体" panose="02010600040101010101" pitchFamily="2" charset="-122"/>
                <a:ea typeface="华文楷体" panose="02010600040101010101" pitchFamily="2" charset="-122"/>
              </a:rPr>
              <a:t>专利</a:t>
            </a:r>
            <a:r>
              <a:rPr lang="zh-CN" altLang="en-US" b="1" dirty="0">
                <a:solidFill>
                  <a:srgbClr val="0070C0"/>
                </a:solidFill>
                <a:latin typeface="华文楷体" panose="02010600040101010101" pitchFamily="2" charset="-122"/>
                <a:ea typeface="华文楷体" panose="02010600040101010101" pitchFamily="2" charset="-122"/>
              </a:rPr>
              <a:t>基础知识</a:t>
            </a:r>
            <a:r>
              <a:rPr lang="zh-CN" altLang="en-US" b="1" dirty="0">
                <a:solidFill>
                  <a:srgbClr val="99CC00"/>
                </a:solidFill>
                <a:effectLst>
                  <a:outerShdw blurRad="38100" dist="38100" dir="2700000" algn="tl">
                    <a:srgbClr val="000000"/>
                  </a:outerShdw>
                </a:effectLst>
                <a:latin typeface="Arial" charset="0"/>
              </a:rPr>
              <a:t/>
            </a:r>
            <a:br>
              <a:rPr lang="zh-CN" altLang="en-US" b="1" dirty="0">
                <a:solidFill>
                  <a:srgbClr val="99CC00"/>
                </a:solidFill>
                <a:effectLst>
                  <a:outerShdw blurRad="38100" dist="38100" dir="2700000" algn="tl">
                    <a:srgbClr val="000000"/>
                  </a:outerShdw>
                </a:effectLst>
                <a:latin typeface="Arial" charset="0"/>
              </a:rPr>
            </a:br>
            <a:endParaRPr lang="zh-CN" altLang="en-US" dirty="0"/>
          </a:p>
        </p:txBody>
      </p:sp>
      <p:sp>
        <p:nvSpPr>
          <p:cNvPr id="5" name="内容占位符 4"/>
          <p:cNvSpPr>
            <a:spLocks noGrp="1"/>
          </p:cNvSpPr>
          <p:nvPr>
            <p:ph idx="1"/>
          </p:nvPr>
        </p:nvSpPr>
        <p:spPr>
          <a:xfrm>
            <a:off x="525780" y="2068831"/>
            <a:ext cx="7886700" cy="3783329"/>
          </a:xfrm>
          <a:ln>
            <a:solidFill>
              <a:schemeClr val="accent1">
                <a:lumMod val="75000"/>
              </a:schemeClr>
            </a:solidFill>
          </a:ln>
        </p:spPr>
        <p:txBody>
          <a:bodyPr>
            <a:normAutofit/>
          </a:bodyPr>
          <a:lstStyle/>
          <a:p>
            <a:pPr marL="0" indent="0" algn="just">
              <a:buClr>
                <a:srgbClr val="FFCCCC"/>
              </a:buClr>
              <a:buNone/>
              <a:defRPr/>
            </a:pPr>
            <a:r>
              <a:rPr lang="en-US" altLang="zh-CN" dirty="0">
                <a:latin typeface="华文楷体" panose="02010600040101010101" pitchFamily="2" charset="-122"/>
                <a:ea typeface="华文楷体" panose="02010600040101010101" pitchFamily="2" charset="-122"/>
                <a:cs typeface="+mj-cs"/>
              </a:rPr>
              <a:t>1</a:t>
            </a:r>
            <a:r>
              <a:rPr lang="zh-CN" altLang="en-US" dirty="0">
                <a:latin typeface="华文楷体" panose="02010600040101010101" pitchFamily="2" charset="-122"/>
                <a:ea typeface="华文楷体" panose="02010600040101010101" pitchFamily="2" charset="-122"/>
                <a:cs typeface="+mj-cs"/>
              </a:rPr>
              <a:t>、专利权</a:t>
            </a:r>
            <a:r>
              <a:rPr lang="zh-CN" altLang="en-US" dirty="0" smtClean="0">
                <a:latin typeface="华文楷体" panose="02010600040101010101" pitchFamily="2" charset="-122"/>
                <a:ea typeface="华文楷体" panose="02010600040101010101" pitchFamily="2" charset="-122"/>
                <a:cs typeface="+mj-cs"/>
              </a:rPr>
              <a:t>的概念</a:t>
            </a:r>
            <a:endParaRPr lang="en-US" altLang="zh-CN" dirty="0" smtClean="0">
              <a:latin typeface="华文楷体" panose="02010600040101010101" pitchFamily="2" charset="-122"/>
              <a:ea typeface="华文楷体" panose="02010600040101010101" pitchFamily="2" charset="-122"/>
              <a:cs typeface="+mj-cs"/>
            </a:endParaRPr>
          </a:p>
          <a:p>
            <a:pPr marL="0" lvl="2" indent="0">
              <a:lnSpc>
                <a:spcPct val="150000"/>
              </a:lnSpc>
              <a:buNone/>
              <a:defRPr/>
            </a:pPr>
            <a:r>
              <a:rPr lang="en-US" altLang="zh-CN" sz="2800" dirty="0">
                <a:latin typeface="华文楷体" panose="02010600040101010101" pitchFamily="2" charset="-122"/>
                <a:ea typeface="华文楷体" panose="02010600040101010101" pitchFamily="2" charset="-122"/>
                <a:cs typeface="+mj-cs"/>
              </a:rPr>
              <a:t> </a:t>
            </a:r>
            <a:r>
              <a:rPr lang="en-US" altLang="zh-CN" sz="2800" dirty="0" smtClean="0">
                <a:latin typeface="华文楷体" panose="02010600040101010101" pitchFamily="2" charset="-122"/>
                <a:ea typeface="华文楷体" panose="02010600040101010101" pitchFamily="2" charset="-122"/>
                <a:cs typeface="+mj-cs"/>
              </a:rPr>
              <a:t>     </a:t>
            </a:r>
            <a:r>
              <a:rPr lang="zh-CN" altLang="en-US" sz="2800" dirty="0" smtClean="0">
                <a:latin typeface="华文楷体" panose="02010600040101010101" pitchFamily="2" charset="-122"/>
                <a:ea typeface="华文楷体" panose="02010600040101010101" pitchFamily="2" charset="-122"/>
                <a:cs typeface="+mj-cs"/>
              </a:rPr>
              <a:t>指发明创造</a:t>
            </a:r>
            <a:r>
              <a:rPr lang="zh-CN" altLang="en-US" sz="2800" dirty="0">
                <a:latin typeface="华文楷体" panose="02010600040101010101" pitchFamily="2" charset="-122"/>
                <a:ea typeface="华文楷体" panose="02010600040101010101" pitchFamily="2" charset="-122"/>
                <a:cs typeface="+mj-cs"/>
              </a:rPr>
              <a:t>的合法</a:t>
            </a:r>
            <a:r>
              <a:rPr lang="zh-CN" altLang="en-US" sz="2800" dirty="0" smtClean="0">
                <a:latin typeface="华文楷体" panose="02010600040101010101" pitchFamily="2" charset="-122"/>
                <a:ea typeface="华文楷体" panose="02010600040101010101" pitchFamily="2" charset="-122"/>
                <a:cs typeface="+mj-cs"/>
              </a:rPr>
              <a:t>所有人</a:t>
            </a:r>
            <a:r>
              <a:rPr lang="zh-CN" altLang="en-US" sz="2800" dirty="0">
                <a:latin typeface="华文楷体" panose="02010600040101010101" pitchFamily="2" charset="-122"/>
                <a:ea typeface="华文楷体" panose="02010600040101010101" pitchFamily="2" charset="-122"/>
              </a:rPr>
              <a:t>依法享有的</a:t>
            </a:r>
            <a:r>
              <a:rPr lang="zh-CN" altLang="en-US" sz="2800" dirty="0" smtClean="0">
                <a:latin typeface="华文楷体" panose="02010600040101010101" pitchFamily="2" charset="-122"/>
                <a:ea typeface="华文楷体" panose="02010600040101010101" pitchFamily="2" charset="-122"/>
                <a:cs typeface="+mj-cs"/>
              </a:rPr>
              <a:t>对</a:t>
            </a:r>
            <a:r>
              <a:rPr lang="zh-CN" altLang="en-US" sz="2800" dirty="0">
                <a:latin typeface="华文楷体" panose="02010600040101010101" pitchFamily="2" charset="-122"/>
                <a:ea typeface="华文楷体" panose="02010600040101010101" pitchFamily="2" charset="-122"/>
                <a:cs typeface="+mj-cs"/>
              </a:rPr>
              <a:t>特定的发明创造在一定期限内依法享有的独占实施</a:t>
            </a:r>
            <a:r>
              <a:rPr lang="zh-CN" altLang="en-US" sz="2800" dirty="0" smtClean="0">
                <a:latin typeface="华文楷体" panose="02010600040101010101" pitchFamily="2" charset="-122"/>
                <a:ea typeface="华文楷体" panose="02010600040101010101" pitchFamily="2" charset="-122"/>
                <a:cs typeface="+mj-cs"/>
              </a:rPr>
              <a:t>权，</a:t>
            </a:r>
            <a:r>
              <a:rPr lang="zh-CN" altLang="en-US" sz="2800" dirty="0">
                <a:latin typeface="华文楷体" panose="02010600040101010101" pitchFamily="2" charset="-122"/>
                <a:ea typeface="华文楷体" panose="02010600040101010101" pitchFamily="2" charset="-122"/>
                <a:cs typeface="+mj-cs"/>
              </a:rPr>
              <a:t>是知识产权的一</a:t>
            </a:r>
            <a:r>
              <a:rPr lang="zh-CN" altLang="en-US" sz="2800" dirty="0" smtClean="0">
                <a:latin typeface="华文楷体" panose="02010600040101010101" pitchFamily="2" charset="-122"/>
                <a:ea typeface="华文楷体" panose="02010600040101010101" pitchFamily="2" charset="-122"/>
                <a:cs typeface="+mj-cs"/>
              </a:rPr>
              <a:t>种。</a:t>
            </a:r>
            <a:r>
              <a:rPr lang="zh-CN" altLang="en-US" sz="2800" dirty="0">
                <a:latin typeface="华文楷体" panose="02010600040101010101" pitchFamily="2" charset="-122"/>
                <a:ea typeface="华文楷体" panose="02010600040101010101" pitchFamily="2" charset="-122"/>
              </a:rPr>
              <a:t>我国于</a:t>
            </a:r>
            <a:r>
              <a:rPr lang="en-US" altLang="zh-CN" sz="2800" dirty="0">
                <a:latin typeface="华文楷体" panose="02010600040101010101" pitchFamily="2" charset="-122"/>
                <a:ea typeface="华文楷体" panose="02010600040101010101" pitchFamily="2" charset="-122"/>
              </a:rPr>
              <a:t>1984</a:t>
            </a:r>
            <a:r>
              <a:rPr lang="zh-CN" altLang="en-US" sz="2800" dirty="0">
                <a:latin typeface="华文楷体" panose="02010600040101010101" pitchFamily="2" charset="-122"/>
                <a:ea typeface="华文楷体" panose="02010600040101010101" pitchFamily="2" charset="-122"/>
              </a:rPr>
              <a:t>年公布专利法，</a:t>
            </a:r>
            <a:r>
              <a:rPr lang="en-US" altLang="zh-CN" sz="2800" dirty="0">
                <a:latin typeface="华文楷体" panose="02010600040101010101" pitchFamily="2" charset="-122"/>
                <a:ea typeface="华文楷体" panose="02010600040101010101" pitchFamily="2" charset="-122"/>
              </a:rPr>
              <a:t>1985</a:t>
            </a:r>
            <a:r>
              <a:rPr lang="zh-CN" altLang="en-US" sz="2800" dirty="0">
                <a:latin typeface="华文楷体" panose="02010600040101010101" pitchFamily="2" charset="-122"/>
                <a:ea typeface="华文楷体" panose="02010600040101010101" pitchFamily="2" charset="-122"/>
              </a:rPr>
              <a:t>年公布该法的实施细则，对有关事项作了具体规定</a:t>
            </a:r>
            <a:r>
              <a:rPr lang="zh-CN" altLang="en-US" sz="2800" dirty="0" smtClean="0">
                <a:latin typeface="华文楷体" panose="02010600040101010101" pitchFamily="2" charset="-122"/>
                <a:ea typeface="华文楷体" panose="02010600040101010101" pitchFamily="2" charset="-122"/>
              </a:rPr>
              <a:t>。</a:t>
            </a:r>
            <a:endParaRPr lang="zh-CN" altLang="en-US" sz="2800" dirty="0">
              <a:latin typeface="华文楷体" panose="02010600040101010101" pitchFamily="2" charset="-122"/>
              <a:ea typeface="华文楷体" panose="02010600040101010101" pitchFamily="2" charset="-122"/>
              <a:cs typeface="+mj-cs"/>
            </a:endParaRPr>
          </a:p>
        </p:txBody>
      </p:sp>
    </p:spTree>
    <p:extLst>
      <p:ext uri="{BB962C8B-B14F-4D97-AF65-F5344CB8AC3E}">
        <p14:creationId xmlns:p14="http://schemas.microsoft.com/office/powerpoint/2010/main" val="9943684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455227" y="471696"/>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605790" y="1165227"/>
            <a:ext cx="7886700" cy="675004"/>
          </a:xfrm>
        </p:spPr>
        <p:txBody>
          <a:bodyPr/>
          <a:lstStyle/>
          <a:p>
            <a:r>
              <a:rPr lang="en-US" altLang="zh-CN" sz="2600" dirty="0" smtClean="0">
                <a:latin typeface="华文楷体" panose="02010600040101010101" pitchFamily="2" charset="-122"/>
                <a:ea typeface="华文楷体" panose="02010600040101010101" pitchFamily="2" charset="-122"/>
              </a:rPr>
              <a:t>2</a:t>
            </a:r>
            <a:r>
              <a:rPr lang="zh-CN" altLang="en-US" sz="2600" dirty="0" smtClean="0">
                <a:latin typeface="华文楷体" panose="02010600040101010101" pitchFamily="2" charset="-122"/>
                <a:ea typeface="华文楷体" panose="02010600040101010101" pitchFamily="2" charset="-122"/>
              </a:rPr>
              <a:t>、专利权</a:t>
            </a:r>
            <a:r>
              <a:rPr lang="zh-CN" altLang="en-US" sz="2600" dirty="0">
                <a:latin typeface="华文楷体" panose="02010600040101010101" pitchFamily="2" charset="-122"/>
                <a:ea typeface="华文楷体" panose="02010600040101010101" pitchFamily="2" charset="-122"/>
              </a:rPr>
              <a:t>的主体</a:t>
            </a:r>
          </a:p>
        </p:txBody>
      </p:sp>
      <p:sp>
        <p:nvSpPr>
          <p:cNvPr id="5" name="内容占位符 4"/>
          <p:cNvSpPr>
            <a:spLocks noGrp="1"/>
          </p:cNvSpPr>
          <p:nvPr>
            <p:ph idx="1"/>
          </p:nvPr>
        </p:nvSpPr>
        <p:spPr>
          <a:xfrm>
            <a:off x="605790" y="2011680"/>
            <a:ext cx="7886700" cy="3291841"/>
          </a:xfrm>
          <a:ln>
            <a:solidFill>
              <a:schemeClr val="accent1">
                <a:lumMod val="75000"/>
              </a:schemeClr>
            </a:solidFill>
          </a:ln>
        </p:spPr>
        <p:txBody>
          <a:bodyPr>
            <a:normAutofit fontScale="92500" lnSpcReduction="10000"/>
          </a:bodyPr>
          <a:lstStyle/>
          <a:p>
            <a:pPr marL="0" indent="0" algn="just">
              <a:buClr>
                <a:srgbClr val="FFCCCC"/>
              </a:buClr>
              <a:buNone/>
              <a:defRPr/>
            </a:pPr>
            <a:r>
              <a:rPr lang="zh-CN" altLang="en-US" sz="2600" dirty="0">
                <a:latin typeface="华文楷体" panose="02010600040101010101" pitchFamily="2" charset="-122"/>
                <a:ea typeface="华文楷体" panose="02010600040101010101" pitchFamily="2" charset="-122"/>
                <a:cs typeface="+mj-cs"/>
              </a:rPr>
              <a:t>主体的范围</a:t>
            </a:r>
          </a:p>
          <a:p>
            <a:pPr algn="just">
              <a:buFont typeface="Monotype Sorts" charset="2"/>
              <a:buNone/>
              <a:defRPr/>
            </a:pPr>
            <a:endParaRPr lang="zh-CN" altLang="en-US" sz="2600" dirty="0">
              <a:latin typeface="华文楷体" panose="02010600040101010101" pitchFamily="2" charset="-122"/>
              <a:ea typeface="华文楷体" panose="02010600040101010101" pitchFamily="2" charset="-122"/>
              <a:cs typeface="+mj-cs"/>
            </a:endParaRPr>
          </a:p>
          <a:p>
            <a:pPr>
              <a:lnSpc>
                <a:spcPct val="150000"/>
              </a:lnSpc>
              <a:buFont typeface="Monotype Sorts" charset="2"/>
              <a:buNone/>
              <a:defRPr/>
            </a:pPr>
            <a:r>
              <a:rPr lang="zh-CN" altLang="en-US" sz="2600" dirty="0">
                <a:latin typeface="华文楷体" panose="02010600040101010101" pitchFamily="2" charset="-122"/>
                <a:ea typeface="华文楷体" panose="02010600040101010101" pitchFamily="2" charset="-122"/>
                <a:cs typeface="+mj-cs"/>
              </a:rPr>
              <a:t>	</a:t>
            </a:r>
            <a:r>
              <a:rPr lang="zh-CN" altLang="en-US" sz="2600" dirty="0" smtClean="0">
                <a:latin typeface="华文楷体" panose="02010600040101010101" pitchFamily="2" charset="-122"/>
                <a:ea typeface="华文楷体" panose="02010600040101010101" pitchFamily="2" charset="-122"/>
                <a:cs typeface="+mj-cs"/>
              </a:rPr>
              <a:t>有</a:t>
            </a:r>
            <a:r>
              <a:rPr lang="zh-CN" altLang="en-US" sz="2600" dirty="0">
                <a:latin typeface="华文楷体" panose="02010600040101010101" pitchFamily="2" charset="-122"/>
                <a:ea typeface="华文楷体" panose="02010600040101010101" pitchFamily="2" charset="-122"/>
                <a:cs typeface="+mj-cs"/>
              </a:rPr>
              <a:t>权依照我国专利法提出专利申请并享有专利权的民事</a:t>
            </a:r>
            <a:r>
              <a:rPr lang="zh-CN" altLang="en-US" sz="2600" dirty="0" smtClean="0">
                <a:latin typeface="华文楷体" panose="02010600040101010101" pitchFamily="2" charset="-122"/>
                <a:ea typeface="华文楷体" panose="02010600040101010101" pitchFamily="2" charset="-122"/>
                <a:cs typeface="+mj-cs"/>
              </a:rPr>
              <a:t>主体，包括：发明人或设计人，单位（职务发明），受让人，外国人。</a:t>
            </a:r>
            <a:endParaRPr lang="zh-CN" altLang="en-US" sz="2600" dirty="0">
              <a:latin typeface="华文楷体" panose="02010600040101010101" pitchFamily="2" charset="-122"/>
              <a:ea typeface="华文楷体" panose="02010600040101010101" pitchFamily="2" charset="-122"/>
              <a:cs typeface="+mj-cs"/>
            </a:endParaRPr>
          </a:p>
          <a:p>
            <a:pPr>
              <a:lnSpc>
                <a:spcPct val="150000"/>
              </a:lnSpc>
              <a:buFont typeface="Monotype Sorts" charset="2"/>
              <a:buNone/>
              <a:defRPr/>
            </a:pPr>
            <a:r>
              <a:rPr lang="zh-CN" altLang="en-US" sz="3200" dirty="0">
                <a:solidFill>
                  <a:srgbClr val="0070C0"/>
                </a:solidFill>
                <a:latin typeface="楷体_GB2312" pitchFamily="49" charset="-122"/>
                <a:ea typeface="楷体_GB2312" pitchFamily="49" charset="-122"/>
              </a:rPr>
              <a:t>		</a:t>
            </a:r>
            <a:endParaRPr lang="zh-CN" altLang="en-US" dirty="0">
              <a:solidFill>
                <a:srgbClr val="0070C0"/>
              </a:solidFill>
            </a:endParaRPr>
          </a:p>
        </p:txBody>
      </p:sp>
    </p:spTree>
    <p:extLst>
      <p:ext uri="{BB962C8B-B14F-4D97-AF65-F5344CB8AC3E}">
        <p14:creationId xmlns:p14="http://schemas.microsoft.com/office/powerpoint/2010/main" val="193886859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455228" y="374015"/>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628650" y="914400"/>
            <a:ext cx="7886700" cy="844869"/>
          </a:xfrm>
        </p:spPr>
        <p:txBody>
          <a:bodyPr>
            <a:normAutofit/>
          </a:bodyPr>
          <a:lstStyle/>
          <a:p>
            <a:r>
              <a:rPr lang="en-US" altLang="zh-CN" sz="2600" dirty="0" smtClean="0">
                <a:latin typeface="华文楷体" panose="02010600040101010101" pitchFamily="2" charset="-122"/>
                <a:ea typeface="华文楷体" panose="02010600040101010101" pitchFamily="2" charset="-122"/>
              </a:rPr>
              <a:t>2.1</a:t>
            </a:r>
            <a:r>
              <a:rPr lang="zh-CN" altLang="en-US" sz="2600" dirty="0" smtClean="0">
                <a:latin typeface="华文楷体" panose="02010600040101010101" pitchFamily="2" charset="-122"/>
                <a:ea typeface="华文楷体" panose="02010600040101010101" pitchFamily="2" charset="-122"/>
              </a:rPr>
              <a:t>发明人</a:t>
            </a:r>
            <a:r>
              <a:rPr lang="zh-CN" altLang="en-US" sz="2600" dirty="0">
                <a:latin typeface="华文楷体" panose="02010600040101010101" pitchFamily="2" charset="-122"/>
                <a:ea typeface="华文楷体" panose="02010600040101010101" pitchFamily="2" charset="-122"/>
              </a:rPr>
              <a:t>或者设计人</a:t>
            </a:r>
          </a:p>
        </p:txBody>
      </p:sp>
      <p:sp>
        <p:nvSpPr>
          <p:cNvPr id="5" name="内容占位符 4"/>
          <p:cNvSpPr>
            <a:spLocks noGrp="1"/>
          </p:cNvSpPr>
          <p:nvPr>
            <p:ph idx="1"/>
          </p:nvPr>
        </p:nvSpPr>
        <p:spPr>
          <a:xfrm>
            <a:off x="628650" y="1825625"/>
            <a:ext cx="7886700" cy="4026535"/>
          </a:xfrm>
          <a:ln>
            <a:solidFill>
              <a:schemeClr val="accent1">
                <a:lumMod val="75000"/>
              </a:schemeClr>
            </a:solidFill>
          </a:ln>
        </p:spPr>
        <p:txBody>
          <a:bodyPr>
            <a:normAutofit/>
          </a:bodyPr>
          <a:lstStyle/>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a:latin typeface="华文楷体" panose="02010600040101010101" pitchFamily="2" charset="-122"/>
                <a:ea typeface="华文楷体" panose="02010600040101010101" pitchFamily="2" charset="-122"/>
                <a:cs typeface="+mj-cs"/>
              </a:rPr>
              <a:t>1</a:t>
            </a:r>
            <a:r>
              <a:rPr lang="zh-CN" altLang="en-US" sz="2600" dirty="0">
                <a:latin typeface="华文楷体" panose="02010600040101010101" pitchFamily="2" charset="-122"/>
                <a:ea typeface="华文楷体" panose="02010600040101010101" pitchFamily="2" charset="-122"/>
                <a:cs typeface="+mj-cs"/>
              </a:rPr>
              <a:t>）发明人或者设计人的含义</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专利法</a:t>
            </a:r>
            <a:r>
              <a:rPr lang="zh-CN" altLang="en-US" sz="2600" dirty="0">
                <a:latin typeface="华文楷体" panose="02010600040101010101" pitchFamily="2" charset="-122"/>
                <a:ea typeface="华文楷体" panose="02010600040101010101" pitchFamily="2" charset="-122"/>
                <a:cs typeface="+mj-cs"/>
              </a:rPr>
              <a:t>所称发明人或者设计人，是指对发明创造</a:t>
            </a:r>
            <a:r>
              <a:rPr lang="zh-CN" altLang="en-US" sz="2600" dirty="0" smtClean="0">
                <a:latin typeface="华文楷体" panose="02010600040101010101" pitchFamily="2" charset="-122"/>
                <a:ea typeface="华文楷体" panose="02010600040101010101" pitchFamily="2" charset="-122"/>
                <a:cs typeface="+mj-cs"/>
              </a:rPr>
              <a:t>的实质性</a:t>
            </a:r>
            <a:r>
              <a:rPr lang="zh-CN" altLang="en-US" sz="2600" dirty="0">
                <a:latin typeface="华文楷体" panose="02010600040101010101" pitchFamily="2" charset="-122"/>
                <a:ea typeface="华文楷体" panose="02010600040101010101" pitchFamily="2" charset="-122"/>
                <a:cs typeface="+mj-cs"/>
              </a:rPr>
              <a:t>特点作出创造性贡献的人。</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a:latin typeface="华文楷体" panose="02010600040101010101" pitchFamily="2" charset="-122"/>
                <a:ea typeface="华文楷体" panose="02010600040101010101" pitchFamily="2" charset="-122"/>
                <a:cs typeface="+mj-cs"/>
              </a:rPr>
              <a:t>2</a:t>
            </a:r>
            <a:r>
              <a:rPr lang="zh-CN" altLang="en-US" sz="2600" dirty="0">
                <a:latin typeface="华文楷体" panose="02010600040101010101" pitchFamily="2" charset="-122"/>
                <a:ea typeface="华文楷体" panose="02010600040101010101" pitchFamily="2" charset="-122"/>
                <a:cs typeface="+mj-cs"/>
              </a:rPr>
              <a:t>）发明人或者设计人的权利</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非职务发明</a:t>
            </a:r>
            <a:r>
              <a:rPr lang="zh-CN" altLang="en-US" sz="2600" dirty="0">
                <a:latin typeface="华文楷体" panose="02010600040101010101" pitchFamily="2" charset="-122"/>
                <a:ea typeface="华文楷体" panose="02010600040101010101" pitchFamily="2" charset="-122"/>
                <a:cs typeface="+mj-cs"/>
              </a:rPr>
              <a:t>：享有申请专利的权利。</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职务发明</a:t>
            </a:r>
            <a:r>
              <a:rPr lang="zh-CN" altLang="en-US" sz="2600" dirty="0">
                <a:latin typeface="华文楷体" panose="02010600040101010101" pitchFamily="2" charset="-122"/>
                <a:ea typeface="华文楷体" panose="02010600040101010101" pitchFamily="2" charset="-122"/>
                <a:cs typeface="+mj-cs"/>
              </a:rPr>
              <a:t>：</a:t>
            </a:r>
            <a:r>
              <a:rPr lang="zh-CN" altLang="en-US" sz="2600" dirty="0" smtClean="0">
                <a:latin typeface="华文楷体" panose="02010600040101010101" pitchFamily="2" charset="-122"/>
                <a:ea typeface="华文楷体" panose="02010600040101010101" pitchFamily="2" charset="-122"/>
                <a:cs typeface="+mj-cs"/>
              </a:rPr>
              <a:t>有署名的权利</a:t>
            </a:r>
            <a:r>
              <a:rPr lang="zh-CN" altLang="en-US" sz="2600" dirty="0">
                <a:latin typeface="华文楷体" panose="02010600040101010101" pitchFamily="2" charset="-122"/>
                <a:ea typeface="华文楷体" panose="02010600040101010101" pitchFamily="2" charset="-122"/>
                <a:cs typeface="+mj-cs"/>
              </a:rPr>
              <a:t>。 </a:t>
            </a:r>
          </a:p>
          <a:p>
            <a:pPr marL="0" indent="0">
              <a:buNone/>
            </a:pPr>
            <a:endParaRPr lang="zh-CN" altLang="en-US" dirty="0">
              <a:solidFill>
                <a:srgbClr val="0070C0"/>
              </a:solidFill>
            </a:endParaRPr>
          </a:p>
        </p:txBody>
      </p:sp>
    </p:spTree>
    <p:extLst>
      <p:ext uri="{BB962C8B-B14F-4D97-AF65-F5344CB8AC3E}">
        <p14:creationId xmlns:p14="http://schemas.microsoft.com/office/powerpoint/2010/main" val="11977488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403273" y="309469"/>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659823" y="958125"/>
            <a:ext cx="7886700" cy="833439"/>
          </a:xfrm>
        </p:spPr>
        <p:txBody>
          <a:bodyPr>
            <a:normAutofit/>
          </a:bodyPr>
          <a:lstStyle/>
          <a:p>
            <a:r>
              <a:rPr lang="en-US" altLang="zh-CN" sz="2600" dirty="0" smtClean="0">
                <a:latin typeface="华文楷体" panose="02010600040101010101" pitchFamily="2" charset="-122"/>
                <a:ea typeface="华文楷体" panose="02010600040101010101" pitchFamily="2" charset="-122"/>
              </a:rPr>
              <a:t>2.2 </a:t>
            </a:r>
            <a:r>
              <a:rPr lang="zh-CN" altLang="en-US" sz="2600" dirty="0" smtClean="0">
                <a:latin typeface="华文楷体" panose="02010600040101010101" pitchFamily="2" charset="-122"/>
                <a:ea typeface="华文楷体" panose="02010600040101010101" pitchFamily="2" charset="-122"/>
              </a:rPr>
              <a:t>职务发明</a:t>
            </a:r>
            <a:endParaRPr lang="zh-CN" altLang="en-US" sz="2600" dirty="0">
              <a:latin typeface="华文楷体" panose="02010600040101010101" pitchFamily="2" charset="-122"/>
              <a:ea typeface="华文楷体" panose="02010600040101010101" pitchFamily="2" charset="-122"/>
            </a:endParaRPr>
          </a:p>
        </p:txBody>
      </p:sp>
      <p:sp>
        <p:nvSpPr>
          <p:cNvPr id="5" name="内容占位符 4"/>
          <p:cNvSpPr>
            <a:spLocks noGrp="1"/>
          </p:cNvSpPr>
          <p:nvPr>
            <p:ph idx="1"/>
          </p:nvPr>
        </p:nvSpPr>
        <p:spPr>
          <a:xfrm>
            <a:off x="659823" y="1655271"/>
            <a:ext cx="7886700" cy="4656773"/>
          </a:xfrm>
          <a:ln>
            <a:solidFill>
              <a:schemeClr val="accent1">
                <a:lumMod val="75000"/>
              </a:schemeClr>
            </a:solidFill>
          </a:ln>
        </p:spPr>
        <p:txBody>
          <a:bodyPr>
            <a:normAutofit fontScale="92500" lnSpcReduction="20000"/>
          </a:bodyPr>
          <a:lstStyle/>
          <a:p>
            <a:pPr marL="0" indent="0">
              <a:lnSpc>
                <a:spcPct val="170000"/>
              </a:lnSpc>
              <a:spcBef>
                <a:spcPct val="0"/>
              </a:spcBef>
              <a:buNone/>
              <a:defRPr/>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1</a:t>
            </a:r>
            <a:r>
              <a:rPr lang="zh-CN" altLang="en-US" sz="2600" dirty="0" smtClean="0">
                <a:latin typeface="华文楷体" panose="02010600040101010101" pitchFamily="2" charset="-122"/>
                <a:ea typeface="华文楷体" panose="02010600040101010101" pitchFamily="2" charset="-122"/>
                <a:cs typeface="+mj-cs"/>
              </a:rPr>
              <a:t>）执行</a:t>
            </a:r>
            <a:r>
              <a:rPr lang="zh-CN" altLang="en-US" sz="2600" dirty="0">
                <a:latin typeface="华文楷体" panose="02010600040101010101" pitchFamily="2" charset="-122"/>
                <a:ea typeface="华文楷体" panose="02010600040101010101" pitchFamily="2" charset="-122"/>
                <a:cs typeface="+mj-cs"/>
              </a:rPr>
              <a:t>本单位的任务所做出的发明创造</a:t>
            </a:r>
            <a:r>
              <a:rPr lang="zh-CN" altLang="en-US" sz="2600" dirty="0" smtClean="0">
                <a:latin typeface="华文楷体" panose="02010600040101010101" pitchFamily="2" charset="-122"/>
                <a:ea typeface="华文楷体" panose="02010600040101010101" pitchFamily="2" charset="-122"/>
                <a:cs typeface="+mj-cs"/>
              </a:rPr>
              <a:t>：</a:t>
            </a:r>
            <a:endParaRPr lang="en-US" altLang="zh-CN" sz="2600" dirty="0" smtClean="0">
              <a:latin typeface="华文楷体" panose="02010600040101010101" pitchFamily="2" charset="-122"/>
              <a:ea typeface="华文楷体" panose="02010600040101010101" pitchFamily="2" charset="-122"/>
              <a:cs typeface="+mj-cs"/>
            </a:endParaRPr>
          </a:p>
          <a:p>
            <a:pPr>
              <a:lnSpc>
                <a:spcPct val="170000"/>
              </a:lnSpc>
              <a:spcBef>
                <a:spcPct val="0"/>
              </a:spcBef>
              <a:buFont typeface="Wingdings" panose="05000000000000000000" pitchFamily="2" charset="2"/>
              <a:buChar char="Ø"/>
              <a:defRPr/>
            </a:pPr>
            <a:r>
              <a:rPr lang="zh-CN" altLang="en-US" sz="2600" dirty="0" smtClean="0">
                <a:latin typeface="华文楷体" panose="02010600040101010101" pitchFamily="2" charset="-122"/>
                <a:ea typeface="华文楷体" panose="02010600040101010101" pitchFamily="2" charset="-122"/>
                <a:cs typeface="+mj-cs"/>
              </a:rPr>
              <a:t>本职工作；</a:t>
            </a:r>
            <a:endParaRPr lang="en-US" altLang="zh-CN" sz="2600" dirty="0" smtClean="0">
              <a:latin typeface="华文楷体" panose="02010600040101010101" pitchFamily="2" charset="-122"/>
              <a:ea typeface="华文楷体" panose="02010600040101010101" pitchFamily="2" charset="-122"/>
              <a:cs typeface="+mj-cs"/>
            </a:endParaRPr>
          </a:p>
          <a:p>
            <a:pPr>
              <a:lnSpc>
                <a:spcPct val="170000"/>
              </a:lnSpc>
              <a:spcBef>
                <a:spcPct val="0"/>
              </a:spcBef>
              <a:buFont typeface="Wingdings" panose="05000000000000000000" pitchFamily="2" charset="2"/>
              <a:buChar char="Ø"/>
              <a:defRPr/>
            </a:pPr>
            <a:r>
              <a:rPr lang="zh-CN" altLang="en-US" sz="2600" dirty="0" smtClean="0">
                <a:latin typeface="华文楷体" panose="02010600040101010101" pitchFamily="2" charset="-122"/>
                <a:ea typeface="华文楷体" panose="02010600040101010101" pitchFamily="2" charset="-122"/>
                <a:cs typeface="+mj-cs"/>
              </a:rPr>
              <a:t>履行</a:t>
            </a:r>
            <a:r>
              <a:rPr lang="zh-CN" altLang="en-US" sz="2600" dirty="0">
                <a:latin typeface="华文楷体" panose="02010600040101010101" pitchFamily="2" charset="-122"/>
                <a:ea typeface="华文楷体" panose="02010600040101010101" pitchFamily="2" charset="-122"/>
                <a:cs typeface="+mj-cs"/>
              </a:rPr>
              <a:t>本质工作以外的单位交付的任务</a:t>
            </a:r>
            <a:r>
              <a:rPr lang="zh-CN" altLang="en-US" sz="2600" dirty="0" smtClean="0">
                <a:latin typeface="华文楷体" panose="02010600040101010101" pitchFamily="2" charset="-122"/>
                <a:ea typeface="华文楷体" panose="02010600040101010101" pitchFamily="2" charset="-122"/>
                <a:cs typeface="+mj-cs"/>
              </a:rPr>
              <a:t>；</a:t>
            </a:r>
            <a:endParaRPr lang="en-US" altLang="zh-CN" sz="2600" dirty="0" smtClean="0">
              <a:latin typeface="华文楷体" panose="02010600040101010101" pitchFamily="2" charset="-122"/>
              <a:ea typeface="华文楷体" panose="02010600040101010101" pitchFamily="2" charset="-122"/>
              <a:cs typeface="+mj-cs"/>
            </a:endParaRPr>
          </a:p>
          <a:p>
            <a:pPr>
              <a:lnSpc>
                <a:spcPct val="170000"/>
              </a:lnSpc>
              <a:spcBef>
                <a:spcPct val="0"/>
              </a:spcBef>
              <a:buFont typeface="Wingdings" panose="05000000000000000000" pitchFamily="2" charset="2"/>
              <a:buChar char="Ø"/>
              <a:defRPr/>
            </a:pPr>
            <a:r>
              <a:rPr lang="zh-CN" altLang="en-US" sz="2600" dirty="0" smtClean="0">
                <a:latin typeface="华文楷体" panose="02010600040101010101" pitchFamily="2" charset="-122"/>
                <a:ea typeface="华文楷体" panose="02010600040101010101" pitchFamily="2" charset="-122"/>
                <a:cs typeface="+mj-cs"/>
              </a:rPr>
              <a:t>退休</a:t>
            </a:r>
            <a:r>
              <a:rPr lang="zh-CN" altLang="en-US" sz="2600" dirty="0">
                <a:latin typeface="华文楷体" panose="02010600040101010101" pitchFamily="2" charset="-122"/>
                <a:ea typeface="华文楷体" panose="02010600040101010101" pitchFamily="2" charset="-122"/>
                <a:cs typeface="+mj-cs"/>
              </a:rPr>
              <a:t>、退职或调动工作后一年内做出的与在原单位承担的本质工作或者分配的任务有关的发明创造</a:t>
            </a:r>
            <a:r>
              <a:rPr lang="zh-CN" altLang="en-US" sz="2600" dirty="0" smtClean="0">
                <a:latin typeface="华文楷体" panose="02010600040101010101" pitchFamily="2" charset="-122"/>
                <a:ea typeface="华文楷体" panose="02010600040101010101" pitchFamily="2" charset="-122"/>
                <a:cs typeface="+mj-cs"/>
              </a:rPr>
              <a:t>。</a:t>
            </a:r>
            <a:endParaRPr lang="en-US" altLang="zh-CN" sz="2600" dirty="0" smtClean="0">
              <a:latin typeface="华文楷体" panose="02010600040101010101" pitchFamily="2" charset="-122"/>
              <a:ea typeface="华文楷体" panose="02010600040101010101" pitchFamily="2" charset="-122"/>
              <a:cs typeface="+mj-cs"/>
            </a:endParaRPr>
          </a:p>
          <a:p>
            <a:pPr marL="0" indent="0">
              <a:lnSpc>
                <a:spcPct val="17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2</a:t>
            </a:r>
            <a:r>
              <a:rPr lang="zh-CN" altLang="en-US" sz="2600" dirty="0" smtClean="0">
                <a:latin typeface="华文楷体" panose="02010600040101010101" pitchFamily="2" charset="-122"/>
                <a:ea typeface="华文楷体" panose="02010600040101010101" pitchFamily="2" charset="-122"/>
                <a:cs typeface="+mj-cs"/>
              </a:rPr>
              <a:t>）主要</a:t>
            </a:r>
            <a:r>
              <a:rPr lang="zh-CN" altLang="en-US" sz="2600" dirty="0">
                <a:latin typeface="华文楷体" panose="02010600040101010101" pitchFamily="2" charset="-122"/>
                <a:ea typeface="华文楷体" panose="02010600040101010101" pitchFamily="2" charset="-122"/>
                <a:cs typeface="+mj-cs"/>
              </a:rPr>
              <a:t>是利用本单位的物质技术条件完成的</a:t>
            </a:r>
            <a:r>
              <a:rPr lang="zh-CN" altLang="en-US" sz="2600" dirty="0" smtClean="0">
                <a:latin typeface="华文楷体" panose="02010600040101010101" pitchFamily="2" charset="-122"/>
                <a:ea typeface="华文楷体" panose="02010600040101010101" pitchFamily="2" charset="-122"/>
                <a:cs typeface="+mj-cs"/>
              </a:rPr>
              <a:t>发明创造。</a:t>
            </a:r>
            <a:endParaRPr lang="zh-CN" altLang="en-US" sz="2600" dirty="0">
              <a:latin typeface="华文楷体" panose="02010600040101010101" pitchFamily="2" charset="-122"/>
              <a:ea typeface="华文楷体" panose="02010600040101010101" pitchFamily="2" charset="-122"/>
              <a:cs typeface="+mj-cs"/>
            </a:endParaRPr>
          </a:p>
          <a:p>
            <a:pPr>
              <a:lnSpc>
                <a:spcPct val="170000"/>
              </a:lnSpc>
              <a:spcBef>
                <a:spcPct val="0"/>
              </a:spcBef>
              <a:buFont typeface="Wingdings" panose="05000000000000000000" pitchFamily="2" charset="2"/>
              <a:buChar char="Ø"/>
            </a:pPr>
            <a:r>
              <a:rPr lang="zh-CN" altLang="en-US" sz="2600" dirty="0">
                <a:latin typeface="华文楷体" panose="02010600040101010101" pitchFamily="2" charset="-122"/>
                <a:ea typeface="华文楷体" panose="02010600040101010101" pitchFamily="2" charset="-122"/>
                <a:cs typeface="+mj-cs"/>
              </a:rPr>
              <a:t>物质技术</a:t>
            </a:r>
            <a:r>
              <a:rPr lang="zh-CN" altLang="en-US" sz="2600" dirty="0" smtClean="0">
                <a:latin typeface="华文楷体" panose="02010600040101010101" pitchFamily="2" charset="-122"/>
                <a:ea typeface="华文楷体" panose="02010600040101010101" pitchFamily="2" charset="-122"/>
                <a:cs typeface="+mj-cs"/>
              </a:rPr>
              <a:t>条件包括：</a:t>
            </a:r>
            <a:r>
              <a:rPr lang="zh-CN" altLang="en-US" sz="2600" dirty="0">
                <a:latin typeface="华文楷体" panose="02010600040101010101" pitchFamily="2" charset="-122"/>
                <a:ea typeface="华文楷体" panose="02010600040101010101" pitchFamily="2" charset="-122"/>
                <a:cs typeface="+mj-cs"/>
              </a:rPr>
              <a:t>资金、设备、零部件、原材料、保密</a:t>
            </a:r>
            <a:r>
              <a:rPr lang="zh-CN" altLang="en-US" sz="2600" dirty="0" smtClean="0">
                <a:latin typeface="华文楷体" panose="02010600040101010101" pitchFamily="2" charset="-122"/>
                <a:ea typeface="华文楷体" panose="02010600040101010101" pitchFamily="2" charset="-122"/>
                <a:cs typeface="+mj-cs"/>
              </a:rPr>
              <a:t>的技术资料等。</a:t>
            </a:r>
            <a:endParaRPr lang="zh-CN" altLang="en-US" sz="2600" dirty="0">
              <a:latin typeface="华文楷体" panose="02010600040101010101" pitchFamily="2" charset="-122"/>
              <a:ea typeface="华文楷体" panose="02010600040101010101" pitchFamily="2" charset="-122"/>
              <a:cs typeface="+mj-cs"/>
            </a:endParaRPr>
          </a:p>
          <a:p>
            <a:pPr marL="0" indent="0">
              <a:buNone/>
            </a:pPr>
            <a:endParaRPr lang="zh-CN" altLang="en-US" dirty="0">
              <a:solidFill>
                <a:srgbClr val="0070C0"/>
              </a:solidFill>
            </a:endParaRPr>
          </a:p>
        </p:txBody>
      </p:sp>
    </p:spTree>
    <p:extLst>
      <p:ext uri="{BB962C8B-B14F-4D97-AF65-F5344CB8AC3E}">
        <p14:creationId xmlns:p14="http://schemas.microsoft.com/office/powerpoint/2010/main" val="189850129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569528" y="369729"/>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628650" y="914400"/>
            <a:ext cx="7886700" cy="776289"/>
          </a:xfrm>
        </p:spPr>
        <p:txBody>
          <a:bodyPr>
            <a:normAutofit/>
          </a:bodyPr>
          <a:lstStyle/>
          <a:p>
            <a:r>
              <a:rPr lang="en-US" altLang="zh-CN" sz="2600" dirty="0" smtClean="0">
                <a:latin typeface="华文楷体" panose="02010600040101010101" pitchFamily="2" charset="-122"/>
                <a:ea typeface="华文楷体" panose="02010600040101010101" pitchFamily="2" charset="-122"/>
              </a:rPr>
              <a:t>3</a:t>
            </a:r>
            <a:r>
              <a:rPr lang="zh-CN" altLang="en-US" sz="2600" dirty="0" smtClean="0">
                <a:latin typeface="华文楷体" panose="02010600040101010101" pitchFamily="2" charset="-122"/>
                <a:ea typeface="华文楷体" panose="02010600040101010101" pitchFamily="2" charset="-122"/>
              </a:rPr>
              <a:t>、专利权</a:t>
            </a:r>
            <a:r>
              <a:rPr lang="zh-CN" altLang="en-US" sz="2600" dirty="0">
                <a:latin typeface="华文楷体" panose="02010600040101010101" pitchFamily="2" charset="-122"/>
                <a:ea typeface="华文楷体" panose="02010600040101010101" pitchFamily="2" charset="-122"/>
              </a:rPr>
              <a:t>的客体</a:t>
            </a:r>
          </a:p>
        </p:txBody>
      </p:sp>
      <p:sp>
        <p:nvSpPr>
          <p:cNvPr id="5" name="内容占位符 4"/>
          <p:cNvSpPr>
            <a:spLocks noGrp="1"/>
          </p:cNvSpPr>
          <p:nvPr>
            <p:ph idx="1"/>
          </p:nvPr>
        </p:nvSpPr>
        <p:spPr>
          <a:xfrm>
            <a:off x="628650" y="1665605"/>
            <a:ext cx="7886700" cy="4351338"/>
          </a:xfrm>
          <a:ln>
            <a:solidFill>
              <a:schemeClr val="accent1">
                <a:lumMod val="75000"/>
              </a:schemeClr>
            </a:solidFill>
          </a:ln>
        </p:spPr>
        <p:txBody>
          <a:bodyPr>
            <a:normAutofit fontScale="92500" lnSpcReduction="10000"/>
          </a:bodyPr>
          <a:lstStyle/>
          <a:p>
            <a:pPr marL="0" indent="0">
              <a:spcBef>
                <a:spcPct val="0"/>
              </a:spcBef>
              <a:buNone/>
            </a:pPr>
            <a:r>
              <a:rPr lang="zh-CN" altLang="en-US" sz="2600" dirty="0">
                <a:latin typeface="华文楷体" panose="02010600040101010101" pitchFamily="2" charset="-122"/>
                <a:ea typeface="华文楷体" panose="02010600040101010101" pitchFamily="2" charset="-122"/>
                <a:cs typeface="+mj-cs"/>
              </a:rPr>
              <a:t>客体范围</a:t>
            </a:r>
          </a:p>
          <a:p>
            <a:pPr marL="0" indent="0">
              <a:spcBef>
                <a:spcPct val="0"/>
              </a:spcBef>
              <a:buNone/>
            </a:pPr>
            <a:endParaRPr lang="zh-CN" altLang="en-US" sz="2600" dirty="0">
              <a:latin typeface="华文楷体" panose="02010600040101010101" pitchFamily="2" charset="-122"/>
              <a:ea typeface="华文楷体" panose="02010600040101010101" pitchFamily="2" charset="-122"/>
              <a:cs typeface="+mj-cs"/>
            </a:endParaRP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1</a:t>
            </a:r>
            <a:r>
              <a:rPr lang="zh-CN" altLang="en-US" sz="2600" dirty="0" smtClean="0">
                <a:latin typeface="华文楷体" panose="02010600040101010101" pitchFamily="2" charset="-122"/>
                <a:ea typeface="华文楷体" panose="02010600040101010101" pitchFamily="2" charset="-122"/>
                <a:cs typeface="+mj-cs"/>
              </a:rPr>
              <a:t>）发明</a:t>
            </a:r>
            <a:r>
              <a:rPr lang="zh-CN" altLang="en-US" sz="2600" dirty="0">
                <a:latin typeface="华文楷体" panose="02010600040101010101" pitchFamily="2" charset="-122"/>
                <a:ea typeface="华文楷体" panose="02010600040101010101" pitchFamily="2" charset="-122"/>
                <a:cs typeface="+mj-cs"/>
              </a:rPr>
              <a:t>：对产品、方法或者其改进所提出的新的技术</a:t>
            </a:r>
            <a:r>
              <a:rPr lang="zh-CN" altLang="en-US" sz="2600" dirty="0" smtClean="0">
                <a:latin typeface="华文楷体" panose="02010600040101010101" pitchFamily="2" charset="-122"/>
                <a:ea typeface="华文楷体" panose="02010600040101010101" pitchFamily="2" charset="-122"/>
                <a:cs typeface="+mj-cs"/>
              </a:rPr>
              <a:t>方案。</a:t>
            </a:r>
            <a:endParaRPr lang="zh-CN" altLang="en-US" sz="2600" dirty="0">
              <a:latin typeface="华文楷体" panose="02010600040101010101" pitchFamily="2" charset="-122"/>
              <a:ea typeface="华文楷体" panose="02010600040101010101" pitchFamily="2" charset="-122"/>
              <a:cs typeface="+mj-cs"/>
            </a:endParaRP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2</a:t>
            </a:r>
            <a:r>
              <a:rPr lang="zh-CN" altLang="en-US" sz="2600" dirty="0" smtClean="0">
                <a:latin typeface="华文楷体" panose="02010600040101010101" pitchFamily="2" charset="-122"/>
                <a:ea typeface="华文楷体" panose="02010600040101010101" pitchFamily="2" charset="-122"/>
                <a:cs typeface="+mj-cs"/>
              </a:rPr>
              <a:t>）实用</a:t>
            </a:r>
            <a:r>
              <a:rPr lang="zh-CN" altLang="en-US" sz="2600" dirty="0">
                <a:latin typeface="华文楷体" panose="02010600040101010101" pitchFamily="2" charset="-122"/>
                <a:ea typeface="华文楷体" panose="02010600040101010101" pitchFamily="2" charset="-122"/>
                <a:cs typeface="+mj-cs"/>
              </a:rPr>
              <a:t>新型：对产品的形状、构造或者其结合所提出的适于实用的新的技术方案。</a:t>
            </a:r>
          </a:p>
          <a:p>
            <a:pPr marL="0" indent="0">
              <a:lnSpc>
                <a:spcPct val="150000"/>
              </a:lnSpc>
              <a:spcBef>
                <a:spcPct val="0"/>
              </a:spcBef>
              <a:buNone/>
            </a:pPr>
            <a:r>
              <a:rPr lang="zh-CN" altLang="en-US" sz="2600" dirty="0" smtClean="0">
                <a:latin typeface="华文楷体" panose="02010600040101010101" pitchFamily="2" charset="-122"/>
                <a:ea typeface="华文楷体" panose="02010600040101010101" pitchFamily="2" charset="-122"/>
                <a:cs typeface="+mj-cs"/>
              </a:rPr>
              <a:t>（</a:t>
            </a:r>
            <a:r>
              <a:rPr lang="en-US" altLang="zh-CN" sz="2600" dirty="0" smtClean="0">
                <a:latin typeface="华文楷体" panose="02010600040101010101" pitchFamily="2" charset="-122"/>
                <a:ea typeface="华文楷体" panose="02010600040101010101" pitchFamily="2" charset="-122"/>
                <a:cs typeface="+mj-cs"/>
              </a:rPr>
              <a:t>3</a:t>
            </a:r>
            <a:r>
              <a:rPr lang="zh-CN" altLang="en-US" sz="2600" dirty="0" smtClean="0">
                <a:latin typeface="华文楷体" panose="02010600040101010101" pitchFamily="2" charset="-122"/>
                <a:ea typeface="华文楷体" panose="02010600040101010101" pitchFamily="2" charset="-122"/>
                <a:cs typeface="+mj-cs"/>
              </a:rPr>
              <a:t>）外观</a:t>
            </a:r>
            <a:r>
              <a:rPr lang="zh-CN" altLang="en-US" sz="2600" dirty="0">
                <a:latin typeface="华文楷体" panose="02010600040101010101" pitchFamily="2" charset="-122"/>
                <a:ea typeface="华文楷体" panose="02010600040101010101" pitchFamily="2" charset="-122"/>
                <a:cs typeface="+mj-cs"/>
              </a:rPr>
              <a:t>设计：对产品的形状、图案或者其结合以及色彩与形状、图案的结合所作出的富有美感并适用于工业上应用的新设计</a:t>
            </a:r>
            <a:r>
              <a:rPr lang="zh-CN" altLang="en-US" sz="2600" dirty="0" smtClean="0">
                <a:latin typeface="华文楷体" panose="02010600040101010101" pitchFamily="2" charset="-122"/>
                <a:ea typeface="华文楷体" panose="02010600040101010101" pitchFamily="2" charset="-122"/>
                <a:cs typeface="+mj-cs"/>
              </a:rPr>
              <a:t>。</a:t>
            </a:r>
            <a:endParaRPr lang="zh-CN" altLang="en-US" sz="2600" dirty="0">
              <a:latin typeface="华文楷体" panose="02010600040101010101" pitchFamily="2" charset="-122"/>
              <a:ea typeface="华文楷体" panose="02010600040101010101" pitchFamily="2" charset="-122"/>
              <a:cs typeface="+mj-cs"/>
            </a:endParaRPr>
          </a:p>
        </p:txBody>
      </p:sp>
    </p:spTree>
    <p:extLst>
      <p:ext uri="{BB962C8B-B14F-4D97-AF65-F5344CB8AC3E}">
        <p14:creationId xmlns:p14="http://schemas.microsoft.com/office/powerpoint/2010/main" val="5346943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299364" y="429896"/>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545522" y="1140776"/>
            <a:ext cx="7886700" cy="787719"/>
          </a:xfrm>
        </p:spPr>
        <p:txBody>
          <a:bodyPr>
            <a:normAutofit/>
          </a:bodyPr>
          <a:lstStyle/>
          <a:p>
            <a:r>
              <a:rPr lang="en-US" altLang="zh-CN" sz="2600" dirty="0" smtClean="0">
                <a:latin typeface="华文楷体" panose="02010600040101010101" pitchFamily="2" charset="-122"/>
                <a:ea typeface="华文楷体" panose="02010600040101010101" pitchFamily="2" charset="-122"/>
              </a:rPr>
              <a:t>4</a:t>
            </a:r>
            <a:r>
              <a:rPr lang="zh-CN" altLang="en-US" sz="2600" dirty="0" smtClean="0">
                <a:latin typeface="华文楷体" panose="02010600040101010101" pitchFamily="2" charset="-122"/>
                <a:ea typeface="华文楷体" panose="02010600040101010101" pitchFamily="2" charset="-122"/>
              </a:rPr>
              <a:t>、授予</a:t>
            </a:r>
            <a:r>
              <a:rPr lang="zh-CN" altLang="en-US" sz="2600" dirty="0">
                <a:latin typeface="华文楷体" panose="02010600040101010101" pitchFamily="2" charset="-122"/>
                <a:ea typeface="华文楷体" panose="02010600040101010101" pitchFamily="2" charset="-122"/>
              </a:rPr>
              <a:t>专利权的条件</a:t>
            </a:r>
          </a:p>
        </p:txBody>
      </p:sp>
      <p:sp>
        <p:nvSpPr>
          <p:cNvPr id="5" name="内容占位符 4"/>
          <p:cNvSpPr>
            <a:spLocks noGrp="1"/>
          </p:cNvSpPr>
          <p:nvPr>
            <p:ph idx="1"/>
          </p:nvPr>
        </p:nvSpPr>
        <p:spPr>
          <a:xfrm>
            <a:off x="545522" y="2089205"/>
            <a:ext cx="7530172" cy="3832225"/>
          </a:xfrm>
          <a:ln>
            <a:solidFill>
              <a:schemeClr val="accent1">
                <a:lumMod val="75000"/>
              </a:schemeClr>
            </a:solidFill>
          </a:ln>
        </p:spPr>
        <p:txBody>
          <a:bodyPr>
            <a:normAutofit/>
          </a:bodyPr>
          <a:lstStyle/>
          <a:p>
            <a:pPr marL="0" indent="0">
              <a:buNone/>
            </a:pPr>
            <a:r>
              <a:rPr lang="en-US" altLang="zh-CN" sz="2600" dirty="0" smtClean="0">
                <a:latin typeface="华文楷体" panose="02010600040101010101" pitchFamily="2" charset="-122"/>
                <a:ea typeface="华文楷体" panose="02010600040101010101" pitchFamily="2" charset="-122"/>
                <a:cs typeface="+mj-cs"/>
              </a:rPr>
              <a:t>4.1 </a:t>
            </a:r>
            <a:r>
              <a:rPr lang="zh-CN" altLang="en-US" sz="2600" dirty="0" smtClean="0">
                <a:latin typeface="华文楷体" panose="02010600040101010101" pitchFamily="2" charset="-122"/>
                <a:ea typeface="华文楷体" panose="02010600040101010101" pitchFamily="2" charset="-122"/>
                <a:cs typeface="+mj-cs"/>
              </a:rPr>
              <a:t>发明和实用新型</a:t>
            </a:r>
          </a:p>
          <a:p>
            <a:pPr marL="0" indent="0">
              <a:buNone/>
            </a:pPr>
            <a:endParaRPr lang="zh-CN" altLang="en-US" sz="2600" dirty="0" smtClean="0">
              <a:latin typeface="华文楷体" panose="02010600040101010101" pitchFamily="2" charset="-122"/>
              <a:ea typeface="华文楷体" panose="02010600040101010101" pitchFamily="2" charset="-122"/>
              <a:cs typeface="+mj-cs"/>
            </a:endParaRPr>
          </a:p>
          <a:p>
            <a:pPr>
              <a:lnSpc>
                <a:spcPct val="150000"/>
              </a:lnSpc>
              <a:buFont typeface="Wingdings" panose="05000000000000000000" pitchFamily="2" charset="2"/>
              <a:buChar char="ü"/>
            </a:pPr>
            <a:r>
              <a:rPr lang="zh-CN" altLang="en-US" sz="2600" dirty="0" smtClean="0">
                <a:latin typeface="华文楷体" panose="02010600040101010101" pitchFamily="2" charset="-122"/>
                <a:ea typeface="华文楷体" panose="02010600040101010101" pitchFamily="2" charset="-122"/>
                <a:cs typeface="+mj-cs"/>
              </a:rPr>
              <a:t>新颖性</a:t>
            </a:r>
          </a:p>
          <a:p>
            <a:pPr>
              <a:lnSpc>
                <a:spcPct val="150000"/>
              </a:lnSpc>
              <a:buFont typeface="Wingdings" panose="05000000000000000000" pitchFamily="2" charset="2"/>
              <a:buChar char="ü"/>
            </a:pPr>
            <a:r>
              <a:rPr lang="zh-CN" altLang="en-US" sz="2600" dirty="0" smtClean="0">
                <a:latin typeface="华文楷体" panose="02010600040101010101" pitchFamily="2" charset="-122"/>
                <a:ea typeface="华文楷体" panose="02010600040101010101" pitchFamily="2" charset="-122"/>
                <a:cs typeface="+mj-cs"/>
              </a:rPr>
              <a:t>创造性</a:t>
            </a:r>
          </a:p>
          <a:p>
            <a:pPr>
              <a:lnSpc>
                <a:spcPct val="150000"/>
              </a:lnSpc>
              <a:buFont typeface="Wingdings" panose="05000000000000000000" pitchFamily="2" charset="2"/>
              <a:buChar char="ü"/>
            </a:pPr>
            <a:r>
              <a:rPr lang="zh-CN" altLang="en-US" sz="2600" dirty="0" smtClean="0">
                <a:latin typeface="华文楷体" panose="02010600040101010101" pitchFamily="2" charset="-122"/>
                <a:ea typeface="华文楷体" panose="02010600040101010101" pitchFamily="2" charset="-122"/>
                <a:cs typeface="+mj-cs"/>
              </a:rPr>
              <a:t>实用性</a:t>
            </a:r>
          </a:p>
          <a:p>
            <a:pPr marL="0" indent="0">
              <a:buNone/>
            </a:pPr>
            <a:endParaRPr lang="zh-CN" altLang="en-US" dirty="0">
              <a:solidFill>
                <a:srgbClr val="0070C0"/>
              </a:solidFill>
            </a:endParaRPr>
          </a:p>
        </p:txBody>
      </p:sp>
    </p:spTree>
    <p:extLst>
      <p:ext uri="{BB962C8B-B14F-4D97-AF65-F5344CB8AC3E}">
        <p14:creationId xmlns:p14="http://schemas.microsoft.com/office/powerpoint/2010/main" val="10218831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507182" y="37576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3" name="标题 2"/>
          <p:cNvSpPr>
            <a:spLocks noGrp="1"/>
          </p:cNvSpPr>
          <p:nvPr>
            <p:ph type="title"/>
          </p:nvPr>
        </p:nvSpPr>
        <p:spPr>
          <a:xfrm>
            <a:off x="508115" y="1012031"/>
            <a:ext cx="7886700" cy="604839"/>
          </a:xfrm>
        </p:spPr>
        <p:txBody>
          <a:bodyPr>
            <a:normAutofit/>
          </a:bodyPr>
          <a:lstStyle/>
          <a:p>
            <a:r>
              <a:rPr lang="zh-CN" altLang="en-US" sz="2600" dirty="0" smtClean="0">
                <a:latin typeface="华文楷体" panose="02010600040101010101" pitchFamily="2" charset="-122"/>
                <a:ea typeface="华文楷体" panose="02010600040101010101" pitchFamily="2" charset="-122"/>
              </a:rPr>
              <a:t>（</a:t>
            </a:r>
            <a:r>
              <a:rPr lang="en-US" altLang="zh-CN" sz="2600" dirty="0" smtClean="0">
                <a:latin typeface="华文楷体" panose="02010600040101010101" pitchFamily="2" charset="-122"/>
                <a:ea typeface="华文楷体" panose="02010600040101010101" pitchFamily="2" charset="-122"/>
              </a:rPr>
              <a:t>1</a:t>
            </a:r>
            <a:r>
              <a:rPr lang="zh-CN" altLang="en-US" sz="2600" dirty="0" smtClean="0">
                <a:latin typeface="华文楷体" panose="02010600040101010101" pitchFamily="2" charset="-122"/>
                <a:ea typeface="华文楷体" panose="02010600040101010101" pitchFamily="2" charset="-122"/>
              </a:rPr>
              <a:t>）新颖</a:t>
            </a:r>
            <a:r>
              <a:rPr lang="zh-CN" altLang="en-US" sz="2600" dirty="0">
                <a:latin typeface="华文楷体" panose="02010600040101010101" pitchFamily="2" charset="-122"/>
                <a:ea typeface="华文楷体" panose="02010600040101010101" pitchFamily="2" charset="-122"/>
              </a:rPr>
              <a:t>性</a:t>
            </a:r>
          </a:p>
        </p:txBody>
      </p:sp>
      <p:sp>
        <p:nvSpPr>
          <p:cNvPr id="5" name="内容占位符 4"/>
          <p:cNvSpPr>
            <a:spLocks noGrp="1"/>
          </p:cNvSpPr>
          <p:nvPr>
            <p:ph idx="1"/>
          </p:nvPr>
        </p:nvSpPr>
        <p:spPr>
          <a:xfrm>
            <a:off x="659823" y="1651115"/>
            <a:ext cx="7886700" cy="4702493"/>
          </a:xfrm>
          <a:ln>
            <a:solidFill>
              <a:schemeClr val="accent1">
                <a:lumMod val="75000"/>
              </a:schemeClr>
            </a:solidFill>
          </a:ln>
        </p:spPr>
        <p:txBody>
          <a:bodyPr>
            <a:normAutofit/>
          </a:bodyPr>
          <a:lstStyle/>
          <a:p>
            <a:pPr marL="0" indent="0">
              <a:lnSpc>
                <a:spcPct val="150000"/>
              </a:lnSpc>
              <a:buNone/>
            </a:pPr>
            <a:r>
              <a:rPr lang="zh-CN" altLang="en-US" sz="2600" dirty="0" smtClean="0">
                <a:latin typeface="华文楷体" panose="02010600040101010101" pitchFamily="2" charset="-122"/>
                <a:ea typeface="华文楷体" panose="02010600040101010101" pitchFamily="2" charset="-122"/>
                <a:cs typeface="+mj-cs"/>
              </a:rPr>
              <a:t>该</a:t>
            </a:r>
            <a:r>
              <a:rPr lang="zh-CN" altLang="en-US" sz="2600" dirty="0">
                <a:latin typeface="华文楷体" panose="02010600040101010101" pitchFamily="2" charset="-122"/>
                <a:ea typeface="华文楷体" panose="02010600040101010101" pitchFamily="2" charset="-122"/>
                <a:cs typeface="+mj-cs"/>
              </a:rPr>
              <a:t>发明或者实用新型不属于现有技术；没有任何单位或者个人就同样的发明或者实用新型在申请日以前向国务院专利行政部门提出过申请，并记载在申请日以后公布的专利申请文件或者公告的专利文件中</a:t>
            </a:r>
            <a:r>
              <a:rPr lang="zh-CN" altLang="en-US" sz="2600" dirty="0" smtClean="0">
                <a:latin typeface="华文楷体" panose="02010600040101010101" pitchFamily="2" charset="-122"/>
                <a:ea typeface="华文楷体" panose="02010600040101010101" pitchFamily="2" charset="-122"/>
                <a:cs typeface="+mj-cs"/>
              </a:rPr>
              <a:t>。</a:t>
            </a:r>
            <a:endParaRPr lang="en-US" altLang="zh-CN" sz="2600" dirty="0" smtClean="0">
              <a:latin typeface="华文楷体" panose="02010600040101010101" pitchFamily="2" charset="-122"/>
              <a:ea typeface="华文楷体" panose="02010600040101010101" pitchFamily="2" charset="-122"/>
              <a:cs typeface="+mj-cs"/>
            </a:endParaRPr>
          </a:p>
          <a:p>
            <a:pPr marL="0" indent="0">
              <a:lnSpc>
                <a:spcPct val="150000"/>
              </a:lnSpc>
              <a:buNone/>
            </a:pPr>
            <a:r>
              <a:rPr lang="zh-CN" altLang="en-US" sz="2600" dirty="0" smtClean="0">
                <a:latin typeface="华文楷体" panose="02010600040101010101" pitchFamily="2" charset="-122"/>
                <a:ea typeface="华文楷体" panose="02010600040101010101" pitchFamily="2" charset="-122"/>
                <a:cs typeface="+mj-cs"/>
              </a:rPr>
              <a:t> 参照物</a:t>
            </a:r>
            <a:r>
              <a:rPr lang="en-US" altLang="zh-CN" sz="2600" dirty="0" smtClean="0">
                <a:latin typeface="华文楷体" panose="02010600040101010101" pitchFamily="2" charset="-122"/>
                <a:ea typeface="华文楷体" panose="02010600040101010101" pitchFamily="2" charset="-122"/>
                <a:cs typeface="+mj-cs"/>
              </a:rPr>
              <a:t>——</a:t>
            </a:r>
            <a:r>
              <a:rPr lang="zh-CN" altLang="en-US" sz="2600" dirty="0" smtClean="0">
                <a:latin typeface="华文楷体" panose="02010600040101010101" pitchFamily="2" charset="-122"/>
                <a:ea typeface="华文楷体" panose="02010600040101010101" pitchFamily="2" charset="-122"/>
                <a:cs typeface="+mj-cs"/>
              </a:rPr>
              <a:t>现有技术、抵触申请</a:t>
            </a:r>
          </a:p>
          <a:p>
            <a:pPr>
              <a:lnSpc>
                <a:spcPct val="150000"/>
              </a:lnSpc>
            </a:pPr>
            <a:r>
              <a:rPr lang="zh-CN" altLang="en-US" sz="2600" dirty="0" smtClean="0">
                <a:latin typeface="华文楷体" panose="02010600040101010101" pitchFamily="2" charset="-122"/>
                <a:ea typeface="华文楷体" panose="02010600040101010101" pitchFamily="2" charset="-122"/>
                <a:cs typeface="+mj-cs"/>
              </a:rPr>
              <a:t> </a:t>
            </a:r>
            <a:r>
              <a:rPr lang="zh-CN" altLang="en-US" sz="2600" dirty="0">
                <a:latin typeface="华文楷体" panose="02010600040101010101" pitchFamily="2" charset="-122"/>
                <a:ea typeface="华文楷体" panose="02010600040101010101" pitchFamily="2" charset="-122"/>
                <a:cs typeface="+mj-cs"/>
              </a:rPr>
              <a:t>时间</a:t>
            </a:r>
            <a:r>
              <a:rPr lang="zh-CN" altLang="en-US" sz="2600" dirty="0" smtClean="0">
                <a:latin typeface="华文楷体" panose="02010600040101010101" pitchFamily="2" charset="-122"/>
                <a:ea typeface="华文楷体" panose="02010600040101010101" pitchFamily="2" charset="-122"/>
                <a:cs typeface="+mj-cs"/>
              </a:rPr>
              <a:t>界限</a:t>
            </a:r>
            <a:r>
              <a:rPr lang="en-US" altLang="zh-CN" sz="2600" dirty="0" smtClean="0">
                <a:latin typeface="华文楷体" panose="02010600040101010101" pitchFamily="2" charset="-122"/>
                <a:ea typeface="华文楷体" panose="02010600040101010101" pitchFamily="2" charset="-122"/>
                <a:cs typeface="+mj-cs"/>
              </a:rPr>
              <a:t>——</a:t>
            </a:r>
            <a:r>
              <a:rPr lang="zh-CN" altLang="en-US" sz="2600" dirty="0" smtClean="0">
                <a:latin typeface="华文楷体" panose="02010600040101010101" pitchFamily="2" charset="-122"/>
                <a:ea typeface="华文楷体" panose="02010600040101010101" pitchFamily="2" charset="-122"/>
                <a:cs typeface="+mj-cs"/>
              </a:rPr>
              <a:t>申请</a:t>
            </a:r>
            <a:r>
              <a:rPr lang="zh-CN" altLang="en-US" sz="2600" dirty="0">
                <a:latin typeface="华文楷体" panose="02010600040101010101" pitchFamily="2" charset="-122"/>
                <a:ea typeface="华文楷体" panose="02010600040101010101" pitchFamily="2" charset="-122"/>
                <a:cs typeface="+mj-cs"/>
              </a:rPr>
              <a:t>日（优先权日）</a:t>
            </a:r>
          </a:p>
          <a:p>
            <a:pPr>
              <a:lnSpc>
                <a:spcPct val="150000"/>
              </a:lnSpc>
            </a:pPr>
            <a:r>
              <a:rPr lang="zh-CN" altLang="en-US" sz="2600" dirty="0">
                <a:latin typeface="华文楷体" panose="02010600040101010101" pitchFamily="2" charset="-122"/>
                <a:ea typeface="华文楷体" panose="02010600040101010101" pitchFamily="2" charset="-122"/>
                <a:cs typeface="+mj-cs"/>
              </a:rPr>
              <a:t> 公开</a:t>
            </a:r>
            <a:r>
              <a:rPr lang="zh-CN" altLang="en-US" sz="2600" dirty="0" smtClean="0">
                <a:latin typeface="华文楷体" panose="02010600040101010101" pitchFamily="2" charset="-122"/>
                <a:ea typeface="华文楷体" panose="02010600040101010101" pitchFamily="2" charset="-122"/>
                <a:cs typeface="+mj-cs"/>
              </a:rPr>
              <a:t>方式</a:t>
            </a:r>
            <a:r>
              <a:rPr lang="en-US" altLang="zh-CN" sz="2600" dirty="0" smtClean="0">
                <a:latin typeface="华文楷体" panose="02010600040101010101" pitchFamily="2" charset="-122"/>
                <a:ea typeface="华文楷体" panose="02010600040101010101" pitchFamily="2" charset="-122"/>
                <a:cs typeface="+mj-cs"/>
              </a:rPr>
              <a:t>——</a:t>
            </a:r>
            <a:r>
              <a:rPr lang="zh-CN" altLang="en-US" sz="2600" dirty="0" smtClean="0">
                <a:latin typeface="华文楷体" panose="02010600040101010101" pitchFamily="2" charset="-122"/>
                <a:ea typeface="华文楷体" panose="02010600040101010101" pitchFamily="2" charset="-122"/>
                <a:cs typeface="+mj-cs"/>
              </a:rPr>
              <a:t>国内外抵触</a:t>
            </a:r>
            <a:r>
              <a:rPr lang="zh-CN" altLang="en-US" sz="2600" dirty="0">
                <a:latin typeface="华文楷体" panose="02010600040101010101" pitchFamily="2" charset="-122"/>
                <a:ea typeface="华文楷体" panose="02010600040101010101" pitchFamily="2" charset="-122"/>
                <a:cs typeface="+mj-cs"/>
              </a:rPr>
              <a:t>申请</a:t>
            </a:r>
          </a:p>
        </p:txBody>
      </p:sp>
    </p:spTree>
    <p:extLst>
      <p:ext uri="{BB962C8B-B14F-4D97-AF65-F5344CB8AC3E}">
        <p14:creationId xmlns:p14="http://schemas.microsoft.com/office/powerpoint/2010/main" val="123563923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5685706" y="430132"/>
            <a:ext cx="3458294" cy="338138"/>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6" name="标题 2"/>
          <p:cNvSpPr>
            <a:spLocks noGrp="1"/>
          </p:cNvSpPr>
          <p:nvPr>
            <p:ph type="title"/>
          </p:nvPr>
        </p:nvSpPr>
        <p:spPr>
          <a:xfrm>
            <a:off x="560070" y="1108710"/>
            <a:ext cx="7886700" cy="604839"/>
          </a:xfrm>
        </p:spPr>
        <p:txBody>
          <a:bodyPr>
            <a:normAutofit/>
          </a:bodyPr>
          <a:lstStyle/>
          <a:p>
            <a:r>
              <a:rPr lang="zh-CN" altLang="en-US" sz="2600" dirty="0" smtClean="0">
                <a:latin typeface="华文楷体" panose="02010600040101010101" pitchFamily="2" charset="-122"/>
                <a:ea typeface="华文楷体" panose="02010600040101010101" pitchFamily="2" charset="-122"/>
              </a:rPr>
              <a:t>（</a:t>
            </a:r>
            <a:r>
              <a:rPr lang="en-US" altLang="zh-CN" sz="2600" dirty="0" smtClean="0">
                <a:latin typeface="华文楷体" panose="02010600040101010101" pitchFamily="2" charset="-122"/>
                <a:ea typeface="华文楷体" panose="02010600040101010101" pitchFamily="2" charset="-122"/>
              </a:rPr>
              <a:t>2</a:t>
            </a:r>
            <a:r>
              <a:rPr lang="zh-CN" altLang="en-US" sz="2600" dirty="0" smtClean="0">
                <a:latin typeface="华文楷体" panose="02010600040101010101" pitchFamily="2" charset="-122"/>
                <a:ea typeface="华文楷体" panose="02010600040101010101" pitchFamily="2" charset="-122"/>
              </a:rPr>
              <a:t>）创造性</a:t>
            </a:r>
            <a:endParaRPr lang="zh-CN" altLang="en-US" sz="2600" dirty="0">
              <a:latin typeface="华文楷体" panose="02010600040101010101" pitchFamily="2" charset="-122"/>
              <a:ea typeface="华文楷体" panose="02010600040101010101" pitchFamily="2" charset="-122"/>
            </a:endParaRPr>
          </a:p>
        </p:txBody>
      </p:sp>
      <p:sp>
        <p:nvSpPr>
          <p:cNvPr id="5" name="内容占位符 4"/>
          <p:cNvSpPr>
            <a:spLocks noGrp="1"/>
          </p:cNvSpPr>
          <p:nvPr>
            <p:ph idx="1"/>
          </p:nvPr>
        </p:nvSpPr>
        <p:spPr>
          <a:xfrm>
            <a:off x="628650" y="1825625"/>
            <a:ext cx="7886700" cy="3420745"/>
          </a:xfrm>
          <a:ln>
            <a:solidFill>
              <a:schemeClr val="accent1">
                <a:lumMod val="75000"/>
              </a:schemeClr>
            </a:solidFill>
          </a:ln>
        </p:spPr>
        <p:txBody>
          <a:bodyPr>
            <a:normAutofit/>
          </a:bodyPr>
          <a:lstStyle/>
          <a:p>
            <a:pPr marL="0" indent="0">
              <a:buNone/>
            </a:pPr>
            <a:endParaRPr lang="zh-CN" altLang="en-US" sz="2600" dirty="0">
              <a:latin typeface="华文楷体" panose="02010600040101010101" pitchFamily="2" charset="-122"/>
              <a:ea typeface="华文楷体" panose="02010600040101010101" pitchFamily="2" charset="-122"/>
              <a:cs typeface="+mj-cs"/>
            </a:endParaRPr>
          </a:p>
          <a:p>
            <a:pPr marL="0" indent="0">
              <a:lnSpc>
                <a:spcPct val="150000"/>
              </a:lnSpc>
              <a:buNone/>
            </a:pPr>
            <a:r>
              <a:rPr lang="zh-CN" altLang="en-US" sz="2600" dirty="0" smtClean="0">
                <a:latin typeface="华文楷体" panose="02010600040101010101" pitchFamily="2" charset="-122"/>
                <a:ea typeface="华文楷体" panose="02010600040101010101" pitchFamily="2" charset="-122"/>
                <a:cs typeface="+mj-cs"/>
              </a:rPr>
              <a:t>同</a:t>
            </a:r>
            <a:r>
              <a:rPr lang="zh-CN" altLang="en-US" sz="2600" dirty="0">
                <a:latin typeface="华文楷体" panose="02010600040101010101" pitchFamily="2" charset="-122"/>
                <a:ea typeface="华文楷体" panose="02010600040101010101" pitchFamily="2" charset="-122"/>
                <a:cs typeface="+mj-cs"/>
              </a:rPr>
              <a:t>申请日以前现有技术相比：</a:t>
            </a:r>
          </a:p>
          <a:p>
            <a:pPr>
              <a:lnSpc>
                <a:spcPct val="150000"/>
              </a:lnSpc>
            </a:pPr>
            <a:r>
              <a:rPr lang="zh-CN" altLang="en-US" sz="2600" dirty="0" smtClean="0">
                <a:latin typeface="华文楷体" panose="02010600040101010101" pitchFamily="2" charset="-122"/>
                <a:ea typeface="华文楷体" panose="02010600040101010101" pitchFamily="2" charset="-122"/>
                <a:cs typeface="+mj-cs"/>
              </a:rPr>
              <a:t>  </a:t>
            </a:r>
            <a:r>
              <a:rPr lang="zh-CN" altLang="en-US" sz="2600" dirty="0">
                <a:latin typeface="华文楷体" panose="02010600040101010101" pitchFamily="2" charset="-122"/>
                <a:ea typeface="华文楷体" panose="02010600040101010101" pitchFamily="2" charset="-122"/>
                <a:cs typeface="+mj-cs"/>
              </a:rPr>
              <a:t>发明</a:t>
            </a:r>
            <a:r>
              <a:rPr lang="en-US" altLang="zh-CN" sz="2600" dirty="0">
                <a:latin typeface="华文楷体" panose="02010600040101010101" pitchFamily="2" charset="-122"/>
                <a:ea typeface="华文楷体" panose="02010600040101010101" pitchFamily="2" charset="-122"/>
                <a:cs typeface="+mj-cs"/>
              </a:rPr>
              <a:t>----</a:t>
            </a:r>
            <a:r>
              <a:rPr lang="zh-CN" altLang="en-US" sz="2600" dirty="0">
                <a:latin typeface="华文楷体" panose="02010600040101010101" pitchFamily="2" charset="-122"/>
                <a:ea typeface="华文楷体" panose="02010600040101010101" pitchFamily="2" charset="-122"/>
                <a:cs typeface="+mj-cs"/>
              </a:rPr>
              <a:t>突出的实质性特点和显著的进步</a:t>
            </a:r>
          </a:p>
          <a:p>
            <a:pPr>
              <a:lnSpc>
                <a:spcPct val="150000"/>
              </a:lnSpc>
            </a:pPr>
            <a:r>
              <a:rPr lang="zh-CN" altLang="en-US" sz="2600" dirty="0" smtClean="0">
                <a:latin typeface="华文楷体" panose="02010600040101010101" pitchFamily="2" charset="-122"/>
                <a:ea typeface="华文楷体" panose="02010600040101010101" pitchFamily="2" charset="-122"/>
                <a:cs typeface="+mj-cs"/>
              </a:rPr>
              <a:t>  </a:t>
            </a:r>
            <a:r>
              <a:rPr lang="zh-CN" altLang="en-US" sz="2600" dirty="0">
                <a:latin typeface="华文楷体" panose="02010600040101010101" pitchFamily="2" charset="-122"/>
                <a:ea typeface="华文楷体" panose="02010600040101010101" pitchFamily="2" charset="-122"/>
                <a:cs typeface="+mj-cs"/>
              </a:rPr>
              <a:t>实用新型</a:t>
            </a:r>
            <a:r>
              <a:rPr lang="en-US" altLang="zh-CN" sz="2600" dirty="0">
                <a:latin typeface="华文楷体" panose="02010600040101010101" pitchFamily="2" charset="-122"/>
                <a:ea typeface="华文楷体" panose="02010600040101010101" pitchFamily="2" charset="-122"/>
                <a:cs typeface="+mj-cs"/>
              </a:rPr>
              <a:t>---</a:t>
            </a:r>
            <a:r>
              <a:rPr lang="zh-CN" altLang="en-US" sz="2600" dirty="0">
                <a:latin typeface="华文楷体" panose="02010600040101010101" pitchFamily="2" charset="-122"/>
                <a:ea typeface="华文楷体" panose="02010600040101010101" pitchFamily="2" charset="-122"/>
                <a:cs typeface="+mj-cs"/>
              </a:rPr>
              <a:t>实质性特点和进步 </a:t>
            </a:r>
          </a:p>
        </p:txBody>
      </p:sp>
    </p:spTree>
    <p:extLst>
      <p:ext uri="{BB962C8B-B14F-4D97-AF65-F5344CB8AC3E}">
        <p14:creationId xmlns:p14="http://schemas.microsoft.com/office/powerpoint/2010/main" val="139735562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公司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公司模板" id="{9881C33D-784B-4EDB-BB41-49D8333D536B}" vid="{F4CDD13F-33E0-4513-9412-3B067E63C63E}"/>
    </a:ext>
  </a:extLst>
</a:theme>
</file>

<file path=docProps/app.xml><?xml version="1.0" encoding="utf-8"?>
<Properties xmlns="http://schemas.openxmlformats.org/officeDocument/2006/extended-properties" xmlns:vt="http://schemas.openxmlformats.org/officeDocument/2006/docPropsVTypes">
  <Template/>
  <TotalTime>658</TotalTime>
  <Words>707</Words>
  <Application>Microsoft Office PowerPoint</Application>
  <PresentationFormat>全屏显示(4:3)</PresentationFormat>
  <Paragraphs>86</Paragraphs>
  <Slides>13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Monotype Sorts</vt:lpstr>
      <vt:lpstr>等线</vt:lpstr>
      <vt:lpstr>等线 Light</vt:lpstr>
      <vt:lpstr>华文琥珀</vt:lpstr>
      <vt:lpstr>华文楷体</vt:lpstr>
      <vt:lpstr>楷体_GB2312</vt:lpstr>
      <vt:lpstr>Arial</vt:lpstr>
      <vt:lpstr>Arial Black</vt:lpstr>
      <vt:lpstr>Calibri</vt:lpstr>
      <vt:lpstr>Calibri Light</vt:lpstr>
      <vt:lpstr>Times New Roman</vt:lpstr>
      <vt:lpstr>Wingdings</vt:lpstr>
      <vt:lpstr>公司模板</vt:lpstr>
      <vt:lpstr>专利基础知识简介</vt:lpstr>
      <vt:lpstr> 专利基础知识 </vt:lpstr>
      <vt:lpstr>2、专利权的主体</vt:lpstr>
      <vt:lpstr>2.1发明人或者设计人</vt:lpstr>
      <vt:lpstr>2.2 职务发明</vt:lpstr>
      <vt:lpstr>3、专利权的客体</vt:lpstr>
      <vt:lpstr>4、授予专利权的条件</vt:lpstr>
      <vt:lpstr>（1）新颖性</vt:lpstr>
      <vt:lpstr>（2）创造性</vt:lpstr>
      <vt:lpstr>（3）实用性</vt:lpstr>
      <vt:lpstr>4.2 外观设计</vt:lpstr>
      <vt:lpstr>5、不能授予专利的主题</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ytan</dc:creator>
  <cp:lastModifiedBy>HR-Yan Jing</cp:lastModifiedBy>
  <cp:revision>88</cp:revision>
  <cp:lastPrinted>2018-06-11T03:30:27Z</cp:lastPrinted>
  <dcterms:created xsi:type="dcterms:W3CDTF">2018-06-05T00:57:49Z</dcterms:created>
  <dcterms:modified xsi:type="dcterms:W3CDTF">2018-08-17T01:49:54Z</dcterms:modified>
</cp:coreProperties>
</file>