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722A0-D95F-4242-9E3A-3CE0D434B59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3F94F-DB33-4A08-888C-B1F15C786EF7}">
      <dgm:prSet phldrT="[文本]" custT="1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因</a:t>
          </a:r>
          <a:endParaRPr lang="en-US" dirty="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A55A1B1C-CDE9-41D1-9D7F-88268EBBFCA7}" type="parTrans" cxnId="{9AD3C15E-16BE-4745-9EB1-0AE2117704AF}">
      <dgm:prSet/>
      <dgm:spPr/>
      <dgm:t>
        <a:bodyPr/>
        <a:lstStyle/>
        <a:p>
          <a:endParaRPr lang="en-US"/>
        </a:p>
      </dgm:t>
    </dgm:pt>
    <dgm:pt modelId="{B7FF3CFC-98EE-41B0-BA82-B317B263A44D}" type="sibTrans" cxnId="{9AD3C15E-16BE-4745-9EB1-0AE2117704AF}">
      <dgm:prSet/>
      <dgm:spPr/>
      <dgm:t>
        <a:bodyPr/>
        <a:lstStyle/>
        <a:p>
          <a:endParaRPr lang="en-US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99F5DE61-14EC-4E24-B094-E5584B809801}">
      <dgm:prSet phldrT="[文本]" custT="1"/>
      <dgm:spPr/>
      <dgm:t>
        <a:bodyPr/>
        <a:lstStyle/>
        <a:p>
          <a:r>
            <a:rPr lang="en-US" altLang="zh-CN" sz="2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1.</a:t>
          </a:r>
          <a:r>
            <a:rPr lang="zh-CN" altLang="en-US" sz="2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人类对电子电器依赖度增加</a:t>
          </a:r>
          <a:endParaRPr lang="en-US" sz="2200" dirty="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3F99901F-EAB4-4A14-A6FB-24B7BF81B334}" type="parTrans" cxnId="{AABB197F-C032-4D3D-B435-9134A08377F2}">
      <dgm:prSet/>
      <dgm:spPr/>
      <dgm:t>
        <a:bodyPr/>
        <a:lstStyle/>
        <a:p>
          <a:endParaRPr lang="en-US"/>
        </a:p>
      </dgm:t>
    </dgm:pt>
    <dgm:pt modelId="{B28ACD3E-2C6C-4A57-B82D-DEF4F5D81267}" type="sibTrans" cxnId="{AABB197F-C032-4D3D-B435-9134A08377F2}">
      <dgm:prSet/>
      <dgm:spPr/>
      <dgm:t>
        <a:bodyPr/>
        <a:lstStyle/>
        <a:p>
          <a:endParaRPr lang="en-US"/>
        </a:p>
      </dgm:t>
    </dgm:pt>
    <dgm:pt modelId="{DF3562BF-4B89-43EF-9133-838B95B125AD}">
      <dgm:prSet phldrT="[文本]" custT="1"/>
      <dgm:spPr/>
      <dgm:t>
        <a:bodyPr/>
        <a:lstStyle/>
        <a:p>
          <a:r>
            <a:rPr lang="en-US" altLang="zh-CN" sz="2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2.</a:t>
          </a:r>
          <a:r>
            <a:rPr lang="zh-CN" altLang="en-US" sz="2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电子电器产量上升</a:t>
          </a:r>
          <a:endParaRPr lang="en-US" sz="2200" dirty="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1765D8E0-2611-40BE-8033-B1AC3B176F34}" type="parTrans" cxnId="{D508C1E4-D806-4EBA-A827-FBC121261531}">
      <dgm:prSet/>
      <dgm:spPr/>
      <dgm:t>
        <a:bodyPr/>
        <a:lstStyle/>
        <a:p>
          <a:endParaRPr lang="en-US"/>
        </a:p>
      </dgm:t>
    </dgm:pt>
    <dgm:pt modelId="{8317C149-A359-4285-8B4B-7C1CDC7D8D28}" type="sibTrans" cxnId="{D508C1E4-D806-4EBA-A827-FBC121261531}">
      <dgm:prSet/>
      <dgm:spPr/>
      <dgm:t>
        <a:bodyPr/>
        <a:lstStyle/>
        <a:p>
          <a:endParaRPr lang="en-US"/>
        </a:p>
      </dgm:t>
    </dgm:pt>
    <dgm:pt modelId="{50EA677C-8FF8-4D9F-B335-CB589D0FC54D}">
      <dgm:prSet phldrT="[文本]"/>
      <dgm:spPr/>
      <dgm:t>
        <a:bodyPr/>
        <a:lstStyle/>
        <a:p>
          <a:r>
            <a:rPr lang="zh-CN" altLang="en-US" sz="3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果</a:t>
          </a:r>
          <a:endParaRPr lang="en-US" sz="3000" dirty="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ABE5C6B7-75F2-4979-B113-08B78984835A}" type="parTrans" cxnId="{03FF2B6F-5F37-483B-A6EC-2645B62ACE01}">
      <dgm:prSet/>
      <dgm:spPr/>
      <dgm:t>
        <a:bodyPr/>
        <a:lstStyle/>
        <a:p>
          <a:endParaRPr lang="en-US"/>
        </a:p>
      </dgm:t>
    </dgm:pt>
    <dgm:pt modelId="{A79A48A3-2B3E-4890-8F35-5C7D7AB94773}" type="sibTrans" cxnId="{03FF2B6F-5F37-483B-A6EC-2645B62ACE01}">
      <dgm:prSet/>
      <dgm:spPr/>
      <dgm:t>
        <a:bodyPr/>
        <a:lstStyle/>
        <a:p>
          <a:endParaRPr lang="en-US"/>
        </a:p>
      </dgm:t>
    </dgm:pt>
    <dgm:pt modelId="{A5953FBA-FE2B-4F05-9285-967BDEF4AEB2}">
      <dgm:prSet phldrT="[文本]" custT="1"/>
      <dgm:spPr/>
      <dgm:t>
        <a:bodyPr/>
        <a:lstStyle/>
        <a:p>
          <a:r>
            <a:rPr lang="en-US" altLang="zh-CN" sz="2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1.</a:t>
          </a:r>
          <a:r>
            <a:rPr lang="zh-CN" altLang="en-US" sz="2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报废品增加</a:t>
          </a:r>
          <a:endParaRPr lang="en-US" sz="2200" dirty="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3814A2DA-FE69-4140-A203-D3F098A1CFB4}" type="parTrans" cxnId="{38F40A15-7469-4F96-90F0-122D6D216670}">
      <dgm:prSet/>
      <dgm:spPr/>
      <dgm:t>
        <a:bodyPr/>
        <a:lstStyle/>
        <a:p>
          <a:endParaRPr lang="en-US"/>
        </a:p>
      </dgm:t>
    </dgm:pt>
    <dgm:pt modelId="{2E519080-9C30-4109-BFAF-60FA3AAF318A}" type="sibTrans" cxnId="{38F40A15-7469-4F96-90F0-122D6D216670}">
      <dgm:prSet/>
      <dgm:spPr/>
      <dgm:t>
        <a:bodyPr/>
        <a:lstStyle/>
        <a:p>
          <a:endParaRPr lang="en-US"/>
        </a:p>
      </dgm:t>
    </dgm:pt>
    <dgm:pt modelId="{58CCB9E0-B846-4678-84CD-04F4F32ED022}">
      <dgm:prSet phldrT="[文本]" custT="1"/>
      <dgm:spPr/>
      <dgm:t>
        <a:bodyPr/>
        <a:lstStyle/>
        <a:p>
          <a:r>
            <a:rPr lang="en-US" altLang="zh-CN" sz="2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2.</a:t>
          </a:r>
          <a:r>
            <a:rPr lang="zh-CN" altLang="en-US" sz="2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对人类和环境造成危害</a:t>
          </a:r>
          <a:endParaRPr lang="en-US" sz="2200" dirty="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5FA1D571-2635-46E2-BD51-3CADEC929A8A}" type="parTrans" cxnId="{2C0376D9-4910-4484-9DA8-E237334160E0}">
      <dgm:prSet/>
      <dgm:spPr/>
      <dgm:t>
        <a:bodyPr/>
        <a:lstStyle/>
        <a:p>
          <a:endParaRPr lang="en-US"/>
        </a:p>
      </dgm:t>
    </dgm:pt>
    <dgm:pt modelId="{139CD04F-BBB6-4ECE-B454-49FD36F4467A}" type="sibTrans" cxnId="{2C0376D9-4910-4484-9DA8-E237334160E0}">
      <dgm:prSet/>
      <dgm:spPr/>
      <dgm:t>
        <a:bodyPr/>
        <a:lstStyle/>
        <a:p>
          <a:endParaRPr lang="en-US"/>
        </a:p>
      </dgm:t>
    </dgm:pt>
    <dgm:pt modelId="{D781E05E-4217-4E79-926C-D4EB0802E7A1}" type="pres">
      <dgm:prSet presAssocID="{FDD722A0-D95F-4242-9E3A-3CE0D434B5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0F4679-A6EB-4BBD-8A47-CCA4F4B1B0EB}" type="pres">
      <dgm:prSet presAssocID="{32B3F94F-DB33-4A08-888C-B1F15C786EF7}" presName="composite" presStyleCnt="0"/>
      <dgm:spPr/>
    </dgm:pt>
    <dgm:pt modelId="{91AE40B8-630E-4FAC-841D-3141AD2D4A41}" type="pres">
      <dgm:prSet presAssocID="{32B3F94F-DB33-4A08-888C-B1F15C786EF7}" presName="imagSh" presStyleLbl="bgImgPlace1" presStyleIdx="0" presStyleCnt="2" custScaleX="111061" custScaleY="10226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0DC8B4A6-CEA9-4106-AA2A-D8E80507F3F3}" type="pres">
      <dgm:prSet presAssocID="{32B3F94F-DB33-4A08-888C-B1F15C786EF7}" presName="txNode" presStyleLbl="node1" presStyleIdx="0" presStyleCnt="2" custScaleX="100000" custScaleY="100000" custLinFactNeighborX="5396" custLinFactNeighborY="1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85E13-B8DA-44F6-BBFF-BC48F6FE4177}" type="pres">
      <dgm:prSet presAssocID="{B7FF3CFC-98EE-41B0-BA82-B317B263A44D}" presName="sibTrans" presStyleLbl="sibTrans2D1" presStyleIdx="0" presStyleCnt="1" custLinFactNeighborX="44753" custLinFactNeighborY="-28406"/>
      <dgm:spPr/>
      <dgm:t>
        <a:bodyPr/>
        <a:lstStyle/>
        <a:p>
          <a:endParaRPr lang="en-US"/>
        </a:p>
      </dgm:t>
    </dgm:pt>
    <dgm:pt modelId="{AB803F14-5F06-4E21-9C61-8EF3584036BB}" type="pres">
      <dgm:prSet presAssocID="{B7FF3CFC-98EE-41B0-BA82-B317B263A44D}" presName="connTx" presStyleLbl="sibTrans2D1" presStyleIdx="0" presStyleCnt="1"/>
      <dgm:spPr/>
      <dgm:t>
        <a:bodyPr/>
        <a:lstStyle/>
        <a:p>
          <a:endParaRPr lang="en-US"/>
        </a:p>
      </dgm:t>
    </dgm:pt>
    <dgm:pt modelId="{1FA74E11-BCE8-4A8F-9731-B91CC721861C}" type="pres">
      <dgm:prSet presAssocID="{50EA677C-8FF8-4D9F-B335-CB589D0FC54D}" presName="composite" presStyleCnt="0"/>
      <dgm:spPr/>
    </dgm:pt>
    <dgm:pt modelId="{29788082-E400-40F0-ABE5-2098FAE2DFB1}" type="pres">
      <dgm:prSet presAssocID="{50EA677C-8FF8-4D9F-B335-CB589D0FC54D}" presName="imagSh" presStyleLbl="bgImgPlace1" presStyleIdx="1" presStyleCnt="2" custLinFactNeighborX="-852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0BEB6B31-2D5E-4FB6-BF89-918B831F8FC1}" type="pres">
      <dgm:prSet presAssocID="{50EA677C-8FF8-4D9F-B335-CB589D0FC54D}" presName="txNode" presStyleLbl="node1" presStyleIdx="1" presStyleCnt="2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EEB7A4-531E-4AF5-8839-7B82D73EBA22}" type="presOf" srcId="{B7FF3CFC-98EE-41B0-BA82-B317B263A44D}" destId="{AB803F14-5F06-4E21-9C61-8EF3584036BB}" srcOrd="1" destOrd="0" presId="urn:microsoft.com/office/officeart/2005/8/layout/hProcess10"/>
    <dgm:cxn modelId="{9AD3C15E-16BE-4745-9EB1-0AE2117704AF}" srcId="{FDD722A0-D95F-4242-9E3A-3CE0D434B59C}" destId="{32B3F94F-DB33-4A08-888C-B1F15C786EF7}" srcOrd="0" destOrd="0" parTransId="{A55A1B1C-CDE9-41D1-9D7F-88268EBBFCA7}" sibTransId="{B7FF3CFC-98EE-41B0-BA82-B317B263A44D}"/>
    <dgm:cxn modelId="{2C0376D9-4910-4484-9DA8-E237334160E0}" srcId="{50EA677C-8FF8-4D9F-B335-CB589D0FC54D}" destId="{58CCB9E0-B846-4678-84CD-04F4F32ED022}" srcOrd="1" destOrd="0" parTransId="{5FA1D571-2635-46E2-BD51-3CADEC929A8A}" sibTransId="{139CD04F-BBB6-4ECE-B454-49FD36F4467A}"/>
    <dgm:cxn modelId="{CC364FF8-63A3-47E9-ADC3-D87B93B2AB86}" type="presOf" srcId="{58CCB9E0-B846-4678-84CD-04F4F32ED022}" destId="{0BEB6B31-2D5E-4FB6-BF89-918B831F8FC1}" srcOrd="0" destOrd="2" presId="urn:microsoft.com/office/officeart/2005/8/layout/hProcess10"/>
    <dgm:cxn modelId="{03FF2B6F-5F37-483B-A6EC-2645B62ACE01}" srcId="{FDD722A0-D95F-4242-9E3A-3CE0D434B59C}" destId="{50EA677C-8FF8-4D9F-B335-CB589D0FC54D}" srcOrd="1" destOrd="0" parTransId="{ABE5C6B7-75F2-4979-B113-08B78984835A}" sibTransId="{A79A48A3-2B3E-4890-8F35-5C7D7AB94773}"/>
    <dgm:cxn modelId="{FC935B0F-D171-42A8-980E-D0205B1644DB}" type="presOf" srcId="{A5953FBA-FE2B-4F05-9285-967BDEF4AEB2}" destId="{0BEB6B31-2D5E-4FB6-BF89-918B831F8FC1}" srcOrd="0" destOrd="1" presId="urn:microsoft.com/office/officeart/2005/8/layout/hProcess10"/>
    <dgm:cxn modelId="{D508C1E4-D806-4EBA-A827-FBC121261531}" srcId="{32B3F94F-DB33-4A08-888C-B1F15C786EF7}" destId="{DF3562BF-4B89-43EF-9133-838B95B125AD}" srcOrd="1" destOrd="0" parTransId="{1765D8E0-2611-40BE-8033-B1AC3B176F34}" sibTransId="{8317C149-A359-4285-8B4B-7C1CDC7D8D28}"/>
    <dgm:cxn modelId="{0AF46F25-E5B0-4BE7-BC8B-DF1955BF141A}" type="presOf" srcId="{FDD722A0-D95F-4242-9E3A-3CE0D434B59C}" destId="{D781E05E-4217-4E79-926C-D4EB0802E7A1}" srcOrd="0" destOrd="0" presId="urn:microsoft.com/office/officeart/2005/8/layout/hProcess10"/>
    <dgm:cxn modelId="{B2D91FE5-65E7-459C-9B21-4F500BD9922D}" type="presOf" srcId="{DF3562BF-4B89-43EF-9133-838B95B125AD}" destId="{0DC8B4A6-CEA9-4106-AA2A-D8E80507F3F3}" srcOrd="0" destOrd="2" presId="urn:microsoft.com/office/officeart/2005/8/layout/hProcess10"/>
    <dgm:cxn modelId="{3026D357-B517-498F-974B-24189229BDD0}" type="presOf" srcId="{32B3F94F-DB33-4A08-888C-B1F15C786EF7}" destId="{0DC8B4A6-CEA9-4106-AA2A-D8E80507F3F3}" srcOrd="0" destOrd="0" presId="urn:microsoft.com/office/officeart/2005/8/layout/hProcess10"/>
    <dgm:cxn modelId="{F5DF04E8-E432-4C16-89C6-41D6073AD3C0}" type="presOf" srcId="{99F5DE61-14EC-4E24-B094-E5584B809801}" destId="{0DC8B4A6-CEA9-4106-AA2A-D8E80507F3F3}" srcOrd="0" destOrd="1" presId="urn:microsoft.com/office/officeart/2005/8/layout/hProcess10"/>
    <dgm:cxn modelId="{AABB197F-C032-4D3D-B435-9134A08377F2}" srcId="{32B3F94F-DB33-4A08-888C-B1F15C786EF7}" destId="{99F5DE61-14EC-4E24-B094-E5584B809801}" srcOrd="0" destOrd="0" parTransId="{3F99901F-EAB4-4A14-A6FB-24B7BF81B334}" sibTransId="{B28ACD3E-2C6C-4A57-B82D-DEF4F5D81267}"/>
    <dgm:cxn modelId="{52D2AA0A-3D3F-4CD4-82F2-F781433890B8}" type="presOf" srcId="{B7FF3CFC-98EE-41B0-BA82-B317B263A44D}" destId="{95A85E13-B8DA-44F6-BBFF-BC48F6FE4177}" srcOrd="0" destOrd="0" presId="urn:microsoft.com/office/officeart/2005/8/layout/hProcess10"/>
    <dgm:cxn modelId="{FFECB739-819F-48AF-9126-BFD65D5D2CEA}" type="presOf" srcId="{50EA677C-8FF8-4D9F-B335-CB589D0FC54D}" destId="{0BEB6B31-2D5E-4FB6-BF89-918B831F8FC1}" srcOrd="0" destOrd="0" presId="urn:microsoft.com/office/officeart/2005/8/layout/hProcess10"/>
    <dgm:cxn modelId="{38F40A15-7469-4F96-90F0-122D6D216670}" srcId="{50EA677C-8FF8-4D9F-B335-CB589D0FC54D}" destId="{A5953FBA-FE2B-4F05-9285-967BDEF4AEB2}" srcOrd="0" destOrd="0" parTransId="{3814A2DA-FE69-4140-A203-D3F098A1CFB4}" sibTransId="{2E519080-9C30-4109-BFAF-60FA3AAF318A}"/>
    <dgm:cxn modelId="{FC7E58DD-65AC-414E-B158-E92268D35489}" type="presParOf" srcId="{D781E05E-4217-4E79-926C-D4EB0802E7A1}" destId="{890F4679-A6EB-4BBD-8A47-CCA4F4B1B0EB}" srcOrd="0" destOrd="0" presId="urn:microsoft.com/office/officeart/2005/8/layout/hProcess10"/>
    <dgm:cxn modelId="{1D4F743B-1322-4488-A071-028E4150CDE0}" type="presParOf" srcId="{890F4679-A6EB-4BBD-8A47-CCA4F4B1B0EB}" destId="{91AE40B8-630E-4FAC-841D-3141AD2D4A41}" srcOrd="0" destOrd="0" presId="urn:microsoft.com/office/officeart/2005/8/layout/hProcess10"/>
    <dgm:cxn modelId="{29994D61-D090-4851-9CB4-6BAFB0784B7B}" type="presParOf" srcId="{890F4679-A6EB-4BBD-8A47-CCA4F4B1B0EB}" destId="{0DC8B4A6-CEA9-4106-AA2A-D8E80507F3F3}" srcOrd="1" destOrd="0" presId="urn:microsoft.com/office/officeart/2005/8/layout/hProcess10"/>
    <dgm:cxn modelId="{5E004445-B72C-4A29-B373-9D298BE4FFAE}" type="presParOf" srcId="{D781E05E-4217-4E79-926C-D4EB0802E7A1}" destId="{95A85E13-B8DA-44F6-BBFF-BC48F6FE4177}" srcOrd="1" destOrd="0" presId="urn:microsoft.com/office/officeart/2005/8/layout/hProcess10"/>
    <dgm:cxn modelId="{884B94D8-C700-44F7-AE7E-2EB38C0F8835}" type="presParOf" srcId="{95A85E13-B8DA-44F6-BBFF-BC48F6FE4177}" destId="{AB803F14-5F06-4E21-9C61-8EF3584036BB}" srcOrd="0" destOrd="0" presId="urn:microsoft.com/office/officeart/2005/8/layout/hProcess10"/>
    <dgm:cxn modelId="{A02EBB3B-2E4A-4DA3-A860-1F4EA173D6A7}" type="presParOf" srcId="{D781E05E-4217-4E79-926C-D4EB0802E7A1}" destId="{1FA74E11-BCE8-4A8F-9731-B91CC721861C}" srcOrd="2" destOrd="0" presId="urn:microsoft.com/office/officeart/2005/8/layout/hProcess10"/>
    <dgm:cxn modelId="{82312692-9147-4DC0-93CC-FFF311F178C3}" type="presParOf" srcId="{1FA74E11-BCE8-4A8F-9731-B91CC721861C}" destId="{29788082-E400-40F0-ABE5-2098FAE2DFB1}" srcOrd="0" destOrd="0" presId="urn:microsoft.com/office/officeart/2005/8/layout/hProcess10"/>
    <dgm:cxn modelId="{C123328F-1FD8-49BC-8481-DFF0788C8013}" type="presParOf" srcId="{1FA74E11-BCE8-4A8F-9731-B91CC721861C}" destId="{0BEB6B31-2D5E-4FB6-BF89-918B831F8FC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E40B8-630E-4FAC-841D-3141AD2D4A41}">
      <dsp:nvSpPr>
        <dsp:cNvPr id="0" name=""/>
        <dsp:cNvSpPr/>
      </dsp:nvSpPr>
      <dsp:spPr>
        <a:xfrm>
          <a:off x="983" y="-13148"/>
          <a:ext cx="3523458" cy="2376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8B4A6-CEA9-4106-AA2A-D8E80507F3F3}">
      <dsp:nvSpPr>
        <dsp:cNvPr id="0" name=""/>
        <dsp:cNvSpPr/>
      </dsp:nvSpPr>
      <dsp:spPr>
        <a:xfrm>
          <a:off x="864091" y="1407593"/>
          <a:ext cx="3172543" cy="232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因</a:t>
          </a:r>
          <a:endParaRPr lang="en-US" sz="3600" kern="1200" dirty="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200" kern="1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1.</a:t>
          </a:r>
          <a:r>
            <a:rPr lang="zh-CN" altLang="en-US" sz="2200" kern="1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人类对电子电器依赖度增加</a:t>
          </a:r>
          <a:endParaRPr lang="en-US" sz="2200" kern="1200" dirty="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200" kern="1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2.</a:t>
          </a:r>
          <a:r>
            <a:rPr lang="zh-CN" altLang="en-US" sz="2200" kern="1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电子电器产量上升</a:t>
          </a:r>
          <a:endParaRPr lang="en-US" sz="2200" kern="1200" dirty="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>
        <a:off x="932161" y="1475663"/>
        <a:ext cx="3036403" cy="2187935"/>
      </dsp:txXfrm>
    </dsp:sp>
    <dsp:sp modelId="{95A85E13-B8DA-44F6-BBFF-BC48F6FE4177}">
      <dsp:nvSpPr>
        <dsp:cNvPr id="0" name=""/>
        <dsp:cNvSpPr/>
      </dsp:nvSpPr>
      <dsp:spPr>
        <a:xfrm rot="21590275">
          <a:off x="4183112" y="570568"/>
          <a:ext cx="455032" cy="762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>
        <a:off x="4183112" y="723224"/>
        <a:ext cx="318522" cy="457391"/>
      </dsp:txXfrm>
    </dsp:sp>
    <dsp:sp modelId="{29788082-E400-40F0-ABE5-2098FAE2DFB1}">
      <dsp:nvSpPr>
        <dsp:cNvPr id="0" name=""/>
        <dsp:cNvSpPr/>
      </dsp:nvSpPr>
      <dsp:spPr>
        <a:xfrm>
          <a:off x="4824529" y="0"/>
          <a:ext cx="3172543" cy="23240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B6B31-2D5E-4FB6-BF89-918B831F8FC1}">
      <dsp:nvSpPr>
        <dsp:cNvPr id="0" name=""/>
        <dsp:cNvSpPr/>
      </dsp:nvSpPr>
      <dsp:spPr>
        <a:xfrm>
          <a:off x="5611449" y="1394445"/>
          <a:ext cx="3172543" cy="232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果</a:t>
          </a:r>
          <a:endParaRPr lang="en-US" sz="3000" kern="1200" dirty="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200" kern="1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1.</a:t>
          </a:r>
          <a:r>
            <a:rPr lang="zh-CN" altLang="en-US" sz="2200" kern="1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报废品增加</a:t>
          </a:r>
          <a:endParaRPr lang="en-US" sz="2200" kern="1200" dirty="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200" kern="1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2.</a:t>
          </a:r>
          <a:r>
            <a:rPr lang="zh-CN" altLang="en-US" sz="2200" kern="12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对人类和环境造成危害</a:t>
          </a:r>
          <a:endParaRPr lang="en-US" sz="2200" kern="1200" dirty="0">
            <a:solidFill>
              <a:schemeClr val="tx1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>
        <a:off x="5679519" y="1462515"/>
        <a:ext cx="3036403" cy="2187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kumimoji="1" lang="en-US" altLang="zh-CN" sz="1600" b="1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kumimoji="1" lang="en-US" altLang="zh-CN" sz="1600" b="1" smtClean="0">
                <a:solidFill>
                  <a:schemeClr val="bg1"/>
                </a:solidFill>
              </a:rPr>
              <a:t>AEM, INC.</a:t>
            </a:r>
          </a:p>
          <a:p>
            <a:pPr>
              <a:defRPr/>
            </a:pPr>
            <a:endParaRPr kumimoji="1" lang="zh-CN" altLang="en-US" sz="2400" i="1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2000" y="6375400"/>
            <a:ext cx="1136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kumimoji="1" lang="zh-CN" altLang="en-US" sz="1600" b="1" smtClean="0">
                <a:solidFill>
                  <a:schemeClr val="bg1"/>
                </a:solidFill>
              </a:rPr>
              <a:t>Confidential</a:t>
            </a:r>
            <a:endParaRPr kumimoji="1" lang="en-US" altLang="zh-CN" sz="1600" b="1" smtClean="0">
              <a:solidFill>
                <a:schemeClr val="bg1"/>
              </a:solidFill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762000" y="6375400"/>
            <a:ext cx="1900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kumimoji="1" lang="zh-CN" altLang="en-US" sz="1600" b="1" smtClean="0">
                <a:solidFill>
                  <a:schemeClr val="bg1"/>
                </a:solidFill>
              </a:rPr>
              <a:t>机密    Confidential</a:t>
            </a:r>
            <a:endParaRPr kumimoji="1" lang="en-US" altLang="zh-CN" sz="1600" b="1" smtClean="0">
              <a:solidFill>
                <a:schemeClr val="bg1"/>
              </a:solidFill>
            </a:endParaRP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508125"/>
            <a:ext cx="6629400" cy="169227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6" y="-81062"/>
            <a:ext cx="173196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-109314" y="765175"/>
            <a:ext cx="2305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200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www.aemchina.com</a:t>
            </a:r>
            <a:endParaRPr lang="zh-CN" altLang="en-US" sz="1200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836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7578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69503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21375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752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931720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752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2590800"/>
            <a:ext cx="3810000" cy="167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419600"/>
            <a:ext cx="3810000" cy="167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938917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493153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752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40264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408979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0070C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248584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70C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BF14A18B-C675-4E78-ACBA-7EA3DB6A62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Confidential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A478489D-E8A2-48A9-B0F9-CC185A5C2B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903392-8F79-4402-8993-D1DB2BD1C63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66352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204D1E3-19C2-4621-B1D4-DD610F5632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Confidential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4C346C82-47CF-4943-ADBD-37A6F1C20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0925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143001"/>
            <a:ext cx="7886700" cy="3419475"/>
          </a:xfrm>
        </p:spPr>
        <p:txBody>
          <a:bodyPr anchor="b"/>
          <a:lstStyle>
            <a:lvl1pPr>
              <a:defRPr sz="4500">
                <a:solidFill>
                  <a:srgbClr val="0070C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0070C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D5BA1CA-F5A8-4D06-A1C1-B8AE3C4DD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Confidential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ACA4C-E9B2-41E8-92D3-547F5B4C9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929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5718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F8BB9E-DBA2-4A10-8D79-AA0E82C5B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Confidential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56400-4013-4366-AD78-EC9065777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430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94421"/>
            <a:ext cx="3886200" cy="498254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194421"/>
            <a:ext cx="3886200" cy="498254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CB6772-E5CA-4488-B6A5-47A4D7721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Confidential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F0F58A6-6D15-4B41-A577-C1F82A418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481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2493" y="280704"/>
            <a:ext cx="6472857" cy="65900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175387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009777"/>
            <a:ext cx="3868340" cy="41798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7959" y="1185865"/>
            <a:ext cx="3887391" cy="81343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99300"/>
            <a:ext cx="3887391" cy="419036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8C047FB9-8CB9-4856-8C56-16BDB8CAE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Confidential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A6496E1A-7C61-4D96-ACFA-2EFB26679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5056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2BB654-56FC-47D4-B745-DEEDFC4493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7B8E88-8E3B-4BA3-8EE2-8851359FF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264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1161288"/>
            <a:ext cx="2949178" cy="896112"/>
          </a:xfrm>
        </p:spPr>
        <p:txBody>
          <a:bodyPr anchor="b"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1161288"/>
            <a:ext cx="4629150" cy="4699762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1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500">
                <a:solidFill>
                  <a:srgbClr val="0070C0"/>
                </a:solidFill>
              </a:defRPr>
            </a:lvl4pPr>
            <a:lvl5pPr>
              <a:defRPr sz="1500">
                <a:solidFill>
                  <a:srgbClr val="0070C0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rgbClr val="0070C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245D4F9-3564-407B-9E36-E75B1E41E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Confidential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66115E5-290B-40A4-9B24-BC4DC3438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36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1152144"/>
            <a:ext cx="2949178" cy="905256"/>
          </a:xfrm>
        </p:spPr>
        <p:txBody>
          <a:bodyPr anchor="b"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1152144"/>
            <a:ext cx="4629150" cy="5029200"/>
          </a:xfrm>
        </p:spPr>
        <p:txBody>
          <a:bodyPr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123944"/>
          </a:xfrm>
        </p:spPr>
        <p:txBody>
          <a:bodyPr/>
          <a:lstStyle>
            <a:lvl1pPr marL="0" indent="0">
              <a:buNone/>
              <a:defRPr sz="1200">
                <a:solidFill>
                  <a:srgbClr val="0070C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6FDCF7A-1826-4281-B1E2-08BBCFCE2D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Confidential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8E9F8-BDE7-4357-A849-9BAC91F21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548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06D212FB-D54E-4545-A83E-13B460385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Confidential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C140DC3C-13F9-4D81-8C9B-6A414E4118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874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1243583"/>
            <a:ext cx="1971675" cy="4933380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243583"/>
            <a:ext cx="5800725" cy="4933379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445E63F7-6506-4A89-93B5-03404C0A4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Confidential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7F631362-A929-40B1-85B1-622AC23C8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A69184-FA6E-40F4-8480-23011999039A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973814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0357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363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28237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84665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22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7273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41278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9300" y="637222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2018-7-20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22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89700" y="637222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61109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hyperlink" Target="http://www.aemcomponents.com/" TargetMode="Externa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752600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90800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0" name="图片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6" y="-81062"/>
            <a:ext cx="173196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-109314" y="765175"/>
            <a:ext cx="2305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0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200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www.aemchina.com</a:t>
            </a:r>
            <a:endParaRPr lang="zh-CN" altLang="en-US" sz="1200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0" y="1196752"/>
            <a:ext cx="6876256" cy="45719"/>
          </a:xfrm>
          <a:prstGeom prst="rect">
            <a:avLst/>
          </a:prstGeom>
          <a:solidFill>
            <a:srgbClr val="007AD6"/>
          </a:solidFill>
          <a:ln w="12700" algn="ctr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zh-CN" altLang="en-US" sz="1800" b="1" dirty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876256" y="1196752"/>
            <a:ext cx="2267744" cy="45719"/>
          </a:xfrm>
          <a:prstGeom prst="rect">
            <a:avLst/>
          </a:prstGeom>
          <a:solidFill>
            <a:srgbClr val="C00000"/>
          </a:solidFill>
          <a:ln w="12700" algn="ctr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zh-CN" altLang="en-US" sz="1800" b="1" dirty="0">
              <a:latin typeface="Arial" charset="0"/>
              <a:ea typeface="宋体" charset="-122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 i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 i="1">
          <a:solidFill>
            <a:srgbClr val="CC3300"/>
          </a:solidFill>
          <a:latin typeface="Times New Roman" pitchFamily="18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 i="1">
          <a:solidFill>
            <a:srgbClr val="CC3300"/>
          </a:solidFill>
          <a:latin typeface="Times New Roman" pitchFamily="18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 i="1">
          <a:solidFill>
            <a:srgbClr val="CC3300"/>
          </a:solidFill>
          <a:latin typeface="Times New Roman" pitchFamily="18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 i="1">
          <a:solidFill>
            <a:srgbClr val="CC3300"/>
          </a:solidFill>
          <a:latin typeface="Times New Roman" pitchFamily="18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 i="1">
          <a:solidFill>
            <a:srgbClr val="CC3300"/>
          </a:solidFill>
          <a:latin typeface="Times New Roman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 i="1">
          <a:solidFill>
            <a:srgbClr val="CC3300"/>
          </a:solidFill>
          <a:latin typeface="Times New Roman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 i="1">
          <a:solidFill>
            <a:srgbClr val="CC3300"/>
          </a:solidFill>
          <a:latin typeface="Times New Roman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 i="1">
          <a:solidFill>
            <a:srgbClr val="CC33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660033"/>
        </a:buClr>
        <a:buChar char="•"/>
        <a:defRPr sz="28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660033"/>
        </a:buClr>
        <a:buChar char="–"/>
        <a:defRPr sz="2400" b="1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660033"/>
        </a:buClr>
        <a:buChar char="•"/>
        <a:defRPr sz="2000" b="1" i="1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660033"/>
        </a:buClr>
        <a:buChar char="–"/>
        <a:defRPr b="1" i="1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660033"/>
        </a:buClr>
        <a:buChar char="•"/>
        <a:defRPr b="1" i="1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660033"/>
        </a:buClr>
        <a:buChar char="•"/>
        <a:defRPr b="1" i="1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660033"/>
        </a:buClr>
        <a:buChar char="•"/>
        <a:defRPr b="1" i="1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660033"/>
        </a:buClr>
        <a:buChar char="•"/>
        <a:defRPr b="1" i="1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660033"/>
        </a:buClr>
        <a:buChar char="•"/>
        <a:defRPr b="1" i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173986" y="283010"/>
            <a:ext cx="6341364" cy="73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143001"/>
            <a:ext cx="7886700" cy="503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altLang="zh-CN">
                <a:solidFill>
                  <a:srgbClr val="0070C0"/>
                </a:solidFill>
              </a:rPr>
              <a:t>Confidential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3F0D8DD5-A8B7-423D-8867-F31573EBF3F6}"/>
              </a:ext>
            </a:extLst>
          </p:cNvPr>
          <p:cNvSpPr txBox="1">
            <a:spLocks/>
          </p:cNvSpPr>
          <p:nvPr/>
        </p:nvSpPr>
        <p:spPr>
          <a:xfrm>
            <a:off x="410440" y="760621"/>
            <a:ext cx="1660814" cy="2646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0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900">
                <a:solidFill>
                  <a:srgbClr val="0070C0"/>
                </a:solidFill>
              </a:rPr>
              <a:t>Innovative Circuit Protection</a:t>
            </a:r>
            <a:endParaRPr lang="en-US" sz="900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6">
            <a:extLst>
              <a:ext uri="{FF2B5EF4-FFF2-40B4-BE49-F238E27FC236}">
                <a16:creationId xmlns="" xmlns:a16="http://schemas.microsoft.com/office/drawing/2014/main" id="{C53A2399-A3CE-4193-B55D-47344A73D9A1}"/>
              </a:ext>
            </a:extLst>
          </p:cNvPr>
          <p:cNvCxnSpPr>
            <a:cxnSpLocks/>
          </p:cNvCxnSpPr>
          <p:nvPr/>
        </p:nvCxnSpPr>
        <p:spPr>
          <a:xfrm>
            <a:off x="450273" y="1043709"/>
            <a:ext cx="8243455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AA78373-5AA5-43BA-9BDC-BE1697AD1B38}"/>
              </a:ext>
            </a:extLst>
          </p:cNvPr>
          <p:cNvSpPr txBox="1"/>
          <p:nvPr/>
        </p:nvSpPr>
        <p:spPr>
          <a:xfrm>
            <a:off x="628650" y="6369780"/>
            <a:ext cx="22448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tx2">
                    <a:lumMod val="75000"/>
                  </a:schemeClr>
                </a:solidFill>
                <a:hlinkClick r:id="rId13"/>
              </a:rPr>
              <a:t>www.aemcomponents.com</a:t>
            </a:r>
            <a:endParaRPr lang="en-US" altLang="zh-CN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3451461-09C5-406B-AE20-5A2A41668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70C0"/>
                </a:solidFill>
              </a:defRPr>
            </a:lvl1pPr>
          </a:lstStyle>
          <a:p>
            <a:fld id="{6AE8ACD0-E946-484A-B50F-E97A58C49F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909919B-21AB-409D-A0CF-A68762A827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3" y="331466"/>
            <a:ext cx="1244767" cy="37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2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70C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70C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70C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70C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6629400" cy="972195"/>
          </a:xfrm>
        </p:spPr>
        <p:txBody>
          <a:bodyPr>
            <a:noAutofit/>
          </a:bodyPr>
          <a:lstStyle/>
          <a:p>
            <a:r>
              <a:rPr lang="en-US" altLang="zh-CN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RoHS </a:t>
            </a:r>
            <a:r>
              <a:rPr lang="zh-CN" altLang="en-US" sz="6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简介</a:t>
            </a:r>
            <a:endParaRPr lang="en-US" sz="6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16016" y="4725144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322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9362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77" y="1196752"/>
            <a:ext cx="2537015" cy="1594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4983" y="2867334"/>
            <a:ext cx="135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阻燃剂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88" y="1196752"/>
            <a:ext cx="2424524" cy="1638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1856" y="2920049"/>
            <a:ext cx="135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连接器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76" y="3490640"/>
            <a:ext cx="2447439" cy="13977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6593" y="4951125"/>
            <a:ext cx="173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塑料外壳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95" y="3466106"/>
            <a:ext cx="2424525" cy="14223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0100" y="4951126"/>
            <a:ext cx="90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PCB</a:t>
            </a:r>
            <a:endParaRPr lang="en-US" sz="24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754" y="5490210"/>
            <a:ext cx="815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危害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干扰动物内分泌功能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影响甲状腺激素和性激素系统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代谢紊乱、影响免疫系统、致癌、损害大脑及神经组织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77655" y="2504044"/>
            <a:ext cx="1179585" cy="1080120"/>
          </a:xfrm>
          <a:prstGeom prst="rect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Arial" charset="0"/>
              </a:rPr>
              <a:t>PBB</a:t>
            </a:r>
          </a:p>
          <a:p>
            <a:pPr algn="ctr"/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Arial" charset="0"/>
              </a:rPr>
              <a:t>PBDEs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3836919" y="420683"/>
            <a:ext cx="2721225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4.</a:t>
            </a:r>
            <a:r>
              <a:rPr lang="zh-CN" altLang="en-US" sz="4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举例五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5419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45902"/>
            <a:ext cx="2074676" cy="1556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5013" y="388472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PVC</a:t>
            </a:r>
            <a:endParaRPr lang="en-US" sz="24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59" y="2045902"/>
            <a:ext cx="2155193" cy="1616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8645" y="38612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玩具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972919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危害：导致荷尔蒙分泌失调及影响生殖器官发育，伤害肝脏和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肾脏，影响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胎儿或儿童正常发育，某些邻苯二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甲酸盐可能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引起过敏反应，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甚至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引至癌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症。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63" y="1945573"/>
            <a:ext cx="1854150" cy="1756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4156" y="388472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奶瓶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50316" y="2003649"/>
            <a:ext cx="720080" cy="2376264"/>
          </a:xfrm>
          <a:prstGeom prst="rect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Arial" charset="0"/>
              </a:rPr>
              <a:t>邻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Arial" charset="0"/>
              </a:rPr>
              <a:t>苯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Arial" charset="0"/>
              </a:rPr>
              <a:t>二钾酸盐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3836919" y="420683"/>
            <a:ext cx="2721225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4.</a:t>
            </a:r>
            <a:r>
              <a:rPr lang="zh-CN" altLang="en-US" sz="4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举例六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7677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3928" y="404664"/>
            <a:ext cx="1800200" cy="5151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5.</a:t>
            </a:r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豁免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599178"/>
            <a:ext cx="87129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3300" b="0" dirty="0" err="1"/>
              <a:t>RoHS</a:t>
            </a:r>
            <a:r>
              <a:rPr lang="zh-CN" altLang="en-US" sz="3300" b="0" dirty="0"/>
              <a:t>豁免机制是基于当前的科技</a:t>
            </a:r>
            <a:r>
              <a:rPr lang="zh-CN" altLang="en-US" sz="3300" b="0" dirty="0" smtClean="0"/>
              <a:t>水平：</a:t>
            </a:r>
            <a:endParaRPr lang="en-US" altLang="zh-CN" sz="3300" b="0" dirty="0" smtClean="0"/>
          </a:p>
          <a:p>
            <a:endParaRPr lang="en-US" altLang="zh-CN" sz="2800" b="0" dirty="0" smtClean="0"/>
          </a:p>
          <a:p>
            <a:r>
              <a:rPr lang="en-US" altLang="zh-CN" sz="2800" b="0" dirty="0" smtClean="0"/>
              <a:t>-</a:t>
            </a:r>
            <a:r>
              <a:rPr lang="zh-CN" altLang="en-US" sz="2800" b="0" dirty="0" smtClean="0"/>
              <a:t>如果从科技</a:t>
            </a:r>
            <a:r>
              <a:rPr lang="zh-CN" altLang="en-US" sz="2800" b="0" dirty="0"/>
              <a:t>的角度看替代是不可能</a:t>
            </a:r>
            <a:r>
              <a:rPr lang="zh-CN" altLang="en-US" sz="2800" b="0" dirty="0" smtClean="0"/>
              <a:t>的</a:t>
            </a:r>
            <a:endParaRPr lang="en-US" altLang="zh-CN" sz="2800" b="0" dirty="0" smtClean="0"/>
          </a:p>
          <a:p>
            <a:r>
              <a:rPr lang="en-US" altLang="zh-CN" sz="2800" b="0" dirty="0" smtClean="0"/>
              <a:t>-</a:t>
            </a:r>
            <a:r>
              <a:rPr lang="zh-CN" altLang="en-US" sz="2800" b="0" dirty="0" smtClean="0"/>
              <a:t>或者</a:t>
            </a:r>
            <a:r>
              <a:rPr lang="zh-CN" altLang="en-US" sz="2800" b="0" dirty="0"/>
              <a:t>替代导致</a:t>
            </a:r>
            <a:r>
              <a:rPr lang="zh-CN" altLang="en-US" sz="2800" b="0" dirty="0" smtClean="0"/>
              <a:t>的负面环境</a:t>
            </a:r>
            <a:r>
              <a:rPr lang="en-US" altLang="zh-CN" sz="2800" b="0" dirty="0" smtClean="0"/>
              <a:t>,</a:t>
            </a:r>
            <a:r>
              <a:rPr lang="zh-CN" altLang="en-US" sz="2800" b="0" dirty="0" smtClean="0"/>
              <a:t>健康</a:t>
            </a:r>
            <a:r>
              <a:rPr lang="zh-CN" altLang="en-US" sz="2800" b="0" dirty="0"/>
              <a:t>和消费者</a:t>
            </a:r>
            <a:r>
              <a:rPr lang="zh-CN" altLang="en-US" sz="2800" b="0" dirty="0" smtClean="0"/>
              <a:t>安全影响可能</a:t>
            </a:r>
            <a:endParaRPr lang="en-US" altLang="zh-CN" sz="2800" b="0" dirty="0" smtClean="0"/>
          </a:p>
          <a:p>
            <a:r>
              <a:rPr lang="en-US" altLang="zh-CN" sz="2800" b="0" dirty="0"/>
              <a:t> </a:t>
            </a:r>
            <a:r>
              <a:rPr lang="zh-CN" altLang="en-US" sz="2800" b="0" dirty="0" smtClean="0"/>
              <a:t>超过</a:t>
            </a:r>
            <a:r>
              <a:rPr lang="zh-CN" altLang="en-US" sz="2800" b="0" dirty="0"/>
              <a:t>其</a:t>
            </a:r>
            <a:r>
              <a:rPr lang="zh-CN" altLang="en-US" sz="2800" b="0" dirty="0" smtClean="0"/>
              <a:t>环境</a:t>
            </a:r>
            <a:r>
              <a:rPr lang="en-US" altLang="zh-CN" sz="2800" b="0" dirty="0"/>
              <a:t>,</a:t>
            </a:r>
            <a:r>
              <a:rPr lang="zh-CN" altLang="en-US" sz="2800" b="0" dirty="0" smtClean="0"/>
              <a:t>健康</a:t>
            </a:r>
            <a:r>
              <a:rPr lang="zh-CN" altLang="en-US" sz="2800" b="0" dirty="0"/>
              <a:t>和消费者的安全</a:t>
            </a:r>
            <a:r>
              <a:rPr lang="zh-CN" altLang="en-US" sz="2800" b="0" dirty="0" smtClean="0"/>
              <a:t>利益</a:t>
            </a:r>
            <a:endParaRPr lang="en-US" altLang="zh-CN" sz="2800" b="0" dirty="0" smtClean="0"/>
          </a:p>
          <a:p>
            <a:r>
              <a:rPr lang="en-US" altLang="zh-CN" sz="2800" b="0" dirty="0" smtClean="0"/>
              <a:t>-</a:t>
            </a:r>
            <a:r>
              <a:rPr lang="zh-CN" altLang="en-US" sz="2800" b="0" dirty="0" smtClean="0"/>
              <a:t>或者</a:t>
            </a:r>
            <a:r>
              <a:rPr lang="zh-CN" altLang="en-US" sz="2800" b="0" dirty="0"/>
              <a:t>替代的</a:t>
            </a:r>
            <a:r>
              <a:rPr lang="zh-CN" altLang="en-US" sz="2800" b="0" dirty="0" smtClean="0"/>
              <a:t>可靠性</a:t>
            </a:r>
            <a:r>
              <a:rPr lang="zh-CN" altLang="en-US" sz="2800" b="0" dirty="0"/>
              <a:t>得不到</a:t>
            </a:r>
            <a:r>
              <a:rPr lang="zh-CN" altLang="en-US" sz="2800" b="0" dirty="0" smtClean="0"/>
              <a:t>保证</a:t>
            </a:r>
            <a:endParaRPr lang="en-US" altLang="zh-CN" sz="2800" b="0" dirty="0" smtClean="0"/>
          </a:p>
          <a:p>
            <a:endParaRPr lang="en-US" altLang="zh-CN" sz="3300" b="0" dirty="0"/>
          </a:p>
          <a:p>
            <a:r>
              <a:rPr lang="zh-CN" altLang="en-US" sz="3300" b="0" dirty="0" smtClean="0"/>
              <a:t>那么</a:t>
            </a:r>
            <a:r>
              <a:rPr lang="zh-CN" altLang="en-US" sz="3300" b="0" dirty="0"/>
              <a:t>这些材料就会被考虑纳入</a:t>
            </a:r>
            <a:r>
              <a:rPr lang="zh-CN" altLang="en-US" sz="3300" b="0" dirty="0" smtClean="0"/>
              <a:t>到豁免</a:t>
            </a:r>
            <a:r>
              <a:rPr lang="zh-CN" altLang="en-US" sz="3300" b="0" dirty="0"/>
              <a:t>清单</a:t>
            </a:r>
            <a:r>
              <a:rPr lang="zh-CN" altLang="en-US" sz="3300" b="0" dirty="0" smtClean="0"/>
              <a:t>中</a:t>
            </a:r>
            <a:endParaRPr lang="en-US" altLang="zh-CN" sz="3300" b="0" dirty="0"/>
          </a:p>
          <a:p>
            <a:endParaRPr lang="en-US" sz="3300" b="0" dirty="0"/>
          </a:p>
        </p:txBody>
      </p:sp>
    </p:spTree>
    <p:extLst>
      <p:ext uri="{BB962C8B-B14F-4D97-AF65-F5344CB8AC3E}">
        <p14:creationId xmlns:p14="http://schemas.microsoft.com/office/powerpoint/2010/main" val="640178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9460698-BE82-4B94-ABAE-B2F958C41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Confidential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3E18BD0-EA74-4EFB-9959-8565D534E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dirty="0"/>
              <a:t>End</a:t>
            </a:r>
            <a:endParaRPr lang="zh-CN" altLang="en-US" dirty="0"/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7EC7E018-C459-4706-81D3-739DBB4F8C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1268760"/>
            <a:ext cx="4176464" cy="238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76617" y="3967642"/>
            <a:ext cx="4104665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187" y="4149080"/>
            <a:ext cx="1454669" cy="14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787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5909" y="332656"/>
            <a:ext cx="1653952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 bwMode="auto">
          <a:xfrm>
            <a:off x="766787" y="1610985"/>
            <a:ext cx="720080" cy="432048"/>
          </a:xfrm>
          <a:prstGeom prst="rightArrow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3600" dirty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2876" y="1550187"/>
            <a:ext cx="670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36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.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什么是</a:t>
            </a:r>
            <a:r>
              <a:rPr lang="en-US" altLang="zh-CN" sz="3600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RoHS</a:t>
            </a:r>
            <a:endParaRPr 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右箭头 7"/>
          <p:cNvSpPr/>
          <p:nvPr/>
        </p:nvSpPr>
        <p:spPr bwMode="auto">
          <a:xfrm>
            <a:off x="755576" y="2457001"/>
            <a:ext cx="720080" cy="432048"/>
          </a:xfrm>
          <a:prstGeom prst="rightArrow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3600" dirty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2876" y="2397424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2.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为何执行</a:t>
            </a:r>
            <a:r>
              <a:rPr lang="en-US" altLang="zh-CN" sz="3600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RoHS</a:t>
            </a:r>
            <a:endParaRPr 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右箭头 9"/>
          <p:cNvSpPr/>
          <p:nvPr/>
        </p:nvSpPr>
        <p:spPr bwMode="auto">
          <a:xfrm>
            <a:off x="779510" y="3359152"/>
            <a:ext cx="720080" cy="432048"/>
          </a:xfrm>
          <a:prstGeom prst="rightArrow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3600" dirty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2876" y="3252010"/>
            <a:ext cx="360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3.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包含哪些内容</a:t>
            </a:r>
            <a:endParaRPr 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>
            <a:off x="791385" y="4191798"/>
            <a:ext cx="720080" cy="432048"/>
          </a:xfrm>
          <a:prstGeom prst="rightArrow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3600" dirty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1677" y="4106596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4.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举例</a:t>
            </a:r>
            <a:endParaRPr 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右箭头 14"/>
          <p:cNvSpPr/>
          <p:nvPr/>
        </p:nvSpPr>
        <p:spPr bwMode="auto">
          <a:xfrm>
            <a:off x="791385" y="5042793"/>
            <a:ext cx="720080" cy="432048"/>
          </a:xfrm>
          <a:prstGeom prst="rightArrow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3600" dirty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1677" y="4961182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5.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豁免</a:t>
            </a:r>
            <a:endParaRPr 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0776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464496" cy="6480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1.</a:t>
            </a:r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什么是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RoHS?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RoHS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是由欧盟立法制定的一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项强制性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标准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它的全称是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关于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限制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在电子电器设备中使用某些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有害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成分的指令</a:t>
            </a:r>
            <a:r>
              <a:rPr 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55643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5040560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2.</a:t>
            </a:r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为何执行</a:t>
            </a:r>
            <a:r>
              <a:rPr lang="en-US" altLang="zh-CN" sz="4000" b="1" dirty="0" err="1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RoHS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089721"/>
              </p:ext>
            </p:extLst>
          </p:nvPr>
        </p:nvGraphicFramePr>
        <p:xfrm>
          <a:off x="179512" y="1844824"/>
          <a:ext cx="8784976" cy="371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454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9792" y="428836"/>
            <a:ext cx="5099275" cy="5337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      3.</a:t>
            </a:r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包含哪些内容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左大括号 9"/>
          <p:cNvSpPr/>
          <p:nvPr/>
        </p:nvSpPr>
        <p:spPr bwMode="auto">
          <a:xfrm>
            <a:off x="971600" y="2302024"/>
            <a:ext cx="720080" cy="3431232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椭圆 25"/>
          <p:cNvSpPr/>
          <p:nvPr/>
        </p:nvSpPr>
        <p:spPr bwMode="auto">
          <a:xfrm>
            <a:off x="1731531" y="5193196"/>
            <a:ext cx="2578877" cy="1080120"/>
          </a:xfrm>
          <a:prstGeom prst="ellipse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Arial" charset="0"/>
              </a:rPr>
              <a:t>邻苯二钾酸盐</a:t>
            </a:r>
            <a:endParaRPr lang="en-US" sz="2000" b="1" dirty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1731532" y="3451008"/>
            <a:ext cx="2578876" cy="1133264"/>
          </a:xfrm>
          <a:prstGeom prst="ellipse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Arial" charset="0"/>
              </a:rPr>
              <a:t>阻燃剂</a:t>
            </a:r>
            <a:endParaRPr lang="en-US" sz="2000" b="1" dirty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1691680" y="1874730"/>
            <a:ext cx="2592288" cy="1050213"/>
          </a:xfrm>
          <a:prstGeom prst="ellipse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Arial" charset="0"/>
              </a:rPr>
              <a:t>四项重金属</a:t>
            </a:r>
            <a:endParaRPr lang="en-US" sz="2000" b="1" dirty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</p:txBody>
      </p:sp>
      <p:sp>
        <p:nvSpPr>
          <p:cNvPr id="29" name="左大括号 28"/>
          <p:cNvSpPr/>
          <p:nvPr/>
        </p:nvSpPr>
        <p:spPr bwMode="auto">
          <a:xfrm>
            <a:off x="4427984" y="1452728"/>
            <a:ext cx="432048" cy="1894216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 bwMode="auto">
          <a:xfrm>
            <a:off x="4908411" y="1241727"/>
            <a:ext cx="887725" cy="422002"/>
          </a:xfrm>
          <a:prstGeom prst="rect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b="1" dirty="0" err="1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Pb</a:t>
            </a:r>
            <a:endParaRPr lang="en-US" sz="1400" b="1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908411" y="1849578"/>
            <a:ext cx="887725" cy="427294"/>
          </a:xfrm>
          <a:prstGeom prst="rect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Cd</a:t>
            </a:r>
            <a:endParaRPr lang="en-US" sz="1400" b="1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4908411" y="2420888"/>
            <a:ext cx="887725" cy="422001"/>
          </a:xfrm>
          <a:prstGeom prst="rect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Hg</a:t>
            </a:r>
            <a:endParaRPr lang="en-US" sz="1400" b="1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908176" y="2996952"/>
            <a:ext cx="887960" cy="393063"/>
          </a:xfrm>
          <a:prstGeom prst="rect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Cr6+</a:t>
            </a:r>
            <a:endParaRPr lang="en-US" sz="1400" b="1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34" name="左大括号 33"/>
          <p:cNvSpPr/>
          <p:nvPr/>
        </p:nvSpPr>
        <p:spPr bwMode="auto">
          <a:xfrm>
            <a:off x="4338627" y="3555876"/>
            <a:ext cx="432048" cy="923528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流程图: 过程 34"/>
          <p:cNvSpPr/>
          <p:nvPr/>
        </p:nvSpPr>
        <p:spPr bwMode="auto">
          <a:xfrm>
            <a:off x="4908176" y="3555876"/>
            <a:ext cx="887960" cy="377180"/>
          </a:xfrm>
          <a:prstGeom prst="flowChartProcess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PBB</a:t>
            </a:r>
            <a:endParaRPr lang="en-US" sz="1400" b="1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4908411" y="4116220"/>
            <a:ext cx="887725" cy="363184"/>
          </a:xfrm>
          <a:prstGeom prst="rect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PBDES</a:t>
            </a:r>
          </a:p>
        </p:txBody>
      </p:sp>
      <p:sp>
        <p:nvSpPr>
          <p:cNvPr id="37" name="左大括号 36"/>
          <p:cNvSpPr/>
          <p:nvPr/>
        </p:nvSpPr>
        <p:spPr bwMode="auto">
          <a:xfrm>
            <a:off x="4409990" y="4848706"/>
            <a:ext cx="264168" cy="176910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/>
          <p:cNvSpPr/>
          <p:nvPr/>
        </p:nvSpPr>
        <p:spPr bwMode="auto">
          <a:xfrm>
            <a:off x="4928138" y="4653136"/>
            <a:ext cx="887960" cy="412449"/>
          </a:xfrm>
          <a:prstGeom prst="rect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DBP</a:t>
            </a:r>
            <a:endParaRPr lang="en-US" sz="1400" b="1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39" name="流程图: 过程 38"/>
          <p:cNvSpPr/>
          <p:nvPr/>
        </p:nvSpPr>
        <p:spPr bwMode="auto">
          <a:xfrm>
            <a:off x="4908411" y="5265204"/>
            <a:ext cx="887725" cy="396044"/>
          </a:xfrm>
          <a:prstGeom prst="flowChartProcess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BBP</a:t>
            </a:r>
            <a:endParaRPr lang="en-US" sz="1400" b="1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4908411" y="5877272"/>
            <a:ext cx="887725" cy="396044"/>
          </a:xfrm>
          <a:prstGeom prst="rect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DIBP</a:t>
            </a:r>
            <a:endParaRPr lang="en-US" sz="1400" b="1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4908411" y="6431024"/>
            <a:ext cx="887725" cy="382352"/>
          </a:xfrm>
          <a:prstGeom prst="rect">
            <a:avLst/>
          </a:prstGeom>
          <a:solidFill>
            <a:srgbClr val="6D90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DEHP</a:t>
            </a:r>
            <a:endParaRPr lang="en-US" sz="1400" b="1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84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36919" y="420683"/>
            <a:ext cx="2721225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4.</a:t>
            </a:r>
            <a:r>
              <a:rPr lang="zh-CN" altLang="en-US" sz="4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举例一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31" y="1245687"/>
            <a:ext cx="2088232" cy="1346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2347" y="275131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室内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某些装饰品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47" y="1245687"/>
            <a:ext cx="2157295" cy="1346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6803" y="275131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煤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及煤制品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31" y="3399383"/>
            <a:ext cx="2088232" cy="1332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6363" y="491155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室内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吸烟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48" y="3399383"/>
            <a:ext cx="2160240" cy="13322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32219" y="491155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空气污染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538728"/>
            <a:ext cx="9177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危害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铅及其化合物都具有一定的毒性，进入机体后对神经、造血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消化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、肾脏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、心血管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和内分泌等多个系统产生危害。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36183" y="2357660"/>
            <a:ext cx="504056" cy="1368152"/>
          </a:xfrm>
          <a:prstGeom prst="rect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Arial" charset="0"/>
              </a:rPr>
              <a:t>铅</a:t>
            </a:r>
            <a:endParaRPr lang="en-US" sz="2400" b="1" dirty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94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47" y="1917365"/>
            <a:ext cx="2448272" cy="1632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0571" y="3705626"/>
            <a:ext cx="1944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飞机发动机的镉镍合金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72" y="1865914"/>
            <a:ext cx="2448272" cy="1632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0010" y="384245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镉电池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89" y="1835403"/>
            <a:ext cx="2378406" cy="1585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2543" y="3671339"/>
            <a:ext cx="184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原子反应炉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内的控制棒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267" y="5013176"/>
            <a:ext cx="8814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危害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短时间内吸入高浓度氧化镉烟尘可引起急性镉中毒，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以呼吸系统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损害为主，重者出现急性肺泡性肺水肿或急性呼吸窘迫综合征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，可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出现肝、肾损害。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52017" y="2231563"/>
            <a:ext cx="648072" cy="1610893"/>
          </a:xfrm>
          <a:prstGeom prst="rect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Arial" charset="0"/>
              </a:rPr>
              <a:t>镉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3836919" y="420683"/>
            <a:ext cx="2721225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4.</a:t>
            </a:r>
            <a:r>
              <a:rPr lang="zh-CN" altLang="en-US" sz="4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举例二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9528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0" y="1196752"/>
            <a:ext cx="2016224" cy="1368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7937" y="279379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含汞温度计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1872208" cy="1367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6181" y="268731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照明用灯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0" y="3429000"/>
            <a:ext cx="2016224" cy="1381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1130" y="502604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化妆品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14391"/>
            <a:ext cx="2332007" cy="13964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2160" y="498437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鱼类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549139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危害：汞对人体的危害主要累及中枢神经系统、消化系统及肾脏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，此外对呼吸系统、皮肤、血液及眼睛也有一定的影响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27312" y="2377426"/>
            <a:ext cx="576064" cy="1294402"/>
          </a:xfrm>
          <a:prstGeom prst="rect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2400" b="1" dirty="0">
              <a:latin typeface="华文楷体" panose="02010600040101010101" pitchFamily="2" charset="-122"/>
              <a:ea typeface="华文楷体" panose="02010600040101010101" pitchFamily="2" charset="-122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029" y="279379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汞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3836919" y="420683"/>
            <a:ext cx="2721225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4.</a:t>
            </a:r>
            <a:r>
              <a:rPr lang="zh-CN" altLang="en-US" sz="4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举例三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410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57812"/>
            <a:ext cx="2160240" cy="144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6605" y="361540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着色剂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39" y="1856718"/>
            <a:ext cx="2165226" cy="14507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1035" y="361540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冷冻库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17" y="1857812"/>
            <a:ext cx="2016224" cy="1435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9219" y="36154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皮革</a:t>
            </a:r>
            <a:endParaRPr 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980" y="4581128"/>
            <a:ext cx="800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危害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有强烈的致畸、致癌作用，可以通过消化道、呼吸道、皮肤及粘膜，侵入人体，发生伤害的程度极其严重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3064" y="2523256"/>
            <a:ext cx="648072" cy="1237820"/>
            <a:chOff x="243064" y="2523256"/>
            <a:chExt cx="648072" cy="1237820"/>
          </a:xfrm>
        </p:grpSpPr>
        <p:sp>
          <p:nvSpPr>
            <p:cNvPr id="10" name="矩形 9"/>
            <p:cNvSpPr/>
            <p:nvPr/>
          </p:nvSpPr>
          <p:spPr bwMode="auto">
            <a:xfrm>
              <a:off x="243064" y="2523256"/>
              <a:ext cx="648072" cy="1224136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0759" y="2560747"/>
              <a:ext cx="4924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六</a:t>
              </a:r>
              <a:endPara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24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价</a:t>
              </a:r>
              <a:endPara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24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铬</a:t>
              </a:r>
              <a:endPara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3836919" y="420683"/>
            <a:ext cx="2721225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4.</a:t>
            </a:r>
            <a:r>
              <a:rPr lang="zh-CN" altLang="en-US" sz="40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举例四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9770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M">
  <a:themeElements>
    <a:clrScheme name="PPT__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T__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D90FF"/>
        </a:solidFill>
        <a:ln w="12700" algn="ctr">
          <a:solidFill>
            <a:schemeClr val="bg1"/>
          </a:solidFill>
          <a:round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anchor="ctr"/>
      <a:lstStyle>
        <a:defPPr>
          <a:defRPr sz="1800" b="1" dirty="0">
            <a:latin typeface="Arial" charset="0"/>
            <a:ea typeface="宋体" charset="-122"/>
            <a:cs typeface="Arial" charset="0"/>
          </a:defRPr>
        </a:defPPr>
      </a:lstStyle>
    </a:spDef>
    <a:lnDef>
      <a:spPr bwMode="auto">
        <a:solidFill>
          <a:srgbClr val="FFFF99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PPT__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_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_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_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_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_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通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D62DEC-36E6-4155-AC85-9BB005A27E3F}" vid="{B0EF58C1-6126-49D5-BBC7-14D1E5A099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491</Words>
  <Application>Microsoft Office PowerPoint</Application>
  <PresentationFormat>全屏显示(4:3)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等线</vt:lpstr>
      <vt:lpstr>等线 Light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Times New Roman</vt:lpstr>
      <vt:lpstr>AEM</vt:lpstr>
      <vt:lpstr>通用</vt:lpstr>
      <vt:lpstr>RoHS 简介</vt:lpstr>
      <vt:lpstr>目录</vt:lpstr>
      <vt:lpstr>    1.什么是RoHS?</vt:lpstr>
      <vt:lpstr>       2.为何执行RoHS</vt:lpstr>
      <vt:lpstr>       3.包含哪些内容</vt:lpstr>
      <vt:lpstr>4.举例一</vt:lpstr>
      <vt:lpstr>4.举例二</vt:lpstr>
      <vt:lpstr>4.举例三</vt:lpstr>
      <vt:lpstr>4.举例四</vt:lpstr>
      <vt:lpstr>4.举例五</vt:lpstr>
      <vt:lpstr>4.举例六</vt:lpstr>
      <vt:lpstr>5.豁免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QA-SunJiao</dc:creator>
  <cp:lastModifiedBy>HR-Yan Jing</cp:lastModifiedBy>
  <cp:revision>58</cp:revision>
  <dcterms:created xsi:type="dcterms:W3CDTF">2018-06-13T00:23:49Z</dcterms:created>
  <dcterms:modified xsi:type="dcterms:W3CDTF">2018-07-20T02:31:14Z</dcterms:modified>
</cp:coreProperties>
</file>