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56" r:id="rId3"/>
    <p:sldId id="257" r:id="rId4"/>
    <p:sldId id="258" r:id="rId5"/>
    <p:sldId id="264" r:id="rId6"/>
    <p:sldId id="260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2018-7-13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11" y="1538392"/>
            <a:ext cx="6375895" cy="395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3327782" y="497222"/>
            <a:ext cx="2792464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企业文化（一）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59527"/>
            <a:ext cx="1842653" cy="622150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80746" y="5542013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321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34470" r="2178" b="27904"/>
          <a:stretch/>
        </p:blipFill>
        <p:spPr>
          <a:xfrm>
            <a:off x="3495649" y="1033110"/>
            <a:ext cx="4741522" cy="14828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5350" y="2943710"/>
            <a:ext cx="7346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在公司的走廊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上、车间内、会议室里、办公室、食堂内，随处可见类似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文化标语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这些标语是公司企业文化的核心和精华，是公司企业行为的“思想指南”。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这些优秀的企业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文化是公司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在经营管理过程中积累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和沉淀形成的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优秀的企业文化应该得以延续和发扬光大。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536509" y="1348283"/>
            <a:ext cx="2959140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企业文化标语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59527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2430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072" y="2572073"/>
            <a:ext cx="40527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代表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了一种积极的工作态度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和高效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执行力，要求有紧迫感和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责任心，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要有工作热情，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讲求工作效率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t="13235" r="22755" b="32721"/>
          <a:stretch/>
        </p:blipFill>
        <p:spPr>
          <a:xfrm>
            <a:off x="4530780" y="3089042"/>
            <a:ext cx="4234848" cy="29596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4303" y="1476731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马上办 办到底 有交代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59527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419" y="1529056"/>
            <a:ext cx="380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马上办 先分清轻重缓急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占位符 11"/>
          <p:cNvSpPr txBox="1">
            <a:spLocks/>
          </p:cNvSpPr>
          <p:nvPr/>
        </p:nvSpPr>
        <p:spPr>
          <a:xfrm>
            <a:off x="370417" y="2408782"/>
            <a:ext cx="7079403" cy="24680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在众多的工作任务中，根据事情的轻重缓急制定工作计划；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统筹安排好工作任务，有些工作可以平行展开；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借助手机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、备忘录、邮件提醒功能等办公软件，记录工作任务和完成时限；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说办就办，全力以赴。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36" name="Picture 4" descr="记事本样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19082" r="20519" b="8875"/>
          <a:stretch/>
        </p:blipFill>
        <p:spPr bwMode="auto">
          <a:xfrm rot="20550829">
            <a:off x="6521840" y="4001476"/>
            <a:ext cx="2188548" cy="19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 descr="任务类APP设计源文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8" t="16602" r="1953" b="18945"/>
          <a:stretch/>
        </p:blipFill>
        <p:spPr bwMode="auto">
          <a:xfrm>
            <a:off x="7262570" y="1192593"/>
            <a:ext cx="1503057" cy="21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便贴纸纸上的信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40" y="4272971"/>
            <a:ext cx="2033235" cy="20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59527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495" y="1669676"/>
            <a:ext cx="447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办到底 有始有终 不能虎头蛇尾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39256" y="1320004"/>
            <a:ext cx="3121682" cy="3073319"/>
            <a:chOff x="2886075" y="2868613"/>
            <a:chExt cx="1231900" cy="1566863"/>
          </a:xfrm>
          <a:solidFill>
            <a:schemeClr val="bg2">
              <a:lumMod val="25000"/>
            </a:schemeClr>
          </a:solidFill>
        </p:grpSpPr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3251200" y="4025900"/>
              <a:ext cx="176212" cy="407988"/>
            </a:xfrm>
            <a:custGeom>
              <a:avLst/>
              <a:gdLst>
                <a:gd name="T0" fmla="*/ 75 w 112"/>
                <a:gd name="T1" fmla="*/ 236 h 259"/>
                <a:gd name="T2" fmla="*/ 69 w 112"/>
                <a:gd name="T3" fmla="*/ 211 h 259"/>
                <a:gd name="T4" fmla="*/ 64 w 112"/>
                <a:gd name="T5" fmla="*/ 211 h 259"/>
                <a:gd name="T6" fmla="*/ 64 w 112"/>
                <a:gd name="T7" fmla="*/ 46 h 259"/>
                <a:gd name="T8" fmla="*/ 111 w 112"/>
                <a:gd name="T9" fmla="*/ 46 h 259"/>
                <a:gd name="T10" fmla="*/ 112 w 112"/>
                <a:gd name="T11" fmla="*/ 29 h 259"/>
                <a:gd name="T12" fmla="*/ 107 w 112"/>
                <a:gd name="T13" fmla="*/ 0 h 259"/>
                <a:gd name="T14" fmla="*/ 5 w 112"/>
                <a:gd name="T15" fmla="*/ 0 h 259"/>
                <a:gd name="T16" fmla="*/ 5 w 112"/>
                <a:gd name="T17" fmla="*/ 0 h 259"/>
                <a:gd name="T18" fmla="*/ 0 w 112"/>
                <a:gd name="T19" fmla="*/ 29 h 259"/>
                <a:gd name="T20" fmla="*/ 1 w 112"/>
                <a:gd name="T21" fmla="*/ 46 h 259"/>
                <a:gd name="T22" fmla="*/ 34 w 112"/>
                <a:gd name="T23" fmla="*/ 46 h 259"/>
                <a:gd name="T24" fmla="*/ 34 w 112"/>
                <a:gd name="T25" fmla="*/ 179 h 259"/>
                <a:gd name="T26" fmla="*/ 39 w 112"/>
                <a:gd name="T27" fmla="*/ 194 h 259"/>
                <a:gd name="T28" fmla="*/ 43 w 112"/>
                <a:gd name="T29" fmla="*/ 211 h 259"/>
                <a:gd name="T30" fmla="*/ 43 w 112"/>
                <a:gd name="T31" fmla="*/ 215 h 259"/>
                <a:gd name="T32" fmla="*/ 38 w 112"/>
                <a:gd name="T33" fmla="*/ 236 h 259"/>
                <a:gd name="T34" fmla="*/ 18 w 112"/>
                <a:gd name="T35" fmla="*/ 258 h 259"/>
                <a:gd name="T36" fmla="*/ 94 w 112"/>
                <a:gd name="T37" fmla="*/ 258 h 259"/>
                <a:gd name="T38" fmla="*/ 75 w 112"/>
                <a:gd name="T39" fmla="*/ 2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259">
                  <a:moveTo>
                    <a:pt x="75" y="236"/>
                  </a:moveTo>
                  <a:cubicBezTo>
                    <a:pt x="71" y="228"/>
                    <a:pt x="69" y="220"/>
                    <a:pt x="69" y="211"/>
                  </a:cubicBezTo>
                  <a:cubicBezTo>
                    <a:pt x="68" y="211"/>
                    <a:pt x="66" y="211"/>
                    <a:pt x="64" y="21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2" y="39"/>
                    <a:pt x="112" y="34"/>
                    <a:pt x="112" y="29"/>
                  </a:cubicBezTo>
                  <a:cubicBezTo>
                    <a:pt x="112" y="13"/>
                    <a:pt x="109" y="4"/>
                    <a:pt x="10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0" y="12"/>
                    <a:pt x="0" y="29"/>
                  </a:cubicBezTo>
                  <a:cubicBezTo>
                    <a:pt x="0" y="34"/>
                    <a:pt x="0" y="39"/>
                    <a:pt x="1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6" y="184"/>
                    <a:pt x="38" y="189"/>
                    <a:pt x="39" y="194"/>
                  </a:cubicBezTo>
                  <a:cubicBezTo>
                    <a:pt x="41" y="199"/>
                    <a:pt x="42" y="205"/>
                    <a:pt x="43" y="211"/>
                  </a:cubicBezTo>
                  <a:cubicBezTo>
                    <a:pt x="43" y="212"/>
                    <a:pt x="43" y="214"/>
                    <a:pt x="43" y="215"/>
                  </a:cubicBezTo>
                  <a:cubicBezTo>
                    <a:pt x="42" y="222"/>
                    <a:pt x="41" y="229"/>
                    <a:pt x="38" y="236"/>
                  </a:cubicBezTo>
                  <a:cubicBezTo>
                    <a:pt x="33" y="245"/>
                    <a:pt x="26" y="253"/>
                    <a:pt x="18" y="258"/>
                  </a:cubicBezTo>
                  <a:cubicBezTo>
                    <a:pt x="42" y="259"/>
                    <a:pt x="70" y="259"/>
                    <a:pt x="94" y="258"/>
                  </a:cubicBezTo>
                  <a:cubicBezTo>
                    <a:pt x="85" y="252"/>
                    <a:pt x="79" y="245"/>
                    <a:pt x="75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165475" y="4411663"/>
              <a:ext cx="4762" cy="635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1"/>
                    <a:pt x="1" y="2"/>
                    <a:pt x="3" y="4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3154363" y="3792538"/>
              <a:ext cx="117475" cy="15875"/>
            </a:xfrm>
            <a:custGeom>
              <a:avLst/>
              <a:gdLst>
                <a:gd name="T0" fmla="*/ 75 w 75"/>
                <a:gd name="T1" fmla="*/ 4 h 10"/>
                <a:gd name="T2" fmla="*/ 63 w 75"/>
                <a:gd name="T3" fmla="*/ 6 h 10"/>
                <a:gd name="T4" fmla="*/ 63 w 75"/>
                <a:gd name="T5" fmla="*/ 6 h 10"/>
                <a:gd name="T6" fmla="*/ 63 w 75"/>
                <a:gd name="T7" fmla="*/ 6 h 10"/>
                <a:gd name="T8" fmla="*/ 0 w 75"/>
                <a:gd name="T9" fmla="*/ 0 h 10"/>
                <a:gd name="T10" fmla="*/ 0 w 75"/>
                <a:gd name="T11" fmla="*/ 10 h 10"/>
                <a:gd name="T12" fmla="*/ 74 w 75"/>
                <a:gd name="T13" fmla="*/ 10 h 10"/>
                <a:gd name="T14" fmla="*/ 75 w 75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0">
                  <a:moveTo>
                    <a:pt x="75" y="4"/>
                  </a:moveTo>
                  <a:cubicBezTo>
                    <a:pt x="71" y="6"/>
                    <a:pt x="67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42" y="6"/>
                    <a:pt x="17" y="4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4" y="10"/>
                    <a:pt x="74" y="10"/>
                    <a:pt x="74" y="10"/>
                  </a:cubicBezTo>
                  <a:lnTo>
                    <a:pt x="7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3094038" y="3973513"/>
              <a:ext cx="490537" cy="461963"/>
            </a:xfrm>
            <a:custGeom>
              <a:avLst/>
              <a:gdLst>
                <a:gd name="T0" fmla="*/ 214 w 312"/>
                <a:gd name="T1" fmla="*/ 29 h 294"/>
                <a:gd name="T2" fmla="*/ 214 w 312"/>
                <a:gd name="T3" fmla="*/ 29 h 294"/>
                <a:gd name="T4" fmla="*/ 216 w 312"/>
                <a:gd name="T5" fmla="*/ 34 h 294"/>
                <a:gd name="T6" fmla="*/ 220 w 312"/>
                <a:gd name="T7" fmla="*/ 63 h 294"/>
                <a:gd name="T8" fmla="*/ 219 w 312"/>
                <a:gd name="T9" fmla="*/ 80 h 294"/>
                <a:gd name="T10" fmla="*/ 180 w 312"/>
                <a:gd name="T11" fmla="*/ 231 h 294"/>
                <a:gd name="T12" fmla="*/ 177 w 312"/>
                <a:gd name="T13" fmla="*/ 246 h 294"/>
                <a:gd name="T14" fmla="*/ 208 w 312"/>
                <a:gd name="T15" fmla="*/ 290 h 294"/>
                <a:gd name="T16" fmla="*/ 210 w 312"/>
                <a:gd name="T17" fmla="*/ 291 h 294"/>
                <a:gd name="T18" fmla="*/ 224 w 312"/>
                <a:gd name="T19" fmla="*/ 293 h 294"/>
                <a:gd name="T20" fmla="*/ 267 w 312"/>
                <a:gd name="T21" fmla="*/ 262 h 294"/>
                <a:gd name="T22" fmla="*/ 267 w 312"/>
                <a:gd name="T23" fmla="*/ 262 h 294"/>
                <a:gd name="T24" fmla="*/ 312 w 312"/>
                <a:gd name="T25" fmla="*/ 63 h 294"/>
                <a:gd name="T26" fmla="*/ 302 w 312"/>
                <a:gd name="T27" fmla="*/ 0 h 294"/>
                <a:gd name="T28" fmla="*/ 254 w 312"/>
                <a:gd name="T29" fmla="*/ 0 h 294"/>
                <a:gd name="T30" fmla="*/ 38 w 312"/>
                <a:gd name="T31" fmla="*/ 0 h 294"/>
                <a:gd name="T32" fmla="*/ 10 w 312"/>
                <a:gd name="T33" fmla="*/ 0 h 294"/>
                <a:gd name="T34" fmla="*/ 0 w 312"/>
                <a:gd name="T35" fmla="*/ 63 h 294"/>
                <a:gd name="T36" fmla="*/ 45 w 312"/>
                <a:gd name="T37" fmla="*/ 262 h 294"/>
                <a:gd name="T38" fmla="*/ 48 w 312"/>
                <a:gd name="T39" fmla="*/ 270 h 294"/>
                <a:gd name="T40" fmla="*/ 68 w 312"/>
                <a:gd name="T41" fmla="*/ 288 h 294"/>
                <a:gd name="T42" fmla="*/ 100 w 312"/>
                <a:gd name="T43" fmla="*/ 291 h 294"/>
                <a:gd name="T44" fmla="*/ 104 w 312"/>
                <a:gd name="T45" fmla="*/ 290 h 294"/>
                <a:gd name="T46" fmla="*/ 135 w 312"/>
                <a:gd name="T47" fmla="*/ 249 h 294"/>
                <a:gd name="T48" fmla="*/ 135 w 312"/>
                <a:gd name="T49" fmla="*/ 245 h 294"/>
                <a:gd name="T50" fmla="*/ 134 w 312"/>
                <a:gd name="T51" fmla="*/ 240 h 294"/>
                <a:gd name="T52" fmla="*/ 132 w 312"/>
                <a:gd name="T53" fmla="*/ 231 h 294"/>
                <a:gd name="T54" fmla="*/ 93 w 312"/>
                <a:gd name="T55" fmla="*/ 80 h 294"/>
                <a:gd name="T56" fmla="*/ 92 w 312"/>
                <a:gd name="T57" fmla="*/ 63 h 294"/>
                <a:gd name="T58" fmla="*/ 96 w 312"/>
                <a:gd name="T59" fmla="*/ 34 h 294"/>
                <a:gd name="T60" fmla="*/ 97 w 312"/>
                <a:gd name="T61" fmla="*/ 31 h 294"/>
                <a:gd name="T62" fmla="*/ 99 w 312"/>
                <a:gd name="T63" fmla="*/ 29 h 294"/>
                <a:gd name="T64" fmla="*/ 109 w 312"/>
                <a:gd name="T65" fmla="*/ 29 h 294"/>
                <a:gd name="T66" fmla="*/ 203 w 312"/>
                <a:gd name="T67" fmla="*/ 29 h 294"/>
                <a:gd name="T68" fmla="*/ 214 w 312"/>
                <a:gd name="T69" fmla="*/ 2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294">
                  <a:moveTo>
                    <a:pt x="214" y="29"/>
                  </a:moveTo>
                  <a:cubicBezTo>
                    <a:pt x="214" y="29"/>
                    <a:pt x="214" y="29"/>
                    <a:pt x="214" y="29"/>
                  </a:cubicBezTo>
                  <a:cubicBezTo>
                    <a:pt x="214" y="30"/>
                    <a:pt x="215" y="32"/>
                    <a:pt x="216" y="34"/>
                  </a:cubicBezTo>
                  <a:cubicBezTo>
                    <a:pt x="218" y="40"/>
                    <a:pt x="220" y="49"/>
                    <a:pt x="220" y="63"/>
                  </a:cubicBezTo>
                  <a:cubicBezTo>
                    <a:pt x="220" y="68"/>
                    <a:pt x="220" y="74"/>
                    <a:pt x="219" y="80"/>
                  </a:cubicBezTo>
                  <a:cubicBezTo>
                    <a:pt x="216" y="113"/>
                    <a:pt x="205" y="163"/>
                    <a:pt x="180" y="231"/>
                  </a:cubicBezTo>
                  <a:cubicBezTo>
                    <a:pt x="178" y="236"/>
                    <a:pt x="178" y="241"/>
                    <a:pt x="177" y="246"/>
                  </a:cubicBezTo>
                  <a:cubicBezTo>
                    <a:pt x="177" y="265"/>
                    <a:pt x="189" y="283"/>
                    <a:pt x="208" y="290"/>
                  </a:cubicBezTo>
                  <a:cubicBezTo>
                    <a:pt x="208" y="290"/>
                    <a:pt x="209" y="290"/>
                    <a:pt x="210" y="291"/>
                  </a:cubicBezTo>
                  <a:cubicBezTo>
                    <a:pt x="214" y="292"/>
                    <a:pt x="219" y="293"/>
                    <a:pt x="224" y="293"/>
                  </a:cubicBezTo>
                  <a:cubicBezTo>
                    <a:pt x="243" y="293"/>
                    <a:pt x="260" y="281"/>
                    <a:pt x="267" y="262"/>
                  </a:cubicBezTo>
                  <a:cubicBezTo>
                    <a:pt x="267" y="262"/>
                    <a:pt x="267" y="262"/>
                    <a:pt x="267" y="262"/>
                  </a:cubicBezTo>
                  <a:cubicBezTo>
                    <a:pt x="298" y="176"/>
                    <a:pt x="312" y="114"/>
                    <a:pt x="312" y="63"/>
                  </a:cubicBezTo>
                  <a:cubicBezTo>
                    <a:pt x="312" y="40"/>
                    <a:pt x="309" y="19"/>
                    <a:pt x="302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9"/>
                    <a:pt x="0" y="40"/>
                    <a:pt x="0" y="63"/>
                  </a:cubicBezTo>
                  <a:cubicBezTo>
                    <a:pt x="0" y="114"/>
                    <a:pt x="14" y="176"/>
                    <a:pt x="45" y="262"/>
                  </a:cubicBezTo>
                  <a:cubicBezTo>
                    <a:pt x="46" y="265"/>
                    <a:pt x="47" y="267"/>
                    <a:pt x="48" y="270"/>
                  </a:cubicBezTo>
                  <a:cubicBezTo>
                    <a:pt x="53" y="278"/>
                    <a:pt x="60" y="284"/>
                    <a:pt x="68" y="288"/>
                  </a:cubicBezTo>
                  <a:cubicBezTo>
                    <a:pt x="78" y="293"/>
                    <a:pt x="89" y="294"/>
                    <a:pt x="100" y="291"/>
                  </a:cubicBezTo>
                  <a:cubicBezTo>
                    <a:pt x="101" y="291"/>
                    <a:pt x="103" y="291"/>
                    <a:pt x="104" y="290"/>
                  </a:cubicBezTo>
                  <a:cubicBezTo>
                    <a:pt x="122" y="284"/>
                    <a:pt x="134" y="267"/>
                    <a:pt x="135" y="249"/>
                  </a:cubicBezTo>
                  <a:cubicBezTo>
                    <a:pt x="135" y="248"/>
                    <a:pt x="135" y="246"/>
                    <a:pt x="135" y="245"/>
                  </a:cubicBezTo>
                  <a:cubicBezTo>
                    <a:pt x="135" y="243"/>
                    <a:pt x="134" y="242"/>
                    <a:pt x="134" y="240"/>
                  </a:cubicBezTo>
                  <a:cubicBezTo>
                    <a:pt x="134" y="237"/>
                    <a:pt x="133" y="234"/>
                    <a:pt x="132" y="231"/>
                  </a:cubicBezTo>
                  <a:cubicBezTo>
                    <a:pt x="107" y="163"/>
                    <a:pt x="96" y="113"/>
                    <a:pt x="93" y="80"/>
                  </a:cubicBezTo>
                  <a:cubicBezTo>
                    <a:pt x="92" y="74"/>
                    <a:pt x="92" y="68"/>
                    <a:pt x="92" y="63"/>
                  </a:cubicBezTo>
                  <a:cubicBezTo>
                    <a:pt x="92" y="49"/>
                    <a:pt x="94" y="40"/>
                    <a:pt x="96" y="34"/>
                  </a:cubicBezTo>
                  <a:cubicBezTo>
                    <a:pt x="96" y="33"/>
                    <a:pt x="97" y="32"/>
                    <a:pt x="97" y="31"/>
                  </a:cubicBezTo>
                  <a:cubicBezTo>
                    <a:pt x="98" y="30"/>
                    <a:pt x="98" y="29"/>
                    <a:pt x="9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203" y="29"/>
                    <a:pt x="203" y="29"/>
                    <a:pt x="203" y="29"/>
                  </a:cubicBezTo>
                  <a:lnTo>
                    <a:pt x="2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3168650" y="3151188"/>
              <a:ext cx="311150" cy="309563"/>
            </a:xfrm>
            <a:custGeom>
              <a:avLst/>
              <a:gdLst>
                <a:gd name="T0" fmla="*/ 78 w 198"/>
                <a:gd name="T1" fmla="*/ 186 h 197"/>
                <a:gd name="T2" fmla="*/ 187 w 198"/>
                <a:gd name="T3" fmla="*/ 119 h 197"/>
                <a:gd name="T4" fmla="*/ 119 w 198"/>
                <a:gd name="T5" fmla="*/ 11 h 197"/>
                <a:gd name="T6" fmla="*/ 11 w 198"/>
                <a:gd name="T7" fmla="*/ 78 h 197"/>
                <a:gd name="T8" fmla="*/ 78 w 198"/>
                <a:gd name="T9" fmla="*/ 18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7">
                  <a:moveTo>
                    <a:pt x="78" y="186"/>
                  </a:moveTo>
                  <a:cubicBezTo>
                    <a:pt x="127" y="197"/>
                    <a:pt x="175" y="167"/>
                    <a:pt x="187" y="119"/>
                  </a:cubicBezTo>
                  <a:cubicBezTo>
                    <a:pt x="198" y="71"/>
                    <a:pt x="168" y="22"/>
                    <a:pt x="119" y="11"/>
                  </a:cubicBezTo>
                  <a:cubicBezTo>
                    <a:pt x="71" y="0"/>
                    <a:pt x="23" y="30"/>
                    <a:pt x="11" y="78"/>
                  </a:cubicBezTo>
                  <a:cubicBezTo>
                    <a:pt x="0" y="127"/>
                    <a:pt x="30" y="175"/>
                    <a:pt x="7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3305175" y="3762375"/>
              <a:ext cx="26987" cy="42863"/>
            </a:xfrm>
            <a:custGeom>
              <a:avLst/>
              <a:gdLst>
                <a:gd name="T0" fmla="*/ 17 w 17"/>
                <a:gd name="T1" fmla="*/ 28 h 28"/>
                <a:gd name="T2" fmla="*/ 15 w 17"/>
                <a:gd name="T3" fmla="*/ 15 h 28"/>
                <a:gd name="T4" fmla="*/ 5 w 17"/>
                <a:gd name="T5" fmla="*/ 0 h 28"/>
                <a:gd name="T6" fmla="*/ 0 w 17"/>
                <a:gd name="T7" fmla="*/ 9 h 28"/>
                <a:gd name="T8" fmla="*/ 6 w 17"/>
                <a:gd name="T9" fmla="*/ 19 h 28"/>
                <a:gd name="T10" fmla="*/ 17 w 1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8">
                  <a:moveTo>
                    <a:pt x="17" y="28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2886075" y="3821113"/>
              <a:ext cx="1139825" cy="608013"/>
            </a:xfrm>
            <a:custGeom>
              <a:avLst/>
              <a:gdLst>
                <a:gd name="T0" fmla="*/ 626 w 724"/>
                <a:gd name="T1" fmla="*/ 174 h 386"/>
                <a:gd name="T2" fmla="*/ 635 w 724"/>
                <a:gd name="T3" fmla="*/ 386 h 386"/>
                <a:gd name="T4" fmla="*/ 691 w 724"/>
                <a:gd name="T5" fmla="*/ 386 h 386"/>
                <a:gd name="T6" fmla="*/ 677 w 724"/>
                <a:gd name="T7" fmla="*/ 88 h 386"/>
                <a:gd name="T8" fmla="*/ 708 w 724"/>
                <a:gd name="T9" fmla="*/ 88 h 386"/>
                <a:gd name="T10" fmla="*/ 724 w 724"/>
                <a:gd name="T11" fmla="*/ 72 h 386"/>
                <a:gd name="T12" fmla="*/ 724 w 724"/>
                <a:gd name="T13" fmla="*/ 16 h 386"/>
                <a:gd name="T14" fmla="*/ 708 w 724"/>
                <a:gd name="T15" fmla="*/ 0 h 386"/>
                <a:gd name="T16" fmla="*/ 386 w 724"/>
                <a:gd name="T17" fmla="*/ 0 h 386"/>
                <a:gd name="T18" fmla="*/ 313 w 724"/>
                <a:gd name="T19" fmla="*/ 0 h 386"/>
                <a:gd name="T20" fmla="*/ 243 w 724"/>
                <a:gd name="T21" fmla="*/ 0 h 386"/>
                <a:gd name="T22" fmla="*/ 170 w 724"/>
                <a:gd name="T23" fmla="*/ 0 h 386"/>
                <a:gd name="T24" fmla="*/ 16 w 724"/>
                <a:gd name="T25" fmla="*/ 0 h 386"/>
                <a:gd name="T26" fmla="*/ 0 w 724"/>
                <a:gd name="T27" fmla="*/ 16 h 386"/>
                <a:gd name="T28" fmla="*/ 0 w 724"/>
                <a:gd name="T29" fmla="*/ 72 h 386"/>
                <a:gd name="T30" fmla="*/ 16 w 724"/>
                <a:gd name="T31" fmla="*/ 88 h 386"/>
                <a:gd name="T32" fmla="*/ 47 w 724"/>
                <a:gd name="T33" fmla="*/ 88 h 386"/>
                <a:gd name="T34" fmla="*/ 33 w 724"/>
                <a:gd name="T35" fmla="*/ 386 h 386"/>
                <a:gd name="T36" fmla="*/ 89 w 724"/>
                <a:gd name="T37" fmla="*/ 386 h 386"/>
                <a:gd name="T38" fmla="*/ 98 w 724"/>
                <a:gd name="T39" fmla="*/ 174 h 386"/>
                <a:gd name="T40" fmla="*/ 103 w 724"/>
                <a:gd name="T41" fmla="*/ 88 h 386"/>
                <a:gd name="T42" fmla="*/ 137 w 724"/>
                <a:gd name="T43" fmla="*/ 88 h 386"/>
                <a:gd name="T44" fmla="*/ 146 w 724"/>
                <a:gd name="T45" fmla="*/ 88 h 386"/>
                <a:gd name="T46" fmla="*/ 170 w 724"/>
                <a:gd name="T47" fmla="*/ 88 h 386"/>
                <a:gd name="T48" fmla="*/ 386 w 724"/>
                <a:gd name="T49" fmla="*/ 88 h 386"/>
                <a:gd name="T50" fmla="*/ 430 w 724"/>
                <a:gd name="T51" fmla="*/ 88 h 386"/>
                <a:gd name="T52" fmla="*/ 439 w 724"/>
                <a:gd name="T53" fmla="*/ 88 h 386"/>
                <a:gd name="T54" fmla="*/ 621 w 724"/>
                <a:gd name="T55" fmla="*/ 88 h 386"/>
                <a:gd name="T56" fmla="*/ 626 w 724"/>
                <a:gd name="T57" fmla="*/ 17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4" h="386">
                  <a:moveTo>
                    <a:pt x="626" y="174"/>
                  </a:moveTo>
                  <a:cubicBezTo>
                    <a:pt x="630" y="248"/>
                    <a:pt x="635" y="336"/>
                    <a:pt x="635" y="386"/>
                  </a:cubicBezTo>
                  <a:cubicBezTo>
                    <a:pt x="691" y="386"/>
                    <a:pt x="691" y="386"/>
                    <a:pt x="691" y="386"/>
                  </a:cubicBezTo>
                  <a:cubicBezTo>
                    <a:pt x="691" y="311"/>
                    <a:pt x="682" y="166"/>
                    <a:pt x="677" y="88"/>
                  </a:cubicBezTo>
                  <a:cubicBezTo>
                    <a:pt x="708" y="88"/>
                    <a:pt x="708" y="88"/>
                    <a:pt x="708" y="88"/>
                  </a:cubicBezTo>
                  <a:cubicBezTo>
                    <a:pt x="717" y="88"/>
                    <a:pt x="724" y="81"/>
                    <a:pt x="724" y="72"/>
                  </a:cubicBezTo>
                  <a:cubicBezTo>
                    <a:pt x="724" y="16"/>
                    <a:pt x="724" y="16"/>
                    <a:pt x="724" y="16"/>
                  </a:cubicBezTo>
                  <a:cubicBezTo>
                    <a:pt x="724" y="7"/>
                    <a:pt x="717" y="0"/>
                    <a:pt x="708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1"/>
                    <a:pt x="7" y="88"/>
                    <a:pt x="16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2" y="166"/>
                    <a:pt x="33" y="311"/>
                    <a:pt x="33" y="386"/>
                  </a:cubicBezTo>
                  <a:cubicBezTo>
                    <a:pt x="89" y="386"/>
                    <a:pt x="89" y="386"/>
                    <a:pt x="89" y="386"/>
                  </a:cubicBezTo>
                  <a:cubicBezTo>
                    <a:pt x="89" y="336"/>
                    <a:pt x="93" y="248"/>
                    <a:pt x="98" y="174"/>
                  </a:cubicBezTo>
                  <a:cubicBezTo>
                    <a:pt x="100" y="141"/>
                    <a:pt x="102" y="111"/>
                    <a:pt x="10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386" y="88"/>
                    <a:pt x="386" y="88"/>
                    <a:pt x="386" y="88"/>
                  </a:cubicBezTo>
                  <a:cubicBezTo>
                    <a:pt x="430" y="88"/>
                    <a:pt x="430" y="88"/>
                    <a:pt x="430" y="88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621" y="88"/>
                    <a:pt x="621" y="88"/>
                    <a:pt x="621" y="88"/>
                  </a:cubicBezTo>
                  <a:cubicBezTo>
                    <a:pt x="622" y="111"/>
                    <a:pt x="624" y="141"/>
                    <a:pt x="626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3041650" y="3487738"/>
              <a:ext cx="889000" cy="320675"/>
            </a:xfrm>
            <a:custGeom>
              <a:avLst/>
              <a:gdLst>
                <a:gd name="T0" fmla="*/ 134 w 564"/>
                <a:gd name="T1" fmla="*/ 192 h 204"/>
                <a:gd name="T2" fmla="*/ 146 w 564"/>
                <a:gd name="T3" fmla="*/ 190 h 204"/>
                <a:gd name="T4" fmla="*/ 162 w 564"/>
                <a:gd name="T5" fmla="*/ 176 h 204"/>
                <a:gd name="T6" fmla="*/ 166 w 564"/>
                <a:gd name="T7" fmla="*/ 160 h 204"/>
                <a:gd name="T8" fmla="*/ 155 w 564"/>
                <a:gd name="T9" fmla="*/ 136 h 204"/>
                <a:gd name="T10" fmla="*/ 134 w 564"/>
                <a:gd name="T11" fmla="*/ 128 h 204"/>
                <a:gd name="T12" fmla="*/ 113 w 564"/>
                <a:gd name="T13" fmla="*/ 127 h 204"/>
                <a:gd name="T14" fmla="*/ 71 w 564"/>
                <a:gd name="T15" fmla="*/ 113 h 204"/>
                <a:gd name="T16" fmla="*/ 65 w 564"/>
                <a:gd name="T17" fmla="*/ 107 h 204"/>
                <a:gd name="T18" fmla="*/ 71 w 564"/>
                <a:gd name="T19" fmla="*/ 80 h 204"/>
                <a:gd name="T20" fmla="*/ 125 w 564"/>
                <a:gd name="T21" fmla="*/ 120 h 204"/>
                <a:gd name="T22" fmla="*/ 115 w 564"/>
                <a:gd name="T23" fmla="*/ 92 h 204"/>
                <a:gd name="T24" fmla="*/ 156 w 564"/>
                <a:gd name="T25" fmla="*/ 127 h 204"/>
                <a:gd name="T26" fmla="*/ 179 w 564"/>
                <a:gd name="T27" fmla="*/ 78 h 204"/>
                <a:gd name="T28" fmla="*/ 179 w 564"/>
                <a:gd name="T29" fmla="*/ 78 h 204"/>
                <a:gd name="T30" fmla="*/ 213 w 564"/>
                <a:gd name="T31" fmla="*/ 204 h 204"/>
                <a:gd name="T32" fmla="*/ 287 w 564"/>
                <a:gd name="T33" fmla="*/ 116 h 204"/>
                <a:gd name="T34" fmla="*/ 362 w 564"/>
                <a:gd name="T35" fmla="*/ 169 h 204"/>
                <a:gd name="T36" fmla="*/ 446 w 564"/>
                <a:gd name="T37" fmla="*/ 169 h 204"/>
                <a:gd name="T38" fmla="*/ 564 w 564"/>
                <a:gd name="T39" fmla="*/ 24 h 204"/>
                <a:gd name="T40" fmla="*/ 362 w 564"/>
                <a:gd name="T41" fmla="*/ 91 h 204"/>
                <a:gd name="T42" fmla="*/ 296 w 564"/>
                <a:gd name="T43" fmla="*/ 30 h 204"/>
                <a:gd name="T44" fmla="*/ 289 w 564"/>
                <a:gd name="T45" fmla="*/ 19 h 204"/>
                <a:gd name="T46" fmla="*/ 258 w 564"/>
                <a:gd name="T47" fmla="*/ 1 h 204"/>
                <a:gd name="T48" fmla="*/ 102 w 564"/>
                <a:gd name="T49" fmla="*/ 1 h 204"/>
                <a:gd name="T50" fmla="*/ 93 w 564"/>
                <a:gd name="T51" fmla="*/ 2 h 204"/>
                <a:gd name="T52" fmla="*/ 0 w 564"/>
                <a:gd name="T53" fmla="*/ 99 h 204"/>
                <a:gd name="T54" fmla="*/ 55 w 564"/>
                <a:gd name="T55" fmla="*/ 178 h 204"/>
                <a:gd name="T56" fmla="*/ 71 w 564"/>
                <a:gd name="T57" fmla="*/ 184 h 204"/>
                <a:gd name="T58" fmla="*/ 463 w 564"/>
                <a:gd name="T59" fmla="*/ 61 h 204"/>
                <a:gd name="T60" fmla="*/ 463 w 564"/>
                <a:gd name="T61" fmla="*/ 99 h 204"/>
                <a:gd name="T62" fmla="*/ 463 w 564"/>
                <a:gd name="T63" fmla="*/ 61 h 204"/>
                <a:gd name="T64" fmla="*/ 179 w 564"/>
                <a:gd name="T65" fmla="*/ 26 h 204"/>
                <a:gd name="T66" fmla="*/ 202 w 564"/>
                <a:gd name="T67" fmla="*/ 56 h 204"/>
                <a:gd name="T68" fmla="*/ 179 w 564"/>
                <a:gd name="T69" fmla="*/ 66 h 204"/>
                <a:gd name="T70" fmla="*/ 156 w 564"/>
                <a:gd name="T71" fmla="*/ 5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4" h="204">
                  <a:moveTo>
                    <a:pt x="129" y="192"/>
                  </a:moveTo>
                  <a:cubicBezTo>
                    <a:pt x="131" y="192"/>
                    <a:pt x="132" y="192"/>
                    <a:pt x="134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8" y="192"/>
                    <a:pt x="143" y="191"/>
                    <a:pt x="146" y="190"/>
                  </a:cubicBezTo>
                  <a:cubicBezTo>
                    <a:pt x="147" y="190"/>
                    <a:pt x="147" y="189"/>
                    <a:pt x="147" y="189"/>
                  </a:cubicBezTo>
                  <a:cubicBezTo>
                    <a:pt x="153" y="186"/>
                    <a:pt x="158" y="182"/>
                    <a:pt x="162" y="176"/>
                  </a:cubicBezTo>
                  <a:cubicBezTo>
                    <a:pt x="164" y="173"/>
                    <a:pt x="165" y="169"/>
                    <a:pt x="166" y="165"/>
                  </a:cubicBezTo>
                  <a:cubicBezTo>
                    <a:pt x="166" y="164"/>
                    <a:pt x="166" y="162"/>
                    <a:pt x="166" y="160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6" y="150"/>
                    <a:pt x="162" y="142"/>
                    <a:pt x="155" y="136"/>
                  </a:cubicBezTo>
                  <a:cubicBezTo>
                    <a:pt x="151" y="132"/>
                    <a:pt x="146" y="130"/>
                    <a:pt x="140" y="129"/>
                  </a:cubicBezTo>
                  <a:cubicBezTo>
                    <a:pt x="138" y="128"/>
                    <a:pt x="136" y="128"/>
                    <a:pt x="134" y="128"/>
                  </a:cubicBezTo>
                  <a:cubicBezTo>
                    <a:pt x="133" y="128"/>
                    <a:pt x="131" y="128"/>
                    <a:pt x="130" y="128"/>
                  </a:cubicBezTo>
                  <a:cubicBezTo>
                    <a:pt x="124" y="128"/>
                    <a:pt x="118" y="128"/>
                    <a:pt x="113" y="127"/>
                  </a:cubicBezTo>
                  <a:cubicBezTo>
                    <a:pt x="92" y="125"/>
                    <a:pt x="79" y="120"/>
                    <a:pt x="73" y="115"/>
                  </a:cubicBezTo>
                  <a:cubicBezTo>
                    <a:pt x="72" y="114"/>
                    <a:pt x="71" y="114"/>
                    <a:pt x="71" y="113"/>
                  </a:cubicBezTo>
                  <a:cubicBezTo>
                    <a:pt x="69" y="112"/>
                    <a:pt x="68" y="111"/>
                    <a:pt x="68" y="110"/>
                  </a:cubicBezTo>
                  <a:cubicBezTo>
                    <a:pt x="67" y="109"/>
                    <a:pt x="66" y="108"/>
                    <a:pt x="65" y="107"/>
                  </a:cubicBezTo>
                  <a:cubicBezTo>
                    <a:pt x="64" y="105"/>
                    <a:pt x="64" y="102"/>
                    <a:pt x="64" y="99"/>
                  </a:cubicBezTo>
                  <a:cubicBezTo>
                    <a:pt x="63" y="94"/>
                    <a:pt x="66" y="87"/>
                    <a:pt x="71" y="80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8" y="110"/>
                    <a:pt x="98" y="118"/>
                    <a:pt x="125" y="120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42" y="120"/>
                    <a:pt x="150" y="123"/>
                    <a:pt x="156" y="127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8" y="77"/>
                    <a:pt x="173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84" y="78"/>
                    <a:pt x="190" y="77"/>
                    <a:pt x="195" y="75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87" y="204"/>
                    <a:pt x="287" y="204"/>
                    <a:pt x="287" y="204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06" y="133"/>
                    <a:pt x="331" y="150"/>
                    <a:pt x="362" y="163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446" y="169"/>
                    <a:pt x="446" y="169"/>
                    <a:pt x="446" y="169"/>
                  </a:cubicBezTo>
                  <a:cubicBezTo>
                    <a:pt x="564" y="169"/>
                    <a:pt x="564" y="169"/>
                    <a:pt x="564" y="169"/>
                  </a:cubicBezTo>
                  <a:cubicBezTo>
                    <a:pt x="564" y="24"/>
                    <a:pt x="564" y="24"/>
                    <a:pt x="564" y="24"/>
                  </a:cubicBezTo>
                  <a:cubicBezTo>
                    <a:pt x="362" y="24"/>
                    <a:pt x="362" y="24"/>
                    <a:pt x="362" y="24"/>
                  </a:cubicBezTo>
                  <a:cubicBezTo>
                    <a:pt x="362" y="91"/>
                    <a:pt x="362" y="91"/>
                    <a:pt x="362" y="91"/>
                  </a:cubicBezTo>
                  <a:cubicBezTo>
                    <a:pt x="346" y="82"/>
                    <a:pt x="332" y="71"/>
                    <a:pt x="322" y="60"/>
                  </a:cubicBezTo>
                  <a:cubicBezTo>
                    <a:pt x="310" y="49"/>
                    <a:pt x="302" y="38"/>
                    <a:pt x="296" y="30"/>
                  </a:cubicBezTo>
                  <a:cubicBezTo>
                    <a:pt x="294" y="26"/>
                    <a:pt x="292" y="23"/>
                    <a:pt x="291" y="21"/>
                  </a:cubicBezTo>
                  <a:cubicBezTo>
                    <a:pt x="290" y="20"/>
                    <a:pt x="290" y="19"/>
                    <a:pt x="289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83" y="7"/>
                    <a:pt x="270" y="0"/>
                    <a:pt x="258" y="1"/>
                  </a:cubicBezTo>
                  <a:cubicBezTo>
                    <a:pt x="257" y="1"/>
                    <a:pt x="257" y="1"/>
                    <a:pt x="256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99" y="1"/>
                    <a:pt x="97" y="2"/>
                    <a:pt x="95" y="2"/>
                  </a:cubicBezTo>
                  <a:cubicBezTo>
                    <a:pt x="95" y="2"/>
                    <a:pt x="94" y="2"/>
                    <a:pt x="93" y="2"/>
                  </a:cubicBezTo>
                  <a:cubicBezTo>
                    <a:pt x="66" y="2"/>
                    <a:pt x="43" y="15"/>
                    <a:pt x="27" y="33"/>
                  </a:cubicBezTo>
                  <a:cubicBezTo>
                    <a:pt x="11" y="50"/>
                    <a:pt x="0" y="73"/>
                    <a:pt x="0" y="99"/>
                  </a:cubicBezTo>
                  <a:cubicBezTo>
                    <a:pt x="0" y="112"/>
                    <a:pt x="2" y="124"/>
                    <a:pt x="9" y="136"/>
                  </a:cubicBezTo>
                  <a:cubicBezTo>
                    <a:pt x="18" y="154"/>
                    <a:pt x="34" y="169"/>
                    <a:pt x="55" y="178"/>
                  </a:cubicBezTo>
                  <a:cubicBezTo>
                    <a:pt x="59" y="180"/>
                    <a:pt x="62" y="181"/>
                    <a:pt x="65" y="182"/>
                  </a:cubicBezTo>
                  <a:cubicBezTo>
                    <a:pt x="67" y="183"/>
                    <a:pt x="69" y="183"/>
                    <a:pt x="71" y="184"/>
                  </a:cubicBezTo>
                  <a:cubicBezTo>
                    <a:pt x="88" y="189"/>
                    <a:pt x="107" y="192"/>
                    <a:pt x="129" y="192"/>
                  </a:cubicBezTo>
                  <a:close/>
                  <a:moveTo>
                    <a:pt x="463" y="61"/>
                  </a:moveTo>
                  <a:cubicBezTo>
                    <a:pt x="473" y="61"/>
                    <a:pt x="482" y="69"/>
                    <a:pt x="482" y="80"/>
                  </a:cubicBezTo>
                  <a:cubicBezTo>
                    <a:pt x="482" y="90"/>
                    <a:pt x="473" y="99"/>
                    <a:pt x="463" y="99"/>
                  </a:cubicBezTo>
                  <a:cubicBezTo>
                    <a:pt x="452" y="99"/>
                    <a:pt x="444" y="90"/>
                    <a:pt x="444" y="80"/>
                  </a:cubicBezTo>
                  <a:cubicBezTo>
                    <a:pt x="444" y="69"/>
                    <a:pt x="452" y="61"/>
                    <a:pt x="463" y="61"/>
                  </a:cubicBezTo>
                  <a:close/>
                  <a:moveTo>
                    <a:pt x="164" y="26"/>
                  </a:moveTo>
                  <a:cubicBezTo>
                    <a:pt x="179" y="26"/>
                    <a:pt x="179" y="26"/>
                    <a:pt x="179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1" y="58"/>
                    <a:pt x="201" y="58"/>
                    <a:pt x="201" y="58"/>
                  </a:cubicBezTo>
                  <a:cubicBezTo>
                    <a:pt x="194" y="63"/>
                    <a:pt x="187" y="66"/>
                    <a:pt x="179" y="66"/>
                  </a:cubicBezTo>
                  <a:cubicBezTo>
                    <a:pt x="171" y="66"/>
                    <a:pt x="164" y="63"/>
                    <a:pt x="157" y="58"/>
                  </a:cubicBezTo>
                  <a:cubicBezTo>
                    <a:pt x="156" y="56"/>
                    <a:pt x="156" y="56"/>
                    <a:pt x="156" y="56"/>
                  </a:cubicBezTo>
                  <a:lnTo>
                    <a:pt x="16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3611563" y="3767138"/>
              <a:ext cx="319087" cy="34925"/>
            </a:xfrm>
            <a:custGeom>
              <a:avLst/>
              <a:gdLst>
                <a:gd name="T0" fmla="*/ 46 w 201"/>
                <a:gd name="T1" fmla="*/ 0 h 22"/>
                <a:gd name="T2" fmla="*/ 0 w 201"/>
                <a:gd name="T3" fmla="*/ 0 h 22"/>
                <a:gd name="T4" fmla="*/ 0 w 201"/>
                <a:gd name="T5" fmla="*/ 22 h 22"/>
                <a:gd name="T6" fmla="*/ 201 w 201"/>
                <a:gd name="T7" fmla="*/ 22 h 22"/>
                <a:gd name="T8" fmla="*/ 201 w 201"/>
                <a:gd name="T9" fmla="*/ 0 h 22"/>
                <a:gd name="T10" fmla="*/ 73 w 201"/>
                <a:gd name="T11" fmla="*/ 0 h 22"/>
                <a:gd name="T12" fmla="*/ 46 w 201"/>
                <a:gd name="T13" fmla="*/ 0 h 22"/>
                <a:gd name="T14" fmla="*/ 112 w 201"/>
                <a:gd name="T15" fmla="*/ 7 h 22"/>
                <a:gd name="T16" fmla="*/ 193 w 201"/>
                <a:gd name="T17" fmla="*/ 7 h 22"/>
                <a:gd name="T18" fmla="*/ 193 w 201"/>
                <a:gd name="T19" fmla="*/ 15 h 22"/>
                <a:gd name="T20" fmla="*/ 112 w 201"/>
                <a:gd name="T21" fmla="*/ 15 h 22"/>
                <a:gd name="T22" fmla="*/ 112 w 201"/>
                <a:gd name="T23" fmla="*/ 7 h 22"/>
                <a:gd name="T24" fmla="*/ 17 w 201"/>
                <a:gd name="T25" fmla="*/ 15 h 22"/>
                <a:gd name="T26" fmla="*/ 7 w 201"/>
                <a:gd name="T27" fmla="*/ 15 h 22"/>
                <a:gd name="T28" fmla="*/ 7 w 201"/>
                <a:gd name="T29" fmla="*/ 7 h 22"/>
                <a:gd name="T30" fmla="*/ 17 w 201"/>
                <a:gd name="T31" fmla="*/ 7 h 22"/>
                <a:gd name="T32" fmla="*/ 17 w 201"/>
                <a:gd name="T33" fmla="*/ 15 h 22"/>
                <a:gd name="T34" fmla="*/ 33 w 201"/>
                <a:gd name="T35" fmla="*/ 15 h 22"/>
                <a:gd name="T36" fmla="*/ 24 w 201"/>
                <a:gd name="T37" fmla="*/ 15 h 22"/>
                <a:gd name="T38" fmla="*/ 24 w 201"/>
                <a:gd name="T39" fmla="*/ 7 h 22"/>
                <a:gd name="T40" fmla="*/ 33 w 201"/>
                <a:gd name="T41" fmla="*/ 7 h 22"/>
                <a:gd name="T42" fmla="*/ 33 w 201"/>
                <a:gd name="T43" fmla="*/ 15 h 22"/>
                <a:gd name="T44" fmla="*/ 49 w 201"/>
                <a:gd name="T45" fmla="*/ 15 h 22"/>
                <a:gd name="T46" fmla="*/ 40 w 201"/>
                <a:gd name="T47" fmla="*/ 15 h 22"/>
                <a:gd name="T48" fmla="*/ 40 w 201"/>
                <a:gd name="T49" fmla="*/ 7 h 22"/>
                <a:gd name="T50" fmla="*/ 49 w 201"/>
                <a:gd name="T51" fmla="*/ 7 h 22"/>
                <a:gd name="T52" fmla="*/ 49 w 201"/>
                <a:gd name="T5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1" h="22">
                  <a:moveTo>
                    <a:pt x="4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01" y="22"/>
                  </a:lnTo>
                  <a:lnTo>
                    <a:pt x="201" y="0"/>
                  </a:lnTo>
                  <a:lnTo>
                    <a:pt x="73" y="0"/>
                  </a:lnTo>
                  <a:lnTo>
                    <a:pt x="46" y="0"/>
                  </a:lnTo>
                  <a:close/>
                  <a:moveTo>
                    <a:pt x="112" y="7"/>
                  </a:moveTo>
                  <a:lnTo>
                    <a:pt x="193" y="7"/>
                  </a:lnTo>
                  <a:lnTo>
                    <a:pt x="193" y="15"/>
                  </a:lnTo>
                  <a:lnTo>
                    <a:pt x="112" y="15"/>
                  </a:lnTo>
                  <a:lnTo>
                    <a:pt x="112" y="7"/>
                  </a:lnTo>
                  <a:close/>
                  <a:moveTo>
                    <a:pt x="17" y="15"/>
                  </a:moveTo>
                  <a:lnTo>
                    <a:pt x="7" y="15"/>
                  </a:lnTo>
                  <a:lnTo>
                    <a:pt x="7" y="7"/>
                  </a:lnTo>
                  <a:lnTo>
                    <a:pt x="17" y="7"/>
                  </a:lnTo>
                  <a:lnTo>
                    <a:pt x="17" y="15"/>
                  </a:lnTo>
                  <a:close/>
                  <a:moveTo>
                    <a:pt x="33" y="15"/>
                  </a:moveTo>
                  <a:lnTo>
                    <a:pt x="24" y="15"/>
                  </a:lnTo>
                  <a:lnTo>
                    <a:pt x="24" y="7"/>
                  </a:lnTo>
                  <a:lnTo>
                    <a:pt x="33" y="7"/>
                  </a:lnTo>
                  <a:lnTo>
                    <a:pt x="33" y="15"/>
                  </a:lnTo>
                  <a:close/>
                  <a:moveTo>
                    <a:pt x="49" y="15"/>
                  </a:moveTo>
                  <a:lnTo>
                    <a:pt x="40" y="15"/>
                  </a:lnTo>
                  <a:lnTo>
                    <a:pt x="40" y="7"/>
                  </a:lnTo>
                  <a:lnTo>
                    <a:pt x="49" y="7"/>
                  </a:lnTo>
                  <a:lnTo>
                    <a:pt x="4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7" name="Freeform 45"/>
            <p:cNvSpPr>
              <a:spLocks noEditPoints="1"/>
            </p:cNvSpPr>
            <p:nvPr/>
          </p:nvSpPr>
          <p:spPr bwMode="auto">
            <a:xfrm>
              <a:off x="3752850" y="2868613"/>
              <a:ext cx="365125" cy="36512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16 w 232"/>
                <a:gd name="T11" fmla="*/ 218 h 232"/>
                <a:gd name="T12" fmla="*/ 13 w 232"/>
                <a:gd name="T13" fmla="*/ 116 h 232"/>
                <a:gd name="T14" fmla="*/ 116 w 232"/>
                <a:gd name="T15" fmla="*/ 13 h 232"/>
                <a:gd name="T16" fmla="*/ 218 w 232"/>
                <a:gd name="T17" fmla="*/ 116 h 232"/>
                <a:gd name="T18" fmla="*/ 116 w 232"/>
                <a:gd name="T19" fmla="*/ 21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1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1"/>
                    <a:pt x="180" y="0"/>
                    <a:pt x="116" y="0"/>
                  </a:cubicBezTo>
                  <a:close/>
                  <a:moveTo>
                    <a:pt x="116" y="218"/>
                  </a:moveTo>
                  <a:cubicBezTo>
                    <a:pt x="59" y="218"/>
                    <a:pt x="13" y="172"/>
                    <a:pt x="13" y="116"/>
                  </a:cubicBezTo>
                  <a:cubicBezTo>
                    <a:pt x="13" y="59"/>
                    <a:pt x="59" y="13"/>
                    <a:pt x="116" y="13"/>
                  </a:cubicBezTo>
                  <a:cubicBezTo>
                    <a:pt x="172" y="13"/>
                    <a:pt x="218" y="59"/>
                    <a:pt x="218" y="116"/>
                  </a:cubicBezTo>
                  <a:cubicBezTo>
                    <a:pt x="218" y="172"/>
                    <a:pt x="172" y="218"/>
                    <a:pt x="11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3789363" y="2905125"/>
              <a:ext cx="290512" cy="292100"/>
            </a:xfrm>
            <a:custGeom>
              <a:avLst/>
              <a:gdLst>
                <a:gd name="T0" fmla="*/ 92 w 184"/>
                <a:gd name="T1" fmla="*/ 0 h 185"/>
                <a:gd name="T2" fmla="*/ 0 w 184"/>
                <a:gd name="T3" fmla="*/ 93 h 185"/>
                <a:gd name="T4" fmla="*/ 92 w 184"/>
                <a:gd name="T5" fmla="*/ 185 h 185"/>
                <a:gd name="T6" fmla="*/ 184 w 184"/>
                <a:gd name="T7" fmla="*/ 93 h 185"/>
                <a:gd name="T8" fmla="*/ 92 w 184"/>
                <a:gd name="T9" fmla="*/ 0 h 185"/>
                <a:gd name="T10" fmla="*/ 87 w 184"/>
                <a:gd name="T11" fmla="*/ 11 h 185"/>
                <a:gd name="T12" fmla="*/ 97 w 184"/>
                <a:gd name="T13" fmla="*/ 11 h 185"/>
                <a:gd name="T14" fmla="*/ 97 w 184"/>
                <a:gd name="T15" fmla="*/ 46 h 185"/>
                <a:gd name="T16" fmla="*/ 87 w 184"/>
                <a:gd name="T17" fmla="*/ 46 h 185"/>
                <a:gd name="T18" fmla="*/ 87 w 184"/>
                <a:gd name="T19" fmla="*/ 11 h 185"/>
                <a:gd name="T20" fmla="*/ 45 w 184"/>
                <a:gd name="T21" fmla="*/ 98 h 185"/>
                <a:gd name="T22" fmla="*/ 10 w 184"/>
                <a:gd name="T23" fmla="*/ 98 h 185"/>
                <a:gd name="T24" fmla="*/ 10 w 184"/>
                <a:gd name="T25" fmla="*/ 87 h 185"/>
                <a:gd name="T26" fmla="*/ 45 w 184"/>
                <a:gd name="T27" fmla="*/ 87 h 185"/>
                <a:gd name="T28" fmla="*/ 45 w 184"/>
                <a:gd name="T29" fmla="*/ 98 h 185"/>
                <a:gd name="T30" fmla="*/ 97 w 184"/>
                <a:gd name="T31" fmla="*/ 174 h 185"/>
                <a:gd name="T32" fmla="*/ 87 w 184"/>
                <a:gd name="T33" fmla="*/ 174 h 185"/>
                <a:gd name="T34" fmla="*/ 87 w 184"/>
                <a:gd name="T35" fmla="*/ 139 h 185"/>
                <a:gd name="T36" fmla="*/ 97 w 184"/>
                <a:gd name="T37" fmla="*/ 139 h 185"/>
                <a:gd name="T38" fmla="*/ 97 w 184"/>
                <a:gd name="T39" fmla="*/ 174 h 185"/>
                <a:gd name="T40" fmla="*/ 97 w 184"/>
                <a:gd name="T41" fmla="*/ 98 h 185"/>
                <a:gd name="T42" fmla="*/ 88 w 184"/>
                <a:gd name="T43" fmla="*/ 98 h 185"/>
                <a:gd name="T44" fmla="*/ 49 w 184"/>
                <a:gd name="T45" fmla="*/ 59 h 185"/>
                <a:gd name="T46" fmla="*/ 49 w 184"/>
                <a:gd name="T47" fmla="*/ 50 h 185"/>
                <a:gd name="T48" fmla="*/ 57 w 184"/>
                <a:gd name="T49" fmla="*/ 50 h 185"/>
                <a:gd name="T50" fmla="*/ 94 w 184"/>
                <a:gd name="T51" fmla="*/ 86 h 185"/>
                <a:gd name="T52" fmla="*/ 145 w 184"/>
                <a:gd name="T53" fmla="*/ 45 h 185"/>
                <a:gd name="T54" fmla="*/ 150 w 184"/>
                <a:gd name="T55" fmla="*/ 46 h 185"/>
                <a:gd name="T56" fmla="*/ 150 w 184"/>
                <a:gd name="T57" fmla="*/ 51 h 185"/>
                <a:gd name="T58" fmla="*/ 98 w 184"/>
                <a:gd name="T59" fmla="*/ 92 h 185"/>
                <a:gd name="T60" fmla="*/ 97 w 184"/>
                <a:gd name="T61" fmla="*/ 98 h 185"/>
                <a:gd name="T62" fmla="*/ 139 w 184"/>
                <a:gd name="T63" fmla="*/ 98 h 185"/>
                <a:gd name="T64" fmla="*/ 139 w 184"/>
                <a:gd name="T65" fmla="*/ 87 h 185"/>
                <a:gd name="T66" fmla="*/ 174 w 184"/>
                <a:gd name="T67" fmla="*/ 87 h 185"/>
                <a:gd name="T68" fmla="*/ 174 w 184"/>
                <a:gd name="T69" fmla="*/ 98 h 185"/>
                <a:gd name="T70" fmla="*/ 139 w 184"/>
                <a:gd name="T71" fmla="*/ 9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185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3"/>
                    <a:pt x="41" y="185"/>
                    <a:pt x="92" y="185"/>
                  </a:cubicBezTo>
                  <a:cubicBezTo>
                    <a:pt x="143" y="185"/>
                    <a:pt x="184" y="143"/>
                    <a:pt x="184" y="93"/>
                  </a:cubicBezTo>
                  <a:cubicBezTo>
                    <a:pt x="184" y="42"/>
                    <a:pt x="143" y="0"/>
                    <a:pt x="92" y="0"/>
                  </a:cubicBezTo>
                  <a:close/>
                  <a:moveTo>
                    <a:pt x="87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87" y="46"/>
                    <a:pt x="87" y="46"/>
                    <a:pt x="87" y="46"/>
                  </a:cubicBezTo>
                  <a:lnTo>
                    <a:pt x="87" y="11"/>
                  </a:lnTo>
                  <a:close/>
                  <a:moveTo>
                    <a:pt x="45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45" y="87"/>
                    <a:pt x="45" y="87"/>
                    <a:pt x="45" y="87"/>
                  </a:cubicBezTo>
                  <a:lnTo>
                    <a:pt x="45" y="98"/>
                  </a:lnTo>
                  <a:close/>
                  <a:moveTo>
                    <a:pt x="97" y="174"/>
                  </a:moveTo>
                  <a:cubicBezTo>
                    <a:pt x="87" y="174"/>
                    <a:pt x="87" y="174"/>
                    <a:pt x="87" y="174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lnTo>
                    <a:pt x="97" y="174"/>
                  </a:lnTo>
                  <a:close/>
                  <a:moveTo>
                    <a:pt x="97" y="98"/>
                  </a:moveTo>
                  <a:cubicBezTo>
                    <a:pt x="95" y="100"/>
                    <a:pt x="91" y="100"/>
                    <a:pt x="88" y="98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6" y="57"/>
                    <a:pt x="46" y="53"/>
                    <a:pt x="49" y="50"/>
                  </a:cubicBezTo>
                  <a:cubicBezTo>
                    <a:pt x="51" y="48"/>
                    <a:pt x="55" y="48"/>
                    <a:pt x="57" y="5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6" y="44"/>
                    <a:pt x="148" y="45"/>
                    <a:pt x="150" y="46"/>
                  </a:cubicBezTo>
                  <a:cubicBezTo>
                    <a:pt x="151" y="48"/>
                    <a:pt x="151" y="50"/>
                    <a:pt x="150" y="5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4"/>
                    <a:pt x="99" y="96"/>
                    <a:pt x="97" y="98"/>
                  </a:cubicBezTo>
                  <a:close/>
                  <a:moveTo>
                    <a:pt x="139" y="98"/>
                  </a:moveTo>
                  <a:cubicBezTo>
                    <a:pt x="139" y="87"/>
                    <a:pt x="139" y="87"/>
                    <a:pt x="139" y="87"/>
                  </a:cubicBezTo>
                  <a:cubicBezTo>
                    <a:pt x="174" y="87"/>
                    <a:pt x="174" y="87"/>
                    <a:pt x="174" y="87"/>
                  </a:cubicBezTo>
                  <a:cubicBezTo>
                    <a:pt x="174" y="98"/>
                    <a:pt x="174" y="98"/>
                    <a:pt x="174" y="98"/>
                  </a:cubicBezTo>
                  <a:lnTo>
                    <a:pt x="13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19" name="文本占位符 11"/>
          <p:cNvSpPr txBox="1">
            <a:spLocks/>
          </p:cNvSpPr>
          <p:nvPr/>
        </p:nvSpPr>
        <p:spPr>
          <a:xfrm>
            <a:off x="366311" y="2576333"/>
            <a:ext cx="4867841" cy="19090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避免刚开始大张旗鼓，后来不了了之；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少一分等待，不要等所有条件都具备了才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开始；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把任务细分成多个小任务，逐个完成。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0" y="54098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494" y="1669676"/>
            <a:ext cx="490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办到底 遇到困难及时寻求帮助</a:t>
            </a:r>
            <a:endParaRPr lang="en-US" altLang="zh-CN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J_worksImg" descr="团队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28125" r="8051" b="18165"/>
          <a:stretch/>
        </p:blipFill>
        <p:spPr bwMode="auto">
          <a:xfrm>
            <a:off x="5718665" y="1158981"/>
            <a:ext cx="3046963" cy="29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占位符 11"/>
          <p:cNvSpPr txBox="1">
            <a:spLocks/>
          </p:cNvSpPr>
          <p:nvPr/>
        </p:nvSpPr>
        <p:spPr>
          <a:xfrm>
            <a:off x="375547" y="2611723"/>
            <a:ext cx="5166225" cy="26329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遇到瓶颈搁浅时，要主动寻求帮助。包括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部门领导的支持；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其他部门或人员的协助、分享；甚至包括外部资源的获取；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此时，在等待协助的同时，就可平行展开其他工作任务。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59527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478602" y="1664419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有交代 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及时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汇报进展和结果 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56169" y="3318478"/>
            <a:ext cx="3483866" cy="2858814"/>
            <a:chOff x="3403600" y="2289175"/>
            <a:chExt cx="2270125" cy="1901826"/>
          </a:xfrm>
          <a:solidFill>
            <a:schemeClr val="bg2">
              <a:lumMod val="25000"/>
            </a:schemeClr>
          </a:solidFill>
        </p:grpSpPr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816350" y="2289175"/>
              <a:ext cx="1649413" cy="1089025"/>
            </a:xfrm>
            <a:custGeom>
              <a:avLst/>
              <a:gdLst>
                <a:gd name="T0" fmla="*/ 1039 w 1039"/>
                <a:gd name="T1" fmla="*/ 0 h 686"/>
                <a:gd name="T2" fmla="*/ 0 w 1039"/>
                <a:gd name="T3" fmla="*/ 0 h 686"/>
                <a:gd name="T4" fmla="*/ 0 w 1039"/>
                <a:gd name="T5" fmla="*/ 140 h 686"/>
                <a:gd name="T6" fmla="*/ 18 w 1039"/>
                <a:gd name="T7" fmla="*/ 140 h 686"/>
                <a:gd name="T8" fmla="*/ 18 w 1039"/>
                <a:gd name="T9" fmla="*/ 18 h 686"/>
                <a:gd name="T10" fmla="*/ 1020 w 1039"/>
                <a:gd name="T11" fmla="*/ 18 h 686"/>
                <a:gd name="T12" fmla="*/ 1020 w 1039"/>
                <a:gd name="T13" fmla="*/ 668 h 686"/>
                <a:gd name="T14" fmla="*/ 185 w 1039"/>
                <a:gd name="T15" fmla="*/ 668 h 686"/>
                <a:gd name="T16" fmla="*/ 185 w 1039"/>
                <a:gd name="T17" fmla="*/ 686 h 686"/>
                <a:gd name="T18" fmla="*/ 1039 w 1039"/>
                <a:gd name="T19" fmla="*/ 686 h 686"/>
                <a:gd name="T20" fmla="*/ 1039 w 1039"/>
                <a:gd name="T2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9" h="686">
                  <a:moveTo>
                    <a:pt x="1039" y="0"/>
                  </a:moveTo>
                  <a:lnTo>
                    <a:pt x="0" y="0"/>
                  </a:lnTo>
                  <a:lnTo>
                    <a:pt x="0" y="140"/>
                  </a:lnTo>
                  <a:lnTo>
                    <a:pt x="18" y="140"/>
                  </a:lnTo>
                  <a:lnTo>
                    <a:pt x="18" y="18"/>
                  </a:lnTo>
                  <a:lnTo>
                    <a:pt x="1020" y="18"/>
                  </a:lnTo>
                  <a:lnTo>
                    <a:pt x="1020" y="668"/>
                  </a:lnTo>
                  <a:lnTo>
                    <a:pt x="185" y="668"/>
                  </a:lnTo>
                  <a:lnTo>
                    <a:pt x="185" y="686"/>
                  </a:lnTo>
                  <a:lnTo>
                    <a:pt x="1039" y="686"/>
                  </a:lnTo>
                  <a:lnTo>
                    <a:pt x="10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0" name="Freeform 84"/>
            <p:cNvSpPr>
              <a:spLocks/>
            </p:cNvSpPr>
            <p:nvPr/>
          </p:nvSpPr>
          <p:spPr bwMode="auto">
            <a:xfrm>
              <a:off x="4648200" y="2462213"/>
              <a:ext cx="344488" cy="350838"/>
            </a:xfrm>
            <a:custGeom>
              <a:avLst/>
              <a:gdLst>
                <a:gd name="T0" fmla="*/ 237 w 237"/>
                <a:gd name="T1" fmla="*/ 123 h 241"/>
                <a:gd name="T2" fmla="*/ 19 w 237"/>
                <a:gd name="T3" fmla="*/ 0 h 241"/>
                <a:gd name="T4" fmla="*/ 0 w 237"/>
                <a:gd name="T5" fmla="*/ 1 h 241"/>
                <a:gd name="T6" fmla="*/ 26 w 237"/>
                <a:gd name="T7" fmla="*/ 241 h 241"/>
                <a:gd name="T8" fmla="*/ 237 w 237"/>
                <a:gd name="T9" fmla="*/ 1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41">
                  <a:moveTo>
                    <a:pt x="237" y="123"/>
                  </a:moveTo>
                  <a:cubicBezTo>
                    <a:pt x="192" y="49"/>
                    <a:pt x="111" y="0"/>
                    <a:pt x="19" y="0"/>
                  </a:cubicBezTo>
                  <a:cubicBezTo>
                    <a:pt x="12" y="0"/>
                    <a:pt x="6" y="0"/>
                    <a:pt x="0" y="1"/>
                  </a:cubicBezTo>
                  <a:cubicBezTo>
                    <a:pt x="26" y="241"/>
                    <a:pt x="26" y="241"/>
                    <a:pt x="26" y="241"/>
                  </a:cubicBezTo>
                  <a:lnTo>
                    <a:pt x="23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1" name="Freeform 85"/>
            <p:cNvSpPr>
              <a:spLocks/>
            </p:cNvSpPr>
            <p:nvPr/>
          </p:nvSpPr>
          <p:spPr bwMode="auto">
            <a:xfrm>
              <a:off x="4305300" y="2465388"/>
              <a:ext cx="739775" cy="736600"/>
            </a:xfrm>
            <a:custGeom>
              <a:avLst/>
              <a:gdLst>
                <a:gd name="T0" fmla="*/ 0 w 508"/>
                <a:gd name="T1" fmla="*/ 252 h 506"/>
                <a:gd name="T2" fmla="*/ 254 w 508"/>
                <a:gd name="T3" fmla="*/ 506 h 506"/>
                <a:gd name="T4" fmla="*/ 508 w 508"/>
                <a:gd name="T5" fmla="*/ 252 h 506"/>
                <a:gd name="T6" fmla="*/ 479 w 508"/>
                <a:gd name="T7" fmla="*/ 135 h 506"/>
                <a:gd name="T8" fmla="*/ 258 w 508"/>
                <a:gd name="T9" fmla="*/ 259 h 506"/>
                <a:gd name="T10" fmla="*/ 254 w 508"/>
                <a:gd name="T11" fmla="*/ 260 h 506"/>
                <a:gd name="T12" fmla="*/ 250 w 508"/>
                <a:gd name="T13" fmla="*/ 259 h 506"/>
                <a:gd name="T14" fmla="*/ 246 w 508"/>
                <a:gd name="T15" fmla="*/ 253 h 506"/>
                <a:gd name="T16" fmla="*/ 219 w 508"/>
                <a:gd name="T17" fmla="*/ 0 h 506"/>
                <a:gd name="T18" fmla="*/ 0 w 508"/>
                <a:gd name="T19" fmla="*/ 25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06">
                  <a:moveTo>
                    <a:pt x="0" y="252"/>
                  </a:moveTo>
                  <a:cubicBezTo>
                    <a:pt x="0" y="392"/>
                    <a:pt x="113" y="506"/>
                    <a:pt x="254" y="506"/>
                  </a:cubicBezTo>
                  <a:cubicBezTo>
                    <a:pt x="394" y="506"/>
                    <a:pt x="508" y="392"/>
                    <a:pt x="508" y="252"/>
                  </a:cubicBezTo>
                  <a:cubicBezTo>
                    <a:pt x="508" y="210"/>
                    <a:pt x="498" y="170"/>
                    <a:pt x="479" y="135"/>
                  </a:cubicBezTo>
                  <a:cubicBezTo>
                    <a:pt x="258" y="259"/>
                    <a:pt x="258" y="259"/>
                    <a:pt x="258" y="259"/>
                  </a:cubicBezTo>
                  <a:cubicBezTo>
                    <a:pt x="257" y="260"/>
                    <a:pt x="255" y="260"/>
                    <a:pt x="254" y="260"/>
                  </a:cubicBezTo>
                  <a:cubicBezTo>
                    <a:pt x="253" y="260"/>
                    <a:pt x="251" y="260"/>
                    <a:pt x="250" y="259"/>
                  </a:cubicBezTo>
                  <a:cubicBezTo>
                    <a:pt x="248" y="258"/>
                    <a:pt x="246" y="256"/>
                    <a:pt x="246" y="25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95" y="17"/>
                    <a:pt x="0" y="123"/>
                    <a:pt x="0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2" name="Rectangle 86"/>
            <p:cNvSpPr>
              <a:spLocks noChangeArrowheads="1"/>
            </p:cNvSpPr>
            <p:nvPr/>
          </p:nvSpPr>
          <p:spPr bwMode="auto">
            <a:xfrm>
              <a:off x="4084638" y="2482850"/>
              <a:ext cx="1793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5033963" y="2398713"/>
              <a:ext cx="1793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5033963" y="3157538"/>
              <a:ext cx="3254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5033963" y="3232150"/>
              <a:ext cx="3254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6" name="Freeform 90"/>
            <p:cNvSpPr>
              <a:spLocks/>
            </p:cNvSpPr>
            <p:nvPr/>
          </p:nvSpPr>
          <p:spPr bwMode="auto">
            <a:xfrm>
              <a:off x="4165600" y="2532063"/>
              <a:ext cx="152400" cy="125413"/>
            </a:xfrm>
            <a:custGeom>
              <a:avLst/>
              <a:gdLst>
                <a:gd name="T0" fmla="*/ 6 w 96"/>
                <a:gd name="T1" fmla="*/ 0 h 79"/>
                <a:gd name="T2" fmla="*/ 0 w 96"/>
                <a:gd name="T3" fmla="*/ 4 h 79"/>
                <a:gd name="T4" fmla="*/ 0 w 96"/>
                <a:gd name="T5" fmla="*/ 4 h 79"/>
                <a:gd name="T6" fmla="*/ 34 w 96"/>
                <a:gd name="T7" fmla="*/ 79 h 79"/>
                <a:gd name="T8" fmla="*/ 96 w 96"/>
                <a:gd name="T9" fmla="*/ 79 h 79"/>
                <a:gd name="T10" fmla="*/ 96 w 96"/>
                <a:gd name="T11" fmla="*/ 72 h 79"/>
                <a:gd name="T12" fmla="*/ 39 w 96"/>
                <a:gd name="T13" fmla="*/ 72 h 79"/>
                <a:gd name="T14" fmla="*/ 6 w 96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9">
                  <a:moveTo>
                    <a:pt x="6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34" y="79"/>
                  </a:lnTo>
                  <a:lnTo>
                    <a:pt x="96" y="79"/>
                  </a:lnTo>
                  <a:lnTo>
                    <a:pt x="96" y="72"/>
                  </a:lnTo>
                  <a:lnTo>
                    <a:pt x="39" y="7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7" name="Freeform 91"/>
            <p:cNvSpPr>
              <a:spLocks/>
            </p:cNvSpPr>
            <p:nvPr/>
          </p:nvSpPr>
          <p:spPr bwMode="auto">
            <a:xfrm>
              <a:off x="4960938" y="2449513"/>
              <a:ext cx="169863" cy="90488"/>
            </a:xfrm>
            <a:custGeom>
              <a:avLst/>
              <a:gdLst>
                <a:gd name="T0" fmla="*/ 0 w 107"/>
                <a:gd name="T1" fmla="*/ 57 h 57"/>
                <a:gd name="T2" fmla="*/ 74 w 107"/>
                <a:gd name="T3" fmla="*/ 57 h 57"/>
                <a:gd name="T4" fmla="*/ 107 w 107"/>
                <a:gd name="T5" fmla="*/ 3 h 57"/>
                <a:gd name="T6" fmla="*/ 100 w 107"/>
                <a:gd name="T7" fmla="*/ 0 h 57"/>
                <a:gd name="T8" fmla="*/ 100 w 107"/>
                <a:gd name="T9" fmla="*/ 0 h 57"/>
                <a:gd name="T10" fmla="*/ 71 w 107"/>
                <a:gd name="T11" fmla="*/ 49 h 57"/>
                <a:gd name="T12" fmla="*/ 0 w 107"/>
                <a:gd name="T13" fmla="*/ 49 h 57"/>
                <a:gd name="T14" fmla="*/ 0 w 107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57">
                  <a:moveTo>
                    <a:pt x="0" y="57"/>
                  </a:moveTo>
                  <a:lnTo>
                    <a:pt x="74" y="57"/>
                  </a:lnTo>
                  <a:lnTo>
                    <a:pt x="107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1" y="49"/>
                  </a:lnTo>
                  <a:lnTo>
                    <a:pt x="0" y="49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8" name="Freeform 92"/>
            <p:cNvSpPr>
              <a:spLocks/>
            </p:cNvSpPr>
            <p:nvPr/>
          </p:nvSpPr>
          <p:spPr bwMode="auto">
            <a:xfrm>
              <a:off x="4267200" y="3563938"/>
              <a:ext cx="261938" cy="260350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19" name="Freeform 93"/>
            <p:cNvSpPr>
              <a:spLocks/>
            </p:cNvSpPr>
            <p:nvPr/>
          </p:nvSpPr>
          <p:spPr bwMode="auto">
            <a:xfrm>
              <a:off x="4759325" y="3563938"/>
              <a:ext cx="263525" cy="260350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0" name="Freeform 94"/>
            <p:cNvSpPr>
              <a:spLocks/>
            </p:cNvSpPr>
            <p:nvPr/>
          </p:nvSpPr>
          <p:spPr bwMode="auto">
            <a:xfrm>
              <a:off x="4108450" y="3859213"/>
              <a:ext cx="1565275" cy="331788"/>
            </a:xfrm>
            <a:custGeom>
              <a:avLst/>
              <a:gdLst>
                <a:gd name="T0" fmla="*/ 91 w 1074"/>
                <a:gd name="T1" fmla="*/ 96 h 227"/>
                <a:gd name="T2" fmla="*/ 91 w 1074"/>
                <a:gd name="T3" fmla="*/ 227 h 227"/>
                <a:gd name="T4" fmla="*/ 307 w 1074"/>
                <a:gd name="T5" fmla="*/ 227 h 227"/>
                <a:gd name="T6" fmla="*/ 307 w 1074"/>
                <a:gd name="T7" fmla="*/ 96 h 227"/>
                <a:gd name="T8" fmla="*/ 314 w 1074"/>
                <a:gd name="T9" fmla="*/ 113 h 227"/>
                <a:gd name="T10" fmla="*/ 334 w 1074"/>
                <a:gd name="T11" fmla="*/ 227 h 227"/>
                <a:gd name="T12" fmla="*/ 402 w 1074"/>
                <a:gd name="T13" fmla="*/ 227 h 227"/>
                <a:gd name="T14" fmla="*/ 429 w 1074"/>
                <a:gd name="T15" fmla="*/ 96 h 227"/>
                <a:gd name="T16" fmla="*/ 429 w 1074"/>
                <a:gd name="T17" fmla="*/ 227 h 227"/>
                <a:gd name="T18" fmla="*/ 645 w 1074"/>
                <a:gd name="T19" fmla="*/ 227 h 227"/>
                <a:gd name="T20" fmla="*/ 645 w 1074"/>
                <a:gd name="T21" fmla="*/ 96 h 227"/>
                <a:gd name="T22" fmla="*/ 652 w 1074"/>
                <a:gd name="T23" fmla="*/ 113 h 227"/>
                <a:gd name="T24" fmla="*/ 672 w 1074"/>
                <a:gd name="T25" fmla="*/ 227 h 227"/>
                <a:gd name="T26" fmla="*/ 740 w 1074"/>
                <a:gd name="T27" fmla="*/ 227 h 227"/>
                <a:gd name="T28" fmla="*/ 767 w 1074"/>
                <a:gd name="T29" fmla="*/ 96 h 227"/>
                <a:gd name="T30" fmla="*/ 767 w 1074"/>
                <a:gd name="T31" fmla="*/ 227 h 227"/>
                <a:gd name="T32" fmla="*/ 983 w 1074"/>
                <a:gd name="T33" fmla="*/ 227 h 227"/>
                <a:gd name="T34" fmla="*/ 983 w 1074"/>
                <a:gd name="T35" fmla="*/ 96 h 227"/>
                <a:gd name="T36" fmla="*/ 990 w 1074"/>
                <a:gd name="T37" fmla="*/ 113 h 227"/>
                <a:gd name="T38" fmla="*/ 1010 w 1074"/>
                <a:gd name="T39" fmla="*/ 227 h 227"/>
                <a:gd name="T40" fmla="*/ 1074 w 1074"/>
                <a:gd name="T41" fmla="*/ 227 h 227"/>
                <a:gd name="T42" fmla="*/ 1029 w 1074"/>
                <a:gd name="T43" fmla="*/ 48 h 227"/>
                <a:gd name="T44" fmla="*/ 987 w 1074"/>
                <a:gd name="T45" fmla="*/ 8 h 227"/>
                <a:gd name="T46" fmla="*/ 954 w 1074"/>
                <a:gd name="T47" fmla="*/ 0 h 227"/>
                <a:gd name="T48" fmla="*/ 952 w 1074"/>
                <a:gd name="T49" fmla="*/ 0 h 227"/>
                <a:gd name="T50" fmla="*/ 892 w 1074"/>
                <a:gd name="T51" fmla="*/ 0 h 227"/>
                <a:gd name="T52" fmla="*/ 875 w 1074"/>
                <a:gd name="T53" fmla="*/ 1 h 227"/>
                <a:gd name="T54" fmla="*/ 859 w 1074"/>
                <a:gd name="T55" fmla="*/ 0 h 227"/>
                <a:gd name="T56" fmla="*/ 798 w 1074"/>
                <a:gd name="T57" fmla="*/ 0 h 227"/>
                <a:gd name="T58" fmla="*/ 796 w 1074"/>
                <a:gd name="T59" fmla="*/ 0 h 227"/>
                <a:gd name="T60" fmla="*/ 764 w 1074"/>
                <a:gd name="T61" fmla="*/ 8 h 227"/>
                <a:gd name="T62" fmla="*/ 706 w 1074"/>
                <a:gd name="T63" fmla="*/ 75 h 227"/>
                <a:gd name="T64" fmla="*/ 691 w 1074"/>
                <a:gd name="T65" fmla="*/ 48 h 227"/>
                <a:gd name="T66" fmla="*/ 649 w 1074"/>
                <a:gd name="T67" fmla="*/ 8 h 227"/>
                <a:gd name="T68" fmla="*/ 616 w 1074"/>
                <a:gd name="T69" fmla="*/ 0 h 227"/>
                <a:gd name="T70" fmla="*/ 614 w 1074"/>
                <a:gd name="T71" fmla="*/ 0 h 227"/>
                <a:gd name="T72" fmla="*/ 460 w 1074"/>
                <a:gd name="T73" fmla="*/ 0 h 227"/>
                <a:gd name="T74" fmla="*/ 458 w 1074"/>
                <a:gd name="T75" fmla="*/ 0 h 227"/>
                <a:gd name="T76" fmla="*/ 426 w 1074"/>
                <a:gd name="T77" fmla="*/ 8 h 227"/>
                <a:gd name="T78" fmla="*/ 368 w 1074"/>
                <a:gd name="T79" fmla="*/ 75 h 227"/>
                <a:gd name="T80" fmla="*/ 353 w 1074"/>
                <a:gd name="T81" fmla="*/ 48 h 227"/>
                <a:gd name="T82" fmla="*/ 311 w 1074"/>
                <a:gd name="T83" fmla="*/ 8 h 227"/>
                <a:gd name="T84" fmla="*/ 278 w 1074"/>
                <a:gd name="T85" fmla="*/ 0 h 227"/>
                <a:gd name="T86" fmla="*/ 276 w 1074"/>
                <a:gd name="T87" fmla="*/ 0 h 227"/>
                <a:gd name="T88" fmla="*/ 122 w 1074"/>
                <a:gd name="T89" fmla="*/ 0 h 227"/>
                <a:gd name="T90" fmla="*/ 120 w 1074"/>
                <a:gd name="T91" fmla="*/ 0 h 227"/>
                <a:gd name="T92" fmla="*/ 88 w 1074"/>
                <a:gd name="T93" fmla="*/ 8 h 227"/>
                <a:gd name="T94" fmla="*/ 27 w 1074"/>
                <a:gd name="T95" fmla="*/ 84 h 227"/>
                <a:gd name="T96" fmla="*/ 0 w 1074"/>
                <a:gd name="T97" fmla="*/ 227 h 227"/>
                <a:gd name="T98" fmla="*/ 64 w 1074"/>
                <a:gd name="T99" fmla="*/ 227 h 227"/>
                <a:gd name="T100" fmla="*/ 91 w 1074"/>
                <a:gd name="T101" fmla="*/ 9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4" h="227">
                  <a:moveTo>
                    <a:pt x="91" y="9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7" y="96"/>
                    <a:pt x="307" y="96"/>
                    <a:pt x="307" y="96"/>
                  </a:cubicBezTo>
                  <a:cubicBezTo>
                    <a:pt x="310" y="101"/>
                    <a:pt x="312" y="107"/>
                    <a:pt x="314" y="113"/>
                  </a:cubicBezTo>
                  <a:cubicBezTo>
                    <a:pt x="323" y="138"/>
                    <a:pt x="331" y="174"/>
                    <a:pt x="334" y="227"/>
                  </a:cubicBezTo>
                  <a:cubicBezTo>
                    <a:pt x="402" y="227"/>
                    <a:pt x="402" y="227"/>
                    <a:pt x="402" y="227"/>
                  </a:cubicBezTo>
                  <a:cubicBezTo>
                    <a:pt x="406" y="160"/>
                    <a:pt x="418" y="119"/>
                    <a:pt x="429" y="96"/>
                  </a:cubicBezTo>
                  <a:cubicBezTo>
                    <a:pt x="429" y="227"/>
                    <a:pt x="429" y="227"/>
                    <a:pt x="429" y="227"/>
                  </a:cubicBezTo>
                  <a:cubicBezTo>
                    <a:pt x="645" y="227"/>
                    <a:pt x="645" y="227"/>
                    <a:pt x="645" y="227"/>
                  </a:cubicBezTo>
                  <a:cubicBezTo>
                    <a:pt x="645" y="96"/>
                    <a:pt x="645" y="96"/>
                    <a:pt x="645" y="96"/>
                  </a:cubicBezTo>
                  <a:cubicBezTo>
                    <a:pt x="648" y="101"/>
                    <a:pt x="650" y="107"/>
                    <a:pt x="652" y="113"/>
                  </a:cubicBezTo>
                  <a:cubicBezTo>
                    <a:pt x="661" y="138"/>
                    <a:pt x="669" y="174"/>
                    <a:pt x="672" y="227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4" y="160"/>
                    <a:pt x="756" y="119"/>
                    <a:pt x="767" y="96"/>
                  </a:cubicBezTo>
                  <a:cubicBezTo>
                    <a:pt x="767" y="227"/>
                    <a:pt x="767" y="227"/>
                    <a:pt x="767" y="227"/>
                  </a:cubicBezTo>
                  <a:cubicBezTo>
                    <a:pt x="983" y="227"/>
                    <a:pt x="983" y="227"/>
                    <a:pt x="983" y="227"/>
                  </a:cubicBezTo>
                  <a:cubicBezTo>
                    <a:pt x="983" y="96"/>
                    <a:pt x="983" y="96"/>
                    <a:pt x="983" y="96"/>
                  </a:cubicBezTo>
                  <a:cubicBezTo>
                    <a:pt x="986" y="101"/>
                    <a:pt x="988" y="107"/>
                    <a:pt x="990" y="113"/>
                  </a:cubicBezTo>
                  <a:cubicBezTo>
                    <a:pt x="999" y="138"/>
                    <a:pt x="1007" y="174"/>
                    <a:pt x="1010" y="227"/>
                  </a:cubicBezTo>
                  <a:cubicBezTo>
                    <a:pt x="1074" y="227"/>
                    <a:pt x="1074" y="227"/>
                    <a:pt x="1074" y="227"/>
                  </a:cubicBezTo>
                  <a:cubicBezTo>
                    <a:pt x="1069" y="136"/>
                    <a:pt x="1052" y="82"/>
                    <a:pt x="1029" y="48"/>
                  </a:cubicBezTo>
                  <a:cubicBezTo>
                    <a:pt x="1016" y="28"/>
                    <a:pt x="1001" y="15"/>
                    <a:pt x="987" y="8"/>
                  </a:cubicBezTo>
                  <a:cubicBezTo>
                    <a:pt x="973" y="1"/>
                    <a:pt x="961" y="0"/>
                    <a:pt x="954" y="0"/>
                  </a:cubicBezTo>
                  <a:cubicBezTo>
                    <a:pt x="953" y="0"/>
                    <a:pt x="953" y="0"/>
                    <a:pt x="952" y="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886" y="0"/>
                    <a:pt x="881" y="1"/>
                    <a:pt x="875" y="1"/>
                  </a:cubicBezTo>
                  <a:cubicBezTo>
                    <a:pt x="870" y="1"/>
                    <a:pt x="864" y="0"/>
                    <a:pt x="859" y="0"/>
                  </a:cubicBezTo>
                  <a:cubicBezTo>
                    <a:pt x="798" y="0"/>
                    <a:pt x="798" y="0"/>
                    <a:pt x="798" y="0"/>
                  </a:cubicBezTo>
                  <a:cubicBezTo>
                    <a:pt x="797" y="0"/>
                    <a:pt x="797" y="0"/>
                    <a:pt x="796" y="0"/>
                  </a:cubicBezTo>
                  <a:cubicBezTo>
                    <a:pt x="789" y="0"/>
                    <a:pt x="777" y="1"/>
                    <a:pt x="764" y="8"/>
                  </a:cubicBezTo>
                  <a:cubicBezTo>
                    <a:pt x="744" y="18"/>
                    <a:pt x="722" y="39"/>
                    <a:pt x="706" y="75"/>
                  </a:cubicBezTo>
                  <a:cubicBezTo>
                    <a:pt x="702" y="65"/>
                    <a:pt x="697" y="56"/>
                    <a:pt x="691" y="48"/>
                  </a:cubicBezTo>
                  <a:cubicBezTo>
                    <a:pt x="678" y="28"/>
                    <a:pt x="663" y="15"/>
                    <a:pt x="649" y="8"/>
                  </a:cubicBezTo>
                  <a:cubicBezTo>
                    <a:pt x="635" y="1"/>
                    <a:pt x="623" y="0"/>
                    <a:pt x="616" y="0"/>
                  </a:cubicBezTo>
                  <a:cubicBezTo>
                    <a:pt x="615" y="0"/>
                    <a:pt x="615" y="0"/>
                    <a:pt x="614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59" y="0"/>
                    <a:pt x="459" y="0"/>
                    <a:pt x="458" y="0"/>
                  </a:cubicBezTo>
                  <a:cubicBezTo>
                    <a:pt x="451" y="0"/>
                    <a:pt x="439" y="1"/>
                    <a:pt x="426" y="8"/>
                  </a:cubicBezTo>
                  <a:cubicBezTo>
                    <a:pt x="406" y="18"/>
                    <a:pt x="384" y="39"/>
                    <a:pt x="368" y="75"/>
                  </a:cubicBezTo>
                  <a:cubicBezTo>
                    <a:pt x="364" y="65"/>
                    <a:pt x="359" y="56"/>
                    <a:pt x="353" y="48"/>
                  </a:cubicBezTo>
                  <a:cubicBezTo>
                    <a:pt x="340" y="28"/>
                    <a:pt x="325" y="15"/>
                    <a:pt x="311" y="8"/>
                  </a:cubicBezTo>
                  <a:cubicBezTo>
                    <a:pt x="297" y="1"/>
                    <a:pt x="285" y="0"/>
                    <a:pt x="278" y="0"/>
                  </a:cubicBezTo>
                  <a:cubicBezTo>
                    <a:pt x="277" y="0"/>
                    <a:pt x="277" y="0"/>
                    <a:pt x="27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13" y="0"/>
                    <a:pt x="101" y="1"/>
                    <a:pt x="88" y="8"/>
                  </a:cubicBezTo>
                  <a:cubicBezTo>
                    <a:pt x="66" y="19"/>
                    <a:pt x="43" y="42"/>
                    <a:pt x="27" y="84"/>
                  </a:cubicBezTo>
                  <a:cubicBezTo>
                    <a:pt x="13" y="117"/>
                    <a:pt x="4" y="163"/>
                    <a:pt x="0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8" y="160"/>
                    <a:pt x="80" y="119"/>
                    <a:pt x="9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1" name="Oval 95"/>
            <p:cNvSpPr>
              <a:spLocks noChangeArrowheads="1"/>
            </p:cNvSpPr>
            <p:nvPr/>
          </p:nvSpPr>
          <p:spPr bwMode="auto">
            <a:xfrm>
              <a:off x="5253038" y="3563938"/>
              <a:ext cx="261938" cy="261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2" name="Freeform 96"/>
            <p:cNvSpPr>
              <a:spLocks noEditPoints="1"/>
            </p:cNvSpPr>
            <p:nvPr/>
          </p:nvSpPr>
          <p:spPr bwMode="auto">
            <a:xfrm>
              <a:off x="3403600" y="2852738"/>
              <a:ext cx="665163" cy="1087438"/>
            </a:xfrm>
            <a:custGeom>
              <a:avLst/>
              <a:gdLst>
                <a:gd name="T0" fmla="*/ 248 w 457"/>
                <a:gd name="T1" fmla="*/ 336 h 746"/>
                <a:gd name="T2" fmla="*/ 267 w 457"/>
                <a:gd name="T3" fmla="*/ 697 h 746"/>
                <a:gd name="T4" fmla="*/ 365 w 457"/>
                <a:gd name="T5" fmla="*/ 697 h 746"/>
                <a:gd name="T6" fmla="*/ 373 w 457"/>
                <a:gd name="T7" fmla="*/ 114 h 746"/>
                <a:gd name="T8" fmla="*/ 391 w 457"/>
                <a:gd name="T9" fmla="*/ 349 h 746"/>
                <a:gd name="T10" fmla="*/ 423 w 457"/>
                <a:gd name="T11" fmla="*/ 383 h 746"/>
                <a:gd name="T12" fmla="*/ 457 w 457"/>
                <a:gd name="T13" fmla="*/ 276 h 746"/>
                <a:gd name="T14" fmla="*/ 369 w 457"/>
                <a:gd name="T15" fmla="*/ 9 h 746"/>
                <a:gd name="T16" fmla="*/ 335 w 457"/>
                <a:gd name="T17" fmla="*/ 0 h 746"/>
                <a:gd name="T18" fmla="*/ 179 w 457"/>
                <a:gd name="T19" fmla="*/ 0 h 746"/>
                <a:gd name="T20" fmla="*/ 71 w 457"/>
                <a:gd name="T21" fmla="*/ 130 h 746"/>
                <a:gd name="T22" fmla="*/ 66 w 457"/>
                <a:gd name="T23" fmla="*/ 156 h 746"/>
                <a:gd name="T24" fmla="*/ 60 w 457"/>
                <a:gd name="T25" fmla="*/ 353 h 746"/>
                <a:gd name="T26" fmla="*/ 93 w 457"/>
                <a:gd name="T27" fmla="*/ 383 h 746"/>
                <a:gd name="T28" fmla="*/ 121 w 457"/>
                <a:gd name="T29" fmla="*/ 276 h 746"/>
                <a:gd name="T30" fmla="*/ 129 w 457"/>
                <a:gd name="T31" fmla="*/ 166 h 746"/>
                <a:gd name="T32" fmla="*/ 149 w 457"/>
                <a:gd name="T33" fmla="*/ 97 h 746"/>
                <a:gd name="T34" fmla="*/ 133 w 457"/>
                <a:gd name="T35" fmla="*/ 203 h 746"/>
                <a:gd name="T36" fmla="*/ 158 w 457"/>
                <a:gd name="T37" fmla="*/ 197 h 746"/>
                <a:gd name="T38" fmla="*/ 113 w 457"/>
                <a:gd name="T39" fmla="*/ 431 h 746"/>
                <a:gd name="T40" fmla="*/ 54 w 457"/>
                <a:gd name="T41" fmla="*/ 368 h 746"/>
                <a:gd name="T42" fmla="*/ 49 w 457"/>
                <a:gd name="T43" fmla="*/ 298 h 746"/>
                <a:gd name="T44" fmla="*/ 0 w 457"/>
                <a:gd name="T45" fmla="*/ 327 h 746"/>
                <a:gd name="T46" fmla="*/ 117 w 457"/>
                <a:gd name="T47" fmla="*/ 444 h 746"/>
                <a:gd name="T48" fmla="*/ 149 w 457"/>
                <a:gd name="T49" fmla="*/ 697 h 746"/>
                <a:gd name="T50" fmla="*/ 248 w 457"/>
                <a:gd name="T51" fmla="*/ 697 h 746"/>
                <a:gd name="T52" fmla="*/ 241 w 457"/>
                <a:gd name="T53" fmla="*/ 82 h 746"/>
                <a:gd name="T54" fmla="*/ 257 w 457"/>
                <a:gd name="T55" fmla="*/ 85 h 746"/>
                <a:gd name="T56" fmla="*/ 273 w 457"/>
                <a:gd name="T57" fmla="*/ 82 h 746"/>
                <a:gd name="T58" fmla="*/ 259 w 457"/>
                <a:gd name="T59" fmla="*/ 289 h 746"/>
                <a:gd name="T60" fmla="*/ 219 w 457"/>
                <a:gd name="T61" fmla="*/ 243 h 746"/>
                <a:gd name="T62" fmla="*/ 257 w 457"/>
                <a:gd name="T63" fmla="*/ 33 h 746"/>
                <a:gd name="T64" fmla="*/ 280 w 457"/>
                <a:gd name="T65" fmla="*/ 63 h 746"/>
                <a:gd name="T66" fmla="*/ 257 w 457"/>
                <a:gd name="T67" fmla="*/ 73 h 746"/>
                <a:gd name="T68" fmla="*/ 234 w 457"/>
                <a:gd name="T69" fmla="*/ 6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746">
                  <a:moveTo>
                    <a:pt x="248" y="697"/>
                  </a:moveTo>
                  <a:cubicBezTo>
                    <a:pt x="248" y="336"/>
                    <a:pt x="248" y="336"/>
                    <a:pt x="248" y="336"/>
                  </a:cubicBezTo>
                  <a:cubicBezTo>
                    <a:pt x="267" y="336"/>
                    <a:pt x="267" y="336"/>
                    <a:pt x="267" y="336"/>
                  </a:cubicBezTo>
                  <a:cubicBezTo>
                    <a:pt x="267" y="697"/>
                    <a:pt x="267" y="697"/>
                    <a:pt x="267" y="697"/>
                  </a:cubicBezTo>
                  <a:cubicBezTo>
                    <a:pt x="267" y="724"/>
                    <a:pt x="289" y="746"/>
                    <a:pt x="316" y="746"/>
                  </a:cubicBezTo>
                  <a:cubicBezTo>
                    <a:pt x="343" y="746"/>
                    <a:pt x="365" y="724"/>
                    <a:pt x="365" y="697"/>
                  </a:cubicBezTo>
                  <a:cubicBezTo>
                    <a:pt x="365" y="97"/>
                    <a:pt x="365" y="97"/>
                    <a:pt x="365" y="97"/>
                  </a:cubicBezTo>
                  <a:cubicBezTo>
                    <a:pt x="368" y="102"/>
                    <a:pt x="370" y="107"/>
                    <a:pt x="373" y="114"/>
                  </a:cubicBezTo>
                  <a:cubicBezTo>
                    <a:pt x="384" y="145"/>
                    <a:pt x="393" y="196"/>
                    <a:pt x="393" y="276"/>
                  </a:cubicBezTo>
                  <a:cubicBezTo>
                    <a:pt x="393" y="298"/>
                    <a:pt x="393" y="323"/>
                    <a:pt x="391" y="349"/>
                  </a:cubicBezTo>
                  <a:cubicBezTo>
                    <a:pt x="390" y="367"/>
                    <a:pt x="403" y="382"/>
                    <a:pt x="421" y="383"/>
                  </a:cubicBezTo>
                  <a:cubicBezTo>
                    <a:pt x="422" y="383"/>
                    <a:pt x="422" y="383"/>
                    <a:pt x="423" y="383"/>
                  </a:cubicBezTo>
                  <a:cubicBezTo>
                    <a:pt x="440" y="383"/>
                    <a:pt x="454" y="370"/>
                    <a:pt x="455" y="353"/>
                  </a:cubicBezTo>
                  <a:cubicBezTo>
                    <a:pt x="457" y="325"/>
                    <a:pt x="457" y="300"/>
                    <a:pt x="457" y="276"/>
                  </a:cubicBezTo>
                  <a:cubicBezTo>
                    <a:pt x="457" y="156"/>
                    <a:pt x="438" y="89"/>
                    <a:pt x="412" y="49"/>
                  </a:cubicBezTo>
                  <a:cubicBezTo>
                    <a:pt x="398" y="29"/>
                    <a:pt x="383" y="16"/>
                    <a:pt x="369" y="9"/>
                  </a:cubicBezTo>
                  <a:cubicBezTo>
                    <a:pt x="355" y="2"/>
                    <a:pt x="343" y="0"/>
                    <a:pt x="336" y="0"/>
                  </a:cubicBezTo>
                  <a:cubicBezTo>
                    <a:pt x="336" y="0"/>
                    <a:pt x="335" y="0"/>
                    <a:pt x="335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9" y="0"/>
                    <a:pt x="179" y="0"/>
                  </a:cubicBezTo>
                  <a:cubicBezTo>
                    <a:pt x="167" y="0"/>
                    <a:pt x="142" y="5"/>
                    <a:pt x="119" y="28"/>
                  </a:cubicBezTo>
                  <a:cubicBezTo>
                    <a:pt x="100" y="48"/>
                    <a:pt x="82" y="80"/>
                    <a:pt x="71" y="130"/>
                  </a:cubicBezTo>
                  <a:cubicBezTo>
                    <a:pt x="69" y="138"/>
                    <a:pt x="67" y="147"/>
                    <a:pt x="66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0" y="189"/>
                    <a:pt x="57" y="228"/>
                    <a:pt x="57" y="276"/>
                  </a:cubicBezTo>
                  <a:cubicBezTo>
                    <a:pt x="57" y="300"/>
                    <a:pt x="58" y="325"/>
                    <a:pt x="60" y="353"/>
                  </a:cubicBezTo>
                  <a:cubicBezTo>
                    <a:pt x="61" y="370"/>
                    <a:pt x="75" y="383"/>
                    <a:pt x="92" y="383"/>
                  </a:cubicBezTo>
                  <a:cubicBezTo>
                    <a:pt x="92" y="383"/>
                    <a:pt x="93" y="383"/>
                    <a:pt x="93" y="383"/>
                  </a:cubicBezTo>
                  <a:cubicBezTo>
                    <a:pt x="111" y="382"/>
                    <a:pt x="125" y="367"/>
                    <a:pt x="123" y="349"/>
                  </a:cubicBezTo>
                  <a:cubicBezTo>
                    <a:pt x="122" y="323"/>
                    <a:pt x="121" y="298"/>
                    <a:pt x="121" y="276"/>
                  </a:cubicBezTo>
                  <a:cubicBezTo>
                    <a:pt x="121" y="231"/>
                    <a:pt x="124" y="195"/>
                    <a:pt x="129" y="167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30" y="158"/>
                    <a:pt x="132" y="150"/>
                    <a:pt x="134" y="143"/>
                  </a:cubicBezTo>
                  <a:cubicBezTo>
                    <a:pt x="138" y="123"/>
                    <a:pt x="144" y="108"/>
                    <a:pt x="149" y="97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33" y="203"/>
                    <a:pt x="133" y="203"/>
                    <a:pt x="133" y="203"/>
                  </a:cubicBezTo>
                  <a:cubicBezTo>
                    <a:pt x="133" y="209"/>
                    <a:pt x="132" y="215"/>
                    <a:pt x="132" y="221"/>
                  </a:cubicBezTo>
                  <a:cubicBezTo>
                    <a:pt x="158" y="197"/>
                    <a:pt x="158" y="197"/>
                    <a:pt x="158" y="197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113" y="431"/>
                    <a:pt x="113" y="431"/>
                    <a:pt x="113" y="43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4" y="383"/>
                    <a:pt x="58" y="376"/>
                    <a:pt x="54" y="368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49" y="293"/>
                    <a:pt x="48" y="287"/>
                    <a:pt x="48" y="282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112" y="448"/>
                    <a:pt x="112" y="448"/>
                    <a:pt x="112" y="448"/>
                  </a:cubicBezTo>
                  <a:cubicBezTo>
                    <a:pt x="117" y="444"/>
                    <a:pt x="117" y="444"/>
                    <a:pt x="117" y="444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9" y="697"/>
                    <a:pt x="149" y="697"/>
                    <a:pt x="149" y="697"/>
                  </a:cubicBezTo>
                  <a:cubicBezTo>
                    <a:pt x="149" y="724"/>
                    <a:pt x="171" y="746"/>
                    <a:pt x="199" y="746"/>
                  </a:cubicBezTo>
                  <a:cubicBezTo>
                    <a:pt x="226" y="746"/>
                    <a:pt x="248" y="724"/>
                    <a:pt x="248" y="697"/>
                  </a:cubicBezTo>
                  <a:close/>
                  <a:moveTo>
                    <a:pt x="219" y="243"/>
                  </a:moveTo>
                  <a:cubicBezTo>
                    <a:pt x="241" y="82"/>
                    <a:pt x="241" y="82"/>
                    <a:pt x="241" y="82"/>
                  </a:cubicBezTo>
                  <a:cubicBezTo>
                    <a:pt x="246" y="84"/>
                    <a:pt x="252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3" y="85"/>
                    <a:pt x="268" y="84"/>
                    <a:pt x="273" y="8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59" y="289"/>
                    <a:pt x="259" y="289"/>
                    <a:pt x="259" y="289"/>
                  </a:cubicBezTo>
                  <a:cubicBezTo>
                    <a:pt x="233" y="261"/>
                    <a:pt x="233" y="261"/>
                    <a:pt x="233" y="261"/>
                  </a:cubicBezTo>
                  <a:lnTo>
                    <a:pt x="219" y="243"/>
                  </a:lnTo>
                  <a:close/>
                  <a:moveTo>
                    <a:pt x="242" y="33"/>
                  </a:moveTo>
                  <a:cubicBezTo>
                    <a:pt x="257" y="33"/>
                    <a:pt x="257" y="33"/>
                    <a:pt x="257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3" y="70"/>
                    <a:pt x="265" y="73"/>
                    <a:pt x="257" y="73"/>
                  </a:cubicBezTo>
                  <a:cubicBezTo>
                    <a:pt x="250" y="73"/>
                    <a:pt x="242" y="70"/>
                    <a:pt x="236" y="65"/>
                  </a:cubicBezTo>
                  <a:cubicBezTo>
                    <a:pt x="234" y="63"/>
                    <a:pt x="234" y="63"/>
                    <a:pt x="234" y="63"/>
                  </a:cubicBezTo>
                  <a:lnTo>
                    <a:pt x="24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sp>
          <p:nvSpPr>
            <p:cNvPr id="23" name="Oval 97"/>
            <p:cNvSpPr>
              <a:spLocks noChangeArrowheads="1"/>
            </p:cNvSpPr>
            <p:nvPr/>
          </p:nvSpPr>
          <p:spPr bwMode="auto">
            <a:xfrm>
              <a:off x="3646488" y="2557463"/>
              <a:ext cx="263525" cy="261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24" name="文本占位符 11"/>
          <p:cNvSpPr txBox="1">
            <a:spLocks/>
          </p:cNvSpPr>
          <p:nvPr/>
        </p:nvSpPr>
        <p:spPr>
          <a:xfrm>
            <a:off x="366311" y="2528607"/>
            <a:ext cx="5677138" cy="19090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对事情的进展、结果及时进行反馈、更新和报告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对于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需要其他部门和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人员协助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完成的事件，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应及时进行跟催，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直到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任务最终完成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</a:p>
          <a:p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59527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477793" y="1583699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有交代 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发现异常及时提醒和汇报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占位符 11"/>
          <p:cNvSpPr txBox="1">
            <a:spLocks/>
          </p:cNvSpPr>
          <p:nvPr/>
        </p:nvSpPr>
        <p:spPr>
          <a:xfrm>
            <a:off x="355562" y="2255605"/>
            <a:ext cx="5677138" cy="18191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任务行进过程中，对于发现的一些异常行为或情况，应及时提醒相关部门或汇报上级领导，及时纠正，降低风险和损失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有好的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建议和意见，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也请不吝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提出。</a:t>
            </a:r>
          </a:p>
          <a:p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8" name="图片 7" descr="建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8084" r="890" b="6587"/>
          <a:stretch/>
        </p:blipFill>
        <p:spPr bwMode="auto">
          <a:xfrm>
            <a:off x="2648607" y="4285037"/>
            <a:ext cx="3296835" cy="21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提醒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6267" r="12557" b="8447"/>
          <a:stretch/>
        </p:blipFill>
        <p:spPr bwMode="auto">
          <a:xfrm rot="21180641">
            <a:off x="6495549" y="1494674"/>
            <a:ext cx="2115944" cy="20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419" y="145956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38935" y="4345701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97" y="4630660"/>
            <a:ext cx="1560450" cy="15537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90700"/>
            <a:ext cx="1842653" cy="62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678" y="1345009"/>
            <a:ext cx="4742058" cy="30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1374</TotalTime>
  <Words>412</Words>
  <Application>Microsoft Office PowerPoint</Application>
  <PresentationFormat>全屏显示(4:3)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黑体</vt:lpstr>
      <vt:lpstr>华文琥珀</vt:lpstr>
      <vt:lpstr>华文楷体</vt:lpstr>
      <vt:lpstr>华文新魏</vt:lpstr>
      <vt:lpstr>宋体</vt:lpstr>
      <vt:lpstr>微软雅黑</vt:lpstr>
      <vt:lpstr>Arial Black</vt:lpstr>
      <vt:lpstr>Bookman Old Style</vt:lpstr>
      <vt:lpstr>Calibri</vt:lpstr>
      <vt:lpstr>Gill Sans MT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144</cp:revision>
  <dcterms:created xsi:type="dcterms:W3CDTF">2018-06-12T05:17:37Z</dcterms:created>
  <dcterms:modified xsi:type="dcterms:W3CDTF">2018-07-13T02:47:53Z</dcterms:modified>
</cp:coreProperties>
</file>