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57" r:id="rId4"/>
    <p:sldId id="259" r:id="rId5"/>
    <p:sldId id="258" r:id="rId6"/>
    <p:sldId id="261" r:id="rId7"/>
    <p:sldId id="262" r:id="rId8"/>
    <p:sldId id="260" r:id="rId9"/>
    <p:sldId id="263" r:id="rId10"/>
    <p:sldId id="264" r:id="rId11"/>
    <p:sldId id="265" r:id="rId12"/>
    <p:sldId id="268" r:id="rId13"/>
    <p:sldId id="266"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8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310996240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2694575137"/>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156416349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246829883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130063927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8832697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168192016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345177545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63749032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155436445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B9C1624-859F-4940-9E06-46D249DBD16B}" type="datetimeFigureOut">
              <a:rPr lang="zh-CN" altLang="en-US" smtClean="0"/>
              <a:t>2017-11-10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52221922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C1624-859F-4940-9E06-46D249DBD16B}" type="datetimeFigureOut">
              <a:rPr lang="zh-CN" altLang="en-US" smtClean="0"/>
              <a:t>2017-11-10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92B4-6721-4C0C-AF09-4641D25CE2F9}" type="slidenum">
              <a:rPr lang="zh-CN" altLang="en-US" smtClean="0"/>
              <a:t>‹#›</a:t>
            </a:fld>
            <a:endParaRPr lang="zh-CN" altLang="en-US"/>
          </a:p>
        </p:txBody>
      </p:sp>
    </p:spTree>
    <p:extLst>
      <p:ext uri="{BB962C8B-B14F-4D97-AF65-F5344CB8AC3E}">
        <p14:creationId xmlns:p14="http://schemas.microsoft.com/office/powerpoint/2010/main" val="534260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62843"/>
          </a:xfrm>
          <a:prstGeom prst="rect">
            <a:avLst/>
          </a:prstGeom>
        </p:spPr>
      </p:pic>
      <p:sp>
        <p:nvSpPr>
          <p:cNvPr id="5" name="文本框 4"/>
          <p:cNvSpPr txBox="1"/>
          <p:nvPr/>
        </p:nvSpPr>
        <p:spPr>
          <a:xfrm>
            <a:off x="1776846" y="5361709"/>
            <a:ext cx="6068290" cy="1200329"/>
          </a:xfrm>
          <a:prstGeom prst="rect">
            <a:avLst/>
          </a:prstGeom>
          <a:noFill/>
        </p:spPr>
        <p:txBody>
          <a:bodyPr wrap="square" rtlCol="0">
            <a:spAutoFit/>
          </a:bodyPr>
          <a:lstStyle/>
          <a:p>
            <a:r>
              <a:rPr lang="zh-CN" altLang="en-US" sz="3600" dirty="0" smtClean="0">
                <a:solidFill>
                  <a:schemeClr val="accent4">
                    <a:lumMod val="50000"/>
                  </a:schemeClr>
                </a:solidFill>
                <a:latin typeface="华文琥珀" panose="02010800040101010101" pitchFamily="2" charset="-122"/>
                <a:ea typeface="华文琥珀" panose="02010800040101010101" pitchFamily="2" charset="-122"/>
              </a:rPr>
              <a:t>人工智能时代，</a:t>
            </a:r>
            <a:endParaRPr lang="en-US" altLang="zh-CN" sz="3600" dirty="0" smtClean="0">
              <a:solidFill>
                <a:schemeClr val="accent4">
                  <a:lumMod val="50000"/>
                </a:schemeClr>
              </a:solidFill>
              <a:latin typeface="华文琥珀" panose="02010800040101010101" pitchFamily="2" charset="-122"/>
              <a:ea typeface="华文琥珀" panose="02010800040101010101" pitchFamily="2" charset="-122"/>
            </a:endParaRPr>
          </a:p>
          <a:p>
            <a:r>
              <a:rPr lang="zh-CN" altLang="en-US" sz="3600" dirty="0" smtClean="0">
                <a:solidFill>
                  <a:schemeClr val="accent4">
                    <a:lumMod val="50000"/>
                  </a:schemeClr>
                </a:solidFill>
                <a:latin typeface="华文琥珀" panose="02010800040101010101" pitchFamily="2" charset="-122"/>
                <a:ea typeface="华文琥珀" panose="02010800040101010101" pitchFamily="2" charset="-122"/>
              </a:rPr>
              <a:t>        你的工作将会被取代吗？</a:t>
            </a:r>
            <a:endParaRPr lang="zh-CN" altLang="en-US" sz="3600" dirty="0">
              <a:solidFill>
                <a:schemeClr val="accent4">
                  <a:lumMod val="50000"/>
                </a:schemeClr>
              </a:solidFill>
              <a:latin typeface="华文琥珀" panose="02010800040101010101" pitchFamily="2" charset="-122"/>
              <a:ea typeface="华文琥珀" panose="02010800040101010101" pitchFamily="2" charset="-122"/>
            </a:endParaRPr>
          </a:p>
        </p:txBody>
      </p:sp>
      <p:pic>
        <p:nvPicPr>
          <p:cNvPr id="6" name="Picture 8"/>
          <p:cNvPicPr>
            <a:picLocks noChangeAspect="1" noChangeArrowheads="1"/>
          </p:cNvPicPr>
          <p:nvPr/>
        </p:nvPicPr>
        <p:blipFill>
          <a:blip r:embed="rId3" cstate="print"/>
          <a:srcRect/>
          <a:stretch>
            <a:fillRect/>
          </a:stretch>
        </p:blipFill>
        <p:spPr bwMode="auto">
          <a:xfrm>
            <a:off x="6661742" y="1889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8" name="Text Box 7"/>
          <p:cNvSpPr txBox="1">
            <a:spLocks noChangeArrowheads="1"/>
          </p:cNvSpPr>
          <p:nvPr/>
        </p:nvSpPr>
        <p:spPr bwMode="auto">
          <a:xfrm>
            <a:off x="5318536" y="3741368"/>
            <a:ext cx="3286125" cy="954107"/>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sz="1600" dirty="0">
                <a:solidFill>
                  <a:schemeClr val="accent1"/>
                </a:solidFill>
                <a:latin typeface="华文琥珀" pitchFamily="2" charset="-122"/>
                <a:ea typeface="华文琥珀" pitchFamily="2" charset="-122"/>
              </a:rPr>
              <a:t>第 </a:t>
            </a:r>
            <a:r>
              <a:rPr lang="en-US" altLang="zh-CN" sz="1600" dirty="0" smtClean="0">
                <a:solidFill>
                  <a:schemeClr val="accent1"/>
                </a:solidFill>
                <a:latin typeface="华文琥珀" pitchFamily="2" charset="-122"/>
                <a:ea typeface="华文琥珀" pitchFamily="2" charset="-122"/>
              </a:rPr>
              <a:t>289</a:t>
            </a:r>
            <a:r>
              <a:rPr lang="zh-CN" altLang="en-US" sz="1600" dirty="0" smtClean="0">
                <a:solidFill>
                  <a:schemeClr val="accent1"/>
                </a:solidFill>
                <a:latin typeface="华文琥珀" pitchFamily="2" charset="-122"/>
                <a:ea typeface="华文琥珀" pitchFamily="2" charset="-122"/>
              </a:rPr>
              <a:t> 期</a:t>
            </a:r>
            <a:endParaRPr lang="zh-CN" altLang="en-US" sz="1600" dirty="0">
              <a:solidFill>
                <a:schemeClr val="accent1"/>
              </a:solidFill>
              <a:latin typeface="华文琥珀" pitchFamily="2" charset="-122"/>
              <a:ea typeface="华文琥珀" pitchFamily="2" charset="-122"/>
            </a:endParaRPr>
          </a:p>
        </p:txBody>
      </p:sp>
    </p:spTree>
    <p:extLst>
      <p:ext uri="{BB962C8B-B14F-4D97-AF65-F5344CB8AC3E}">
        <p14:creationId xmlns:p14="http://schemas.microsoft.com/office/powerpoint/2010/main" val="21454585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738255"/>
          </a:xfrm>
          <a:prstGeom prst="rect">
            <a:avLst/>
          </a:prstGeom>
        </p:spPr>
      </p:pic>
      <p:sp>
        <p:nvSpPr>
          <p:cNvPr id="5" name="矩形 4"/>
          <p:cNvSpPr/>
          <p:nvPr/>
        </p:nvSpPr>
        <p:spPr>
          <a:xfrm>
            <a:off x="519546" y="4955337"/>
            <a:ext cx="8312727" cy="1142620"/>
          </a:xfrm>
          <a:prstGeom prst="rect">
            <a:avLst/>
          </a:prstGeom>
        </p:spPr>
        <p:txBody>
          <a:bodyPr wrap="square">
            <a:spAutoFit/>
          </a:bodyPr>
          <a:lstStyle/>
          <a:p>
            <a:pPr>
              <a:lnSpc>
                <a:spcPct val="150000"/>
              </a:lnSpc>
              <a:spcAft>
                <a:spcPts val="1800"/>
              </a:spcAft>
            </a:pPr>
            <a:r>
              <a:rPr lang="zh-CN" altLang="zh-CN" sz="1600" dirty="0">
                <a:latin typeface="黑体" panose="02010609060101010101" pitchFamily="49" charset="-122"/>
                <a:ea typeface="黑体" panose="02010609060101010101" pitchFamily="49" charset="-122"/>
              </a:rPr>
              <a:t>金融数据服务商</a:t>
            </a:r>
            <a:r>
              <a:rPr lang="en-US" altLang="zh-CN" sz="1600" dirty="0">
                <a:latin typeface="黑体" panose="02010609060101010101" pitchFamily="49" charset="-122"/>
                <a:ea typeface="黑体" panose="02010609060101010101" pitchFamily="49" charset="-122"/>
              </a:rPr>
              <a:t>Kensho</a:t>
            </a:r>
            <a:r>
              <a:rPr lang="zh-CN" altLang="zh-CN" sz="1600" dirty="0">
                <a:latin typeface="黑体" panose="02010609060101010101" pitchFamily="49" charset="-122"/>
                <a:ea typeface="黑体" panose="02010609060101010101" pitchFamily="49" charset="-122"/>
              </a:rPr>
              <a:t>创始人预计，到</a:t>
            </a:r>
            <a:r>
              <a:rPr lang="en-US" altLang="zh-CN" sz="1600" dirty="0">
                <a:latin typeface="黑体" panose="02010609060101010101" pitchFamily="49" charset="-122"/>
                <a:ea typeface="黑体" panose="02010609060101010101" pitchFamily="49" charset="-122"/>
              </a:rPr>
              <a:t>2026</a:t>
            </a:r>
            <a:r>
              <a:rPr lang="zh-CN" altLang="zh-CN" sz="1600" dirty="0">
                <a:latin typeface="黑体" panose="02010609060101010101" pitchFamily="49" charset="-122"/>
                <a:ea typeface="黑体" panose="02010609060101010101" pitchFamily="49" charset="-122"/>
              </a:rPr>
              <a:t>年，有</a:t>
            </a:r>
            <a:r>
              <a:rPr lang="en-US" altLang="zh-CN" sz="1600" dirty="0">
                <a:latin typeface="黑体" panose="02010609060101010101" pitchFamily="49" charset="-122"/>
                <a:ea typeface="黑体" panose="02010609060101010101" pitchFamily="49" charset="-122"/>
              </a:rPr>
              <a:t>33%-50%</a:t>
            </a:r>
            <a:r>
              <a:rPr lang="zh-CN" altLang="zh-CN" sz="1600" dirty="0">
                <a:latin typeface="黑体" panose="02010609060101010101" pitchFamily="49" charset="-122"/>
                <a:ea typeface="黑体" panose="02010609060101010101" pitchFamily="49" charset="-122"/>
              </a:rPr>
              <a:t>的金融业工作人员会失去工作，他们的工作将被电脑所取代。</a:t>
            </a:r>
            <a:r>
              <a:rPr lang="en-US" altLang="zh-CN" sz="1600" dirty="0">
                <a:latin typeface="黑体" panose="02010609060101010101" pitchFamily="49" charset="-122"/>
                <a:ea typeface="黑体" panose="02010609060101010101" pitchFamily="49" charset="-122"/>
              </a:rPr>
              <a:t>Kensho</a:t>
            </a:r>
            <a:r>
              <a:rPr lang="zh-CN" altLang="zh-CN" sz="1600" dirty="0">
                <a:latin typeface="黑体" panose="02010609060101010101" pitchFamily="49" charset="-122"/>
                <a:ea typeface="黑体" panose="02010609060101010101" pitchFamily="49" charset="-122"/>
              </a:rPr>
              <a:t>开发的程序，做分析工作只需一分钟，而拿着高达</a:t>
            </a:r>
            <a:r>
              <a:rPr lang="en-US" altLang="zh-CN" sz="1600" dirty="0">
                <a:latin typeface="黑体" panose="02010609060101010101" pitchFamily="49" charset="-122"/>
                <a:ea typeface="黑体" panose="02010609060101010101" pitchFamily="49" charset="-122"/>
              </a:rPr>
              <a:t>35</a:t>
            </a:r>
            <a:r>
              <a:rPr lang="zh-CN" altLang="zh-CN" sz="1600" dirty="0">
                <a:latin typeface="黑体" panose="02010609060101010101" pitchFamily="49" charset="-122"/>
                <a:ea typeface="黑体" panose="02010609060101010101" pitchFamily="49" charset="-122"/>
              </a:rPr>
              <a:t>万美元年薪的分析师们，需要</a:t>
            </a:r>
            <a:r>
              <a:rPr lang="en-US" altLang="zh-CN" sz="1600" dirty="0">
                <a:latin typeface="黑体" panose="02010609060101010101" pitchFamily="49" charset="-122"/>
                <a:ea typeface="黑体" panose="02010609060101010101" pitchFamily="49" charset="-122"/>
              </a:rPr>
              <a:t>40</a:t>
            </a:r>
            <a:r>
              <a:rPr lang="zh-CN" altLang="zh-CN" sz="1600" dirty="0">
                <a:latin typeface="黑体" panose="02010609060101010101" pitchFamily="49" charset="-122"/>
                <a:ea typeface="黑体" panose="02010609060101010101" pitchFamily="49" charset="-122"/>
              </a:rPr>
              <a:t>小时才能做完同样的工作</a:t>
            </a:r>
            <a:r>
              <a:rPr lang="zh-CN" altLang="zh-CN" sz="1600" dirty="0" smtClean="0">
                <a:latin typeface="黑体" panose="02010609060101010101" pitchFamily="49" charset="-122"/>
                <a:ea typeface="黑体" panose="02010609060101010101" pitchFamily="49" charset="-122"/>
              </a:rPr>
              <a:t>。</a:t>
            </a:r>
            <a:endParaRPr lang="en-US" altLang="zh-CN" sz="1600" dirty="0" smtClean="0">
              <a:latin typeface="黑体" panose="02010609060101010101" pitchFamily="49" charset="-122"/>
              <a:ea typeface="黑体" panose="02010609060101010101" pitchFamily="49" charset="-122"/>
            </a:endParaRPr>
          </a:p>
        </p:txBody>
      </p:sp>
      <p:pic>
        <p:nvPicPr>
          <p:cNvPr id="6"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4154362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883727"/>
          </a:xfrm>
          <a:prstGeom prst="rect">
            <a:avLst/>
          </a:prstGeom>
        </p:spPr>
      </p:pic>
      <p:sp>
        <p:nvSpPr>
          <p:cNvPr id="5" name="矩形 4"/>
          <p:cNvSpPr/>
          <p:nvPr/>
        </p:nvSpPr>
        <p:spPr>
          <a:xfrm>
            <a:off x="519544" y="5000359"/>
            <a:ext cx="8260773" cy="1569660"/>
          </a:xfrm>
          <a:prstGeom prst="rect">
            <a:avLst/>
          </a:prstGeom>
        </p:spPr>
        <p:txBody>
          <a:bodyPr wrap="square">
            <a:spAutoFit/>
          </a:bodyPr>
          <a:lstStyle/>
          <a:p>
            <a:pPr>
              <a:lnSpc>
                <a:spcPct val="150000"/>
              </a:lnSpc>
              <a:spcAft>
                <a:spcPts val="1800"/>
              </a:spcAft>
            </a:pPr>
            <a:r>
              <a:rPr lang="zh-CN" altLang="zh-CN" sz="1600" dirty="0">
                <a:latin typeface="黑体" panose="02010609060101010101" pitchFamily="49" charset="-122"/>
                <a:ea typeface="黑体" panose="02010609060101010101" pitchFamily="49" charset="-122"/>
              </a:rPr>
              <a:t>人工智能或许会让一些行业永久消失，却是人类文明的一大进步。它解放了人类的</a:t>
            </a:r>
            <a:r>
              <a:rPr lang="zh-CN" altLang="zh-CN" sz="1600" dirty="0" smtClean="0">
                <a:latin typeface="黑体" panose="02010609060101010101" pitchFamily="49" charset="-122"/>
                <a:ea typeface="黑体" panose="02010609060101010101" pitchFamily="49" charset="-122"/>
              </a:rPr>
              <a:t>创造力</a:t>
            </a:r>
            <a:r>
              <a:rPr lang="zh-CN" altLang="en-US" sz="1600" dirty="0" smtClean="0">
                <a:latin typeface="黑体" panose="02010609060101010101" pitchFamily="49" charset="-122"/>
                <a:ea typeface="黑体" panose="02010609060101010101" pitchFamily="49" charset="-122"/>
              </a:rPr>
              <a:t>。</a:t>
            </a:r>
            <a:r>
              <a:rPr lang="zh-CN" altLang="zh-CN" sz="1600" dirty="0" smtClean="0">
                <a:latin typeface="黑体" panose="02010609060101010101" pitchFamily="49" charset="-122"/>
                <a:ea typeface="黑体" panose="02010609060101010101" pitchFamily="49" charset="-122"/>
              </a:rPr>
              <a:t>人工智能</a:t>
            </a:r>
            <a:r>
              <a:rPr lang="zh-CN" altLang="zh-CN" sz="1600" dirty="0">
                <a:latin typeface="黑体" panose="02010609060101010101" pitchFamily="49" charset="-122"/>
                <a:ea typeface="黑体" panose="02010609060101010101" pitchFamily="49" charset="-122"/>
              </a:rPr>
              <a:t>、机器人、大数据、云技术、区块链……在技术大规模应用的将来，分析能力</a:t>
            </a:r>
            <a:r>
              <a:rPr lang="zh-CN" altLang="en-US" sz="1600" dirty="0">
                <a:latin typeface="黑体" panose="02010609060101010101" pitchFamily="49" charset="-122"/>
                <a:ea typeface="黑体" panose="02010609060101010101" pitchFamily="49" charset="-122"/>
              </a:rPr>
              <a:t>、</a:t>
            </a:r>
            <a:r>
              <a:rPr lang="zh-CN" altLang="zh-CN" sz="1600" dirty="0">
                <a:latin typeface="黑体" panose="02010609060101010101" pitchFamily="49" charset="-122"/>
                <a:ea typeface="黑体" panose="02010609060101010101" pitchFamily="49" charset="-122"/>
              </a:rPr>
              <a:t>跨领域复合知识 </a:t>
            </a:r>
            <a:r>
              <a:rPr lang="zh-CN" altLang="en-US" sz="1600" dirty="0">
                <a:latin typeface="黑体" panose="02010609060101010101" pitchFamily="49" charset="-122"/>
                <a:ea typeface="黑体" panose="02010609060101010101" pitchFamily="49" charset="-122"/>
              </a:rPr>
              <a:t>、</a:t>
            </a:r>
            <a:r>
              <a:rPr lang="zh-CN" altLang="zh-CN" sz="1600" dirty="0">
                <a:latin typeface="黑体" panose="02010609060101010101" pitchFamily="49" charset="-122"/>
                <a:ea typeface="黑体" panose="02010609060101010101" pitchFamily="49" charset="-122"/>
              </a:rPr>
              <a:t>全局观 </a:t>
            </a:r>
            <a:r>
              <a:rPr lang="zh-CN" altLang="en-US" sz="1600" dirty="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学习能力、社交能力、协商能力、创意和审美都是</a:t>
            </a:r>
            <a:r>
              <a:rPr lang="zh-CN" altLang="en-US" sz="1600" dirty="0">
                <a:latin typeface="黑体" panose="02010609060101010101" pitchFamily="49" charset="-122"/>
                <a:ea typeface="黑体" panose="02010609060101010101" pitchFamily="49" charset="-122"/>
              </a:rPr>
              <a:t>机器人不能替代的</a:t>
            </a:r>
            <a:r>
              <a:rPr lang="zh-CN" altLang="en-US" sz="1600" dirty="0" smtClean="0">
                <a:latin typeface="黑体" panose="02010609060101010101" pitchFamily="49" charset="-122"/>
                <a:ea typeface="黑体" panose="02010609060101010101" pitchFamily="49" charset="-122"/>
              </a:rPr>
              <a:t>。</a:t>
            </a:r>
            <a:endParaRPr lang="en-US" altLang="zh-CN" sz="1600" dirty="0" smtClean="0">
              <a:latin typeface="黑体" panose="02010609060101010101" pitchFamily="49" charset="-122"/>
              <a:ea typeface="黑体" panose="02010609060101010101" pitchFamily="49" charset="-122"/>
            </a:endParaRPr>
          </a:p>
        </p:txBody>
      </p:sp>
      <p:pic>
        <p:nvPicPr>
          <p:cNvPr id="6"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9629053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12327"/>
          </a:xfrm>
          <a:prstGeom prst="rect">
            <a:avLst/>
          </a:prstGeom>
        </p:spPr>
      </p:pic>
      <p:sp>
        <p:nvSpPr>
          <p:cNvPr id="6" name="矩形 5"/>
          <p:cNvSpPr/>
          <p:nvPr/>
        </p:nvSpPr>
        <p:spPr>
          <a:xfrm>
            <a:off x="628649" y="5409268"/>
            <a:ext cx="7886701" cy="830997"/>
          </a:xfrm>
          <a:prstGeom prst="rect">
            <a:avLst/>
          </a:prstGeom>
        </p:spPr>
        <p:txBody>
          <a:bodyPr wrap="square">
            <a:spAutoFit/>
          </a:bodyPr>
          <a:lstStyle/>
          <a:p>
            <a:pPr>
              <a:lnSpc>
                <a:spcPct val="150000"/>
              </a:lnSpc>
              <a:spcAft>
                <a:spcPts val="1800"/>
              </a:spcAft>
            </a:pPr>
            <a:r>
              <a:rPr lang="zh-CN" altLang="zh-CN" sz="1600" dirty="0">
                <a:latin typeface="黑体" panose="02010609060101010101" pitchFamily="49" charset="-122"/>
                <a:ea typeface="黑体" panose="02010609060101010101" pitchFamily="49" charset="-122"/>
              </a:rPr>
              <a:t>如果你想把握未来，现在必须马上行动起来，不断提升自己，赶上潮流的脚步，否则下一个被淘汰的就是你。</a:t>
            </a:r>
          </a:p>
        </p:txBody>
      </p:sp>
      <p:pic>
        <p:nvPicPr>
          <p:cNvPr id="7"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8"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0067868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1" y="0"/>
            <a:ext cx="9144000" cy="4571999"/>
          </a:xfrm>
          <a:prstGeom prst="rect">
            <a:avLst/>
          </a:prstGeom>
        </p:spPr>
      </p:pic>
      <p:sp>
        <p:nvSpPr>
          <p:cNvPr id="5" name="Text Box 6"/>
          <p:cNvSpPr txBox="1">
            <a:spLocks noChangeArrowheads="1"/>
          </p:cNvSpPr>
          <p:nvPr/>
        </p:nvSpPr>
        <p:spPr bwMode="auto">
          <a:xfrm>
            <a:off x="738555" y="4571999"/>
            <a:ext cx="4612763" cy="2215991"/>
          </a:xfrm>
          <a:prstGeom prst="rect">
            <a:avLst/>
          </a:prstGeom>
          <a:noFill/>
          <a:ln w="9525" algn="ctr">
            <a:noFill/>
            <a:miter lim="800000"/>
            <a:headEnd/>
            <a:tailEnd/>
          </a:ln>
        </p:spPr>
        <p:txBody>
          <a:bodyPr wrap="square">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5400" dirty="0">
                <a:solidFill>
                  <a:srgbClr val="0070C0"/>
                </a:solidFill>
                <a:latin typeface="华文楷体" pitchFamily="2" charset="-122"/>
                <a:ea typeface="华文楷体" pitchFamily="2" charset="-122"/>
              </a:rPr>
              <a:t>周末愉快！</a:t>
            </a:r>
          </a:p>
          <a:p>
            <a:pPr algn="ctr">
              <a:spcBef>
                <a:spcPct val="50000"/>
              </a:spcBef>
            </a:pPr>
            <a:r>
              <a:rPr lang="zh-CN" altLang="en-US" sz="3200" dirty="0">
                <a:solidFill>
                  <a:srgbClr val="0070C0"/>
                </a:solidFill>
                <a:latin typeface="华文楷体" pitchFamily="2" charset="-122"/>
                <a:ea typeface="华文楷体" pitchFamily="2" charset="-122"/>
              </a:rPr>
              <a:t>共创  共进  共赢  共享</a:t>
            </a:r>
          </a:p>
          <a:p>
            <a:pPr algn="r">
              <a:spcBef>
                <a:spcPct val="50000"/>
              </a:spcBef>
            </a:pPr>
            <a:r>
              <a:rPr lang="en-US" altLang="zh-CN" sz="1800" dirty="0">
                <a:solidFill>
                  <a:srgbClr val="0070C0"/>
                </a:solidFill>
                <a:latin typeface="华文楷体" pitchFamily="2" charset="-122"/>
                <a:ea typeface="华文楷体" pitchFamily="2" charset="-122"/>
              </a:rPr>
              <a:t>AEM</a:t>
            </a:r>
            <a:r>
              <a:rPr lang="zh-CN" altLang="en-US" sz="1800" dirty="0">
                <a:solidFill>
                  <a:srgbClr val="0070C0"/>
                </a:solidFill>
                <a:latin typeface="华文楷体" pitchFamily="2" charset="-122"/>
                <a:ea typeface="华文楷体" pitchFamily="2" charset="-122"/>
              </a:rPr>
              <a:t>科技人力资源部</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925" y="4853107"/>
            <a:ext cx="1830422" cy="1830422"/>
          </a:xfrm>
          <a:prstGeom prst="rect">
            <a:avLst/>
          </a:prstGeom>
        </p:spPr>
      </p:pic>
      <p:pic>
        <p:nvPicPr>
          <p:cNvPr id="7" name="Picture 8"/>
          <p:cNvPicPr>
            <a:picLocks noChangeAspect="1" noChangeArrowheads="1"/>
          </p:cNvPicPr>
          <p:nvPr/>
        </p:nvPicPr>
        <p:blipFill>
          <a:blip r:embed="rId4" cstate="print"/>
          <a:srcRect/>
          <a:stretch>
            <a:fillRect/>
          </a:stretch>
        </p:blipFill>
        <p:spPr bwMode="auto">
          <a:xfrm>
            <a:off x="6651351" y="18890"/>
            <a:ext cx="2452687" cy="684213"/>
          </a:xfrm>
          <a:prstGeom prst="rect">
            <a:avLst/>
          </a:prstGeom>
          <a:noFill/>
          <a:ln w="9525">
            <a:noFill/>
            <a:miter lim="800000"/>
            <a:headEnd/>
            <a:tailEnd/>
          </a:ln>
        </p:spPr>
      </p:pic>
      <p:sp>
        <p:nvSpPr>
          <p:cNvPr id="8"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0594096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901158"/>
          </a:xfrm>
          <a:prstGeom prst="rect">
            <a:avLst/>
          </a:prstGeom>
        </p:spPr>
      </p:pic>
      <p:sp>
        <p:nvSpPr>
          <p:cNvPr id="5" name="文本框 4"/>
          <p:cNvSpPr txBox="1"/>
          <p:nvPr/>
        </p:nvSpPr>
        <p:spPr>
          <a:xfrm>
            <a:off x="363682" y="5081155"/>
            <a:ext cx="8406245" cy="1569660"/>
          </a:xfrm>
          <a:prstGeom prst="rect">
            <a:avLst/>
          </a:prstGeom>
          <a:noFill/>
        </p:spPr>
        <p:txBody>
          <a:bodyPr wrap="square" rtlCol="0">
            <a:spAutoFit/>
          </a:bodyPr>
          <a:lstStyle/>
          <a:p>
            <a:pPr>
              <a:lnSpc>
                <a:spcPct val="150000"/>
              </a:lnSpc>
            </a:pPr>
            <a:r>
              <a:rPr lang="zh-CN" altLang="en-US" sz="1600" dirty="0" smtClean="0">
                <a:latin typeface="黑体" panose="02010609060101010101" pitchFamily="49" charset="-122"/>
                <a:ea typeface="黑体" panose="02010609060101010101" pitchFamily="49" charset="-122"/>
              </a:rPr>
              <a:t>前段时间，</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纽约客</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杂志的一张最新封面，让人们忧心忡忡。在这张图片上我们看到，机器人在马路上行走，人类则瘫坐在地上行乞。</a:t>
            </a:r>
            <a:endParaRPr lang="en-US" altLang="zh-CN" sz="1600" dirty="0" smtClean="0">
              <a:latin typeface="黑体" panose="02010609060101010101" pitchFamily="49" charset="-122"/>
              <a:ea typeface="黑体" panose="02010609060101010101" pitchFamily="49" charset="-122"/>
            </a:endParaRPr>
          </a:p>
          <a:p>
            <a:pPr>
              <a:lnSpc>
                <a:spcPct val="150000"/>
              </a:lnSpc>
            </a:pPr>
            <a:r>
              <a:rPr lang="zh-CN" altLang="en-US" sz="1600" dirty="0" smtClean="0">
                <a:latin typeface="黑体" panose="02010609060101010101" pitchFamily="49" charset="-122"/>
                <a:ea typeface="黑体" panose="02010609060101010101" pitchFamily="49" charset="-122"/>
              </a:rPr>
              <a:t>目前，人工智能时代，正以前所未有的速度和影响，向我们迎面而来。在越来越多的领域，人工智能逐渐渗透我们的生活。</a:t>
            </a:r>
            <a:endParaRPr lang="zh-CN" altLang="zh-CN" sz="1600" dirty="0">
              <a:latin typeface="黑体" panose="02010609060101010101" pitchFamily="49" charset="-122"/>
              <a:ea typeface="黑体" panose="02010609060101010101" pitchFamily="49" charset="-122"/>
            </a:endParaRPr>
          </a:p>
        </p:txBody>
      </p:sp>
      <p:pic>
        <p:nvPicPr>
          <p:cNvPr id="6"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137307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7200" y="5298684"/>
            <a:ext cx="8229600" cy="1142620"/>
          </a:xfrm>
          <a:prstGeom prst="rect">
            <a:avLst/>
          </a:prstGeom>
        </p:spPr>
        <p:txBody>
          <a:bodyPr wrap="square">
            <a:spAutoFit/>
          </a:bodyPr>
          <a:lstStyle/>
          <a:p>
            <a:pPr>
              <a:lnSpc>
                <a:spcPct val="150000"/>
              </a:lnSpc>
            </a:pPr>
            <a:r>
              <a:rPr lang="zh-CN" altLang="zh-CN" sz="1600" dirty="0">
                <a:latin typeface="黑体" panose="02010609060101010101" pitchFamily="49" charset="-122"/>
                <a:ea typeface="黑体" panose="02010609060101010101" pitchFamily="49" charset="-122"/>
              </a:rPr>
              <a:t>如今</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世界四大会计事务所之一的</a:t>
            </a:r>
            <a:r>
              <a:rPr lang="zh-CN" altLang="zh-CN" sz="1600" dirty="0" smtClean="0">
                <a:latin typeface="黑体" panose="02010609060101010101" pitchFamily="49" charset="-122"/>
                <a:ea typeface="黑体" panose="02010609060101010101" pitchFamily="49" charset="-122"/>
              </a:rPr>
              <a:t>德勤</a:t>
            </a:r>
            <a:r>
              <a:rPr lang="zh-CN" altLang="en-US" sz="1600" dirty="0" smtClean="0">
                <a:latin typeface="黑体" panose="02010609060101010101" pitchFamily="49" charset="-122"/>
                <a:ea typeface="黑体" panose="02010609060101010101" pitchFamily="49" charset="-122"/>
              </a:rPr>
              <a:t>创办的</a:t>
            </a:r>
            <a:r>
              <a:rPr lang="zh-CN" altLang="zh-CN" sz="1600" dirty="0" smtClean="0">
                <a:latin typeface="黑体" panose="02010609060101010101" pitchFamily="49" charset="-122"/>
                <a:ea typeface="黑体" panose="02010609060101010101" pitchFamily="49" charset="-122"/>
              </a:rPr>
              <a:t>智能机器人</a:t>
            </a:r>
            <a:r>
              <a:rPr lang="zh-CN" altLang="zh-CN" sz="1600" dirty="0">
                <a:latin typeface="黑体" panose="02010609060101010101" pitchFamily="49" charset="-122"/>
                <a:ea typeface="黑体" panose="02010609060101010101" pitchFamily="49" charset="-122"/>
              </a:rPr>
              <a:t>中心已经与多家企事业单位建立合作，提供财务自动化流程解决方案。机器人为财务部门的工作带来效率的提升，帮助财务人员完成大量重复规则化的工作。</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39591"/>
          </a:xfrm>
          <a:prstGeom prst="rect">
            <a:avLst/>
          </a:prstGeom>
        </p:spPr>
      </p:pic>
      <p:pic>
        <p:nvPicPr>
          <p:cNvPr id="7"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8"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6101880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9267" y="4539285"/>
            <a:ext cx="8421833" cy="2308324"/>
          </a:xfrm>
          <a:prstGeom prst="rect">
            <a:avLst/>
          </a:prstGeom>
        </p:spPr>
        <p:txBody>
          <a:bodyPr wrap="square">
            <a:spAutoFit/>
          </a:bodyPr>
          <a:lstStyle/>
          <a:p>
            <a:pPr>
              <a:lnSpc>
                <a:spcPct val="150000"/>
              </a:lnSpc>
            </a:pPr>
            <a:r>
              <a:rPr lang="zh-CN" altLang="zh-CN" sz="1600" dirty="0">
                <a:latin typeface="黑体" panose="02010609060101010101" pitchFamily="49" charset="-122"/>
                <a:ea typeface="黑体" panose="02010609060101010101" pitchFamily="49" charset="-122"/>
              </a:rPr>
              <a:t>它究竟有多厉害？有几个真实的数据可以体现：</a:t>
            </a:r>
          </a:p>
          <a:p>
            <a:pPr>
              <a:lnSpc>
                <a:spcPct val="150000"/>
              </a:lnSpc>
            </a:pPr>
            <a:r>
              <a:rPr lang="en-US" altLang="zh-CN" sz="1600" dirty="0">
                <a:latin typeface="黑体" panose="02010609060101010101" pitchFamily="49" charset="-122"/>
                <a:ea typeface="黑体" panose="02010609060101010101" pitchFamily="49" charset="-122"/>
              </a:rPr>
              <a:t>1</a:t>
            </a:r>
            <a:r>
              <a:rPr lang="zh-CN" altLang="zh-CN" sz="1600" dirty="0">
                <a:latin typeface="黑体" panose="02010609060101010101" pitchFamily="49" charset="-122"/>
                <a:ea typeface="黑体" panose="02010609060101010101" pitchFamily="49" charset="-122"/>
              </a:rPr>
              <a:t>、三四个小时完成一个财务人一天的工作</a:t>
            </a:r>
            <a:r>
              <a:rPr lang="en-US" altLang="zh-CN" sz="1600" dirty="0">
                <a:latin typeface="黑体" panose="02010609060101010101" pitchFamily="49" charset="-122"/>
                <a:ea typeface="黑体" panose="02010609060101010101" pitchFamily="49" charset="-122"/>
              </a:rPr>
              <a:t/>
            </a:r>
            <a:br>
              <a:rPr lang="en-US" altLang="zh-CN" sz="1600" dirty="0">
                <a:latin typeface="黑体" panose="02010609060101010101" pitchFamily="49" charset="-122"/>
                <a:ea typeface="黑体" panose="02010609060101010101" pitchFamily="49" charset="-122"/>
              </a:rPr>
            </a:br>
            <a:r>
              <a:rPr lang="en-US" altLang="zh-CN" sz="1600" dirty="0">
                <a:latin typeface="黑体" panose="02010609060101010101" pitchFamily="49" charset="-122"/>
                <a:ea typeface="黑体" panose="02010609060101010101" pitchFamily="49" charset="-122"/>
              </a:rPr>
              <a:t>2</a:t>
            </a:r>
            <a:r>
              <a:rPr lang="zh-CN" altLang="zh-CN" sz="1600" dirty="0">
                <a:latin typeface="黑体" panose="02010609060101010101" pitchFamily="49" charset="-122"/>
                <a:ea typeface="黑体" panose="02010609060101010101" pitchFamily="49" charset="-122"/>
              </a:rPr>
              <a:t>、开票效率提升</a:t>
            </a:r>
            <a:r>
              <a:rPr lang="en-US" altLang="zh-CN" sz="1600" dirty="0">
                <a:latin typeface="黑体" panose="02010609060101010101" pitchFamily="49" charset="-122"/>
                <a:ea typeface="黑体" panose="02010609060101010101" pitchFamily="49" charset="-122"/>
              </a:rPr>
              <a:t>75%</a:t>
            </a:r>
            <a:r>
              <a:rPr lang="zh-CN" altLang="zh-CN" sz="1600" dirty="0">
                <a:latin typeface="黑体" panose="02010609060101010101" pitchFamily="49" charset="-122"/>
                <a:ea typeface="黑体" panose="02010609060101010101" pitchFamily="49" charset="-122"/>
              </a:rPr>
              <a:t>！</a:t>
            </a:r>
          </a:p>
          <a:p>
            <a:pPr>
              <a:lnSpc>
                <a:spcPct val="150000"/>
              </a:lnSpc>
            </a:pPr>
            <a:r>
              <a:rPr lang="en-US" altLang="zh-CN" sz="1600" dirty="0">
                <a:latin typeface="黑体" panose="02010609060101010101" pitchFamily="49" charset="-122"/>
                <a:ea typeface="黑体" panose="02010609060101010101" pitchFamily="49" charset="-122"/>
              </a:rPr>
              <a:t>3</a:t>
            </a:r>
            <a:r>
              <a:rPr lang="zh-CN" altLang="zh-CN" sz="1600" dirty="0">
                <a:latin typeface="黑体" panose="02010609060101010101" pitchFamily="49" charset="-122"/>
                <a:ea typeface="黑体" panose="02010609060101010101" pitchFamily="49" charset="-122"/>
              </a:rPr>
              <a:t>、往来结转和盘点新玩法，</a:t>
            </a:r>
            <a:r>
              <a:rPr lang="en-US" altLang="zh-CN" sz="1600" dirty="0">
                <a:latin typeface="黑体" panose="02010609060101010101" pitchFamily="49" charset="-122"/>
                <a:ea typeface="黑体" panose="02010609060101010101" pitchFamily="49" charset="-122"/>
              </a:rPr>
              <a:t>1</a:t>
            </a:r>
            <a:r>
              <a:rPr lang="zh-CN" altLang="zh-CN" sz="1600" dirty="0">
                <a:latin typeface="黑体" panose="02010609060101010101" pitchFamily="49" charset="-122"/>
                <a:ea typeface="黑体" panose="02010609060101010101" pitchFamily="49" charset="-122"/>
              </a:rPr>
              <a:t>天做完</a:t>
            </a:r>
            <a:r>
              <a:rPr lang="en-US" altLang="zh-CN" sz="1600" dirty="0">
                <a:latin typeface="黑体" panose="02010609060101010101" pitchFamily="49" charset="-122"/>
                <a:ea typeface="黑体" panose="02010609060101010101" pitchFamily="49" charset="-122"/>
              </a:rPr>
              <a:t>40</a:t>
            </a:r>
            <a:r>
              <a:rPr lang="zh-CN" altLang="zh-CN" sz="1600" dirty="0">
                <a:latin typeface="黑体" panose="02010609060101010101" pitchFamily="49" charset="-122"/>
                <a:ea typeface="黑体" panose="02010609060101010101" pitchFamily="49" charset="-122"/>
              </a:rPr>
              <a:t>多人的工作</a:t>
            </a:r>
          </a:p>
          <a:p>
            <a:pPr>
              <a:lnSpc>
                <a:spcPct val="150000"/>
              </a:lnSpc>
            </a:pPr>
            <a:r>
              <a:rPr lang="zh-CN" altLang="zh-CN" sz="1600" dirty="0">
                <a:latin typeface="黑体" panose="02010609060101010101" pitchFamily="49" charset="-122"/>
                <a:ea typeface="黑体" panose="02010609060101010101" pitchFamily="49" charset="-122"/>
              </a:rPr>
              <a:t>未来，机器人处理基础业务</a:t>
            </a:r>
            <a:r>
              <a:rPr lang="en-US" altLang="zh-CN" sz="1600" dirty="0">
                <a:latin typeface="黑体" panose="02010609060101010101" pitchFamily="49" charset="-122"/>
                <a:ea typeface="黑体" panose="02010609060101010101" pitchFamily="49" charset="-122"/>
              </a:rPr>
              <a:t>+</a:t>
            </a:r>
            <a:r>
              <a:rPr lang="zh-CN" altLang="zh-CN" sz="1600" dirty="0">
                <a:latin typeface="黑体" panose="02010609060101010101" pitchFamily="49" charset="-122"/>
                <a:ea typeface="黑体" panose="02010609060101010101" pitchFamily="49" charset="-122"/>
              </a:rPr>
              <a:t>人力员工审计</a:t>
            </a:r>
            <a:r>
              <a:rPr lang="en-US" altLang="zh-CN" sz="1600" dirty="0">
                <a:latin typeface="黑体" panose="02010609060101010101" pitchFamily="49" charset="-122"/>
                <a:ea typeface="黑体" panose="02010609060101010101" pitchFamily="49" charset="-122"/>
              </a:rPr>
              <a:t>/</a:t>
            </a:r>
            <a:r>
              <a:rPr lang="zh-CN" altLang="zh-CN" sz="1600" dirty="0">
                <a:latin typeface="黑体" panose="02010609060101010101" pitchFamily="49" charset="-122"/>
                <a:ea typeface="黑体" panose="02010609060101010101" pitchFamily="49" charset="-122"/>
              </a:rPr>
              <a:t>检查的人机交互和服务交付新模式将被广泛应用于企业。</a:t>
            </a:r>
          </a:p>
        </p:txBody>
      </p:sp>
      <p:pic>
        <p:nvPicPr>
          <p:cNvPr id="9" name="Picture 8"/>
          <p:cNvPicPr>
            <a:picLocks noChangeAspect="1" noChangeArrowheads="1"/>
          </p:cNvPicPr>
          <p:nvPr/>
        </p:nvPicPr>
        <p:blipFill>
          <a:blip r:embed="rId2" cstate="print"/>
          <a:srcRect/>
          <a:stretch>
            <a:fillRect/>
          </a:stretch>
        </p:blipFill>
        <p:spPr bwMode="auto">
          <a:xfrm>
            <a:off x="6709496" y="0"/>
            <a:ext cx="2452687" cy="684213"/>
          </a:xfrm>
          <a:prstGeom prst="rect">
            <a:avLst/>
          </a:prstGeom>
          <a:noFill/>
          <a:ln w="9525">
            <a:noFill/>
            <a:miter lim="800000"/>
            <a:headEnd/>
            <a:tailEnd/>
          </a:ln>
        </p:spPr>
      </p:pic>
      <p:sp>
        <p:nvSpPr>
          <p:cNvPr id="10" name="Text Box 7"/>
          <p:cNvSpPr txBox="1">
            <a:spLocks noChangeArrowheads="1"/>
          </p:cNvSpPr>
          <p:nvPr/>
        </p:nvSpPr>
        <p:spPr bwMode="auto">
          <a:xfrm>
            <a:off x="0" y="85459"/>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pic>
        <p:nvPicPr>
          <p:cNvPr id="6" name="图片 5" descr="德勤财务机器人正式上岗，工作视频首次曝光！效率相当惊人，看完震惊了···"/>
          <p:cNvPicPr/>
          <p:nvPr/>
        </p:nvPicPr>
        <p:blipFill>
          <a:blip r:embed="rId3">
            <a:extLst>
              <a:ext uri="{28A0092B-C50C-407E-A947-70E740481C1C}">
                <a14:useLocalDpi xmlns:a14="http://schemas.microsoft.com/office/drawing/2010/main" val="0"/>
              </a:ext>
            </a:extLst>
          </a:blip>
          <a:srcRect/>
          <a:stretch>
            <a:fillRect/>
          </a:stretch>
        </p:blipFill>
        <p:spPr bwMode="auto">
          <a:xfrm>
            <a:off x="0" y="648912"/>
            <a:ext cx="9144000" cy="3890373"/>
          </a:xfrm>
          <a:prstGeom prst="rect">
            <a:avLst/>
          </a:prstGeom>
          <a:noFill/>
          <a:ln>
            <a:noFill/>
          </a:ln>
        </p:spPr>
      </p:pic>
    </p:spTree>
    <p:extLst>
      <p:ext uri="{BB962C8B-B14F-4D97-AF65-F5344CB8AC3E}">
        <p14:creationId xmlns:p14="http://schemas.microsoft.com/office/powerpoint/2010/main" val="20640037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德勤财务机器人正式上岗，工作视频首次曝光！效率相当惊人，看完震惊了···"/>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51218"/>
          </a:xfrm>
          <a:prstGeom prst="rect">
            <a:avLst/>
          </a:prstGeom>
          <a:noFill/>
          <a:ln>
            <a:noFill/>
          </a:ln>
        </p:spPr>
      </p:pic>
      <p:sp>
        <p:nvSpPr>
          <p:cNvPr id="3" name="矩形 2"/>
          <p:cNvSpPr/>
          <p:nvPr/>
        </p:nvSpPr>
        <p:spPr>
          <a:xfrm>
            <a:off x="374074" y="4748645"/>
            <a:ext cx="8562108" cy="1615827"/>
          </a:xfrm>
          <a:prstGeom prst="rect">
            <a:avLst/>
          </a:prstGeom>
        </p:spPr>
        <p:txBody>
          <a:bodyPr wrap="square">
            <a:spAutoFit/>
          </a:bodyPr>
          <a:lstStyle/>
          <a:p>
            <a:pPr>
              <a:lnSpc>
                <a:spcPct val="150000"/>
              </a:lnSpc>
            </a:pPr>
            <a:r>
              <a:rPr lang="zh-CN" altLang="zh-CN" sz="1600" dirty="0">
                <a:latin typeface="黑体" panose="02010609060101010101" pitchFamily="49" charset="-122"/>
                <a:ea typeface="黑体" panose="02010609060101010101" pitchFamily="49" charset="-122"/>
              </a:rPr>
              <a:t>连曾经汇聚全球顶尖金融人才的华尔街也率先被人工智能攻陷</a:t>
            </a:r>
            <a:r>
              <a:rPr lang="zh-CN" altLang="zh-CN" sz="1600" dirty="0" smtClean="0">
                <a:latin typeface="黑体" panose="02010609060101010101" pitchFamily="49" charset="-122"/>
                <a:ea typeface="黑体" panose="02010609060101010101" pitchFamily="49" charset="-122"/>
              </a:rPr>
              <a:t>。我们来看这两幅图。</a:t>
            </a:r>
            <a:endParaRPr lang="en-US" altLang="zh-CN" sz="1600" dirty="0" smtClean="0">
              <a:latin typeface="黑体" panose="02010609060101010101" pitchFamily="49" charset="-122"/>
              <a:ea typeface="黑体" panose="02010609060101010101" pitchFamily="49" charset="-122"/>
            </a:endParaRPr>
          </a:p>
          <a:p>
            <a:pPr>
              <a:lnSpc>
                <a:spcPct val="150000"/>
              </a:lnSpc>
            </a:pPr>
            <a:r>
              <a:rPr lang="zh-CN" altLang="zh-CN" sz="1600" dirty="0" smtClean="0">
                <a:latin typeface="黑体" panose="02010609060101010101" pitchFamily="49" charset="-122"/>
                <a:ea typeface="黑体" panose="02010609060101010101" pitchFamily="49" charset="-122"/>
              </a:rPr>
              <a:t>在</a:t>
            </a:r>
            <a:r>
              <a:rPr lang="zh-CN" altLang="zh-CN" sz="1600" dirty="0">
                <a:latin typeface="黑体" panose="02010609060101010101" pitchFamily="49" charset="-122"/>
                <a:ea typeface="黑体" panose="02010609060101010101" pitchFamily="49" charset="-122"/>
              </a:rPr>
              <a:t>过去鼎盛时期</a:t>
            </a:r>
            <a:r>
              <a:rPr lang="zh-CN" altLang="zh-CN" sz="1600" dirty="0" smtClean="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欧洲最大的金融控股集团</a:t>
            </a:r>
            <a:r>
              <a:rPr lang="zh-CN" altLang="zh-CN" sz="1600" dirty="0" smtClean="0">
                <a:latin typeface="黑体" panose="02010609060101010101" pitchFamily="49" charset="-122"/>
                <a:ea typeface="黑体" panose="02010609060101010101" pitchFamily="49" charset="-122"/>
              </a:rPr>
              <a:t>瑞</a:t>
            </a:r>
            <a:r>
              <a:rPr lang="zh-CN" altLang="zh-CN" sz="1600" dirty="0">
                <a:latin typeface="黑体" panose="02010609060101010101" pitchFamily="49" charset="-122"/>
                <a:ea typeface="黑体" panose="02010609060101010101" pitchFamily="49" charset="-122"/>
              </a:rPr>
              <a:t>银（</a:t>
            </a:r>
            <a:r>
              <a:rPr lang="en-US" altLang="zh-CN" sz="1600" dirty="0">
                <a:latin typeface="黑体" panose="02010609060101010101" pitchFamily="49" charset="-122"/>
                <a:ea typeface="黑体" panose="02010609060101010101" pitchFamily="49" charset="-122"/>
              </a:rPr>
              <a:t>UBS</a:t>
            </a:r>
            <a:r>
              <a:rPr lang="zh-CN" altLang="zh-CN" sz="1600" dirty="0">
                <a:latin typeface="黑体" panose="02010609060101010101" pitchFamily="49" charset="-122"/>
                <a:ea typeface="黑体" panose="02010609060101010101" pitchFamily="49" charset="-122"/>
              </a:rPr>
              <a:t>）位于康涅狄克州斯坦福德城的交易大厅，足足有</a:t>
            </a:r>
            <a:r>
              <a:rPr lang="en-US" altLang="zh-CN" sz="1600" dirty="0">
                <a:latin typeface="黑体" panose="02010609060101010101" pitchFamily="49" charset="-122"/>
                <a:ea typeface="黑体" panose="02010609060101010101" pitchFamily="49" charset="-122"/>
              </a:rPr>
              <a:t>23</a:t>
            </a:r>
            <a:r>
              <a:rPr lang="zh-CN" altLang="zh-CN" sz="1600" dirty="0">
                <a:latin typeface="黑体" panose="02010609060101010101" pitchFamily="49" charset="-122"/>
                <a:ea typeface="黑体" panose="02010609060101010101" pitchFamily="49" charset="-122"/>
              </a:rPr>
              <a:t>个篮球场那么大，最多可容纳</a:t>
            </a:r>
            <a:r>
              <a:rPr lang="en-US" altLang="zh-CN" sz="1600" dirty="0">
                <a:latin typeface="黑体" panose="02010609060101010101" pitchFamily="49" charset="-122"/>
                <a:ea typeface="黑体" panose="02010609060101010101" pitchFamily="49" charset="-122"/>
              </a:rPr>
              <a:t>1400</a:t>
            </a:r>
            <a:r>
              <a:rPr lang="zh-CN" altLang="zh-CN" sz="1600" dirty="0">
                <a:latin typeface="黑体" panose="02010609060101010101" pitchFamily="49" charset="-122"/>
                <a:ea typeface="黑体" panose="02010609060101010101" pitchFamily="49" charset="-122"/>
              </a:rPr>
              <a:t>名交易员。</a:t>
            </a:r>
            <a:r>
              <a:rPr lang="en-US" altLang="zh-CN" sz="1600" dirty="0">
                <a:latin typeface="黑体" panose="02010609060101010101" pitchFamily="49" charset="-122"/>
                <a:ea typeface="黑体" panose="02010609060101010101" pitchFamily="49" charset="-122"/>
              </a:rPr>
              <a:t>2008</a:t>
            </a:r>
            <a:r>
              <a:rPr lang="zh-CN" altLang="zh-CN" sz="1600" dirty="0">
                <a:latin typeface="黑体" panose="02010609060101010101" pitchFamily="49" charset="-122"/>
                <a:ea typeface="黑体" panose="02010609060101010101" pitchFamily="49" charset="-122"/>
              </a:rPr>
              <a:t>年金融危机之前，这简直是人类交易员辉煌时代的一种象征</a:t>
            </a:r>
            <a:r>
              <a:rPr lang="en-US" altLang="zh-CN" sz="1600" dirty="0">
                <a:latin typeface="黑体" panose="02010609060101010101" pitchFamily="49" charset="-122"/>
                <a:ea typeface="黑体" panose="02010609060101010101" pitchFamily="49" charset="-122"/>
              </a:rPr>
              <a:t>——</a:t>
            </a:r>
            <a:r>
              <a:rPr lang="zh-CN" altLang="zh-CN" sz="1600" dirty="0">
                <a:latin typeface="黑体" panose="02010609060101010101" pitchFamily="49" charset="-122"/>
                <a:ea typeface="黑体" panose="02010609060101010101" pitchFamily="49" charset="-122"/>
              </a:rPr>
              <a:t>这个群体每天能给银行赚来数百万美元的利润。</a:t>
            </a:r>
          </a:p>
        </p:txBody>
      </p:sp>
      <p:pic>
        <p:nvPicPr>
          <p:cNvPr id="4"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1313868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德勤财务机器人正式上岗，工作视频首次曝光！效率相当惊人，看完震惊了···"/>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260273"/>
          </a:xfrm>
          <a:prstGeom prst="rect">
            <a:avLst/>
          </a:prstGeom>
          <a:noFill/>
          <a:ln>
            <a:noFill/>
          </a:ln>
        </p:spPr>
      </p:pic>
      <p:sp>
        <p:nvSpPr>
          <p:cNvPr id="5" name="矩形 4"/>
          <p:cNvSpPr/>
          <p:nvPr/>
        </p:nvSpPr>
        <p:spPr>
          <a:xfrm>
            <a:off x="509155" y="4626324"/>
            <a:ext cx="8312727" cy="1200329"/>
          </a:xfrm>
          <a:prstGeom prst="rect">
            <a:avLst/>
          </a:prstGeom>
        </p:spPr>
        <p:txBody>
          <a:bodyPr wrap="square">
            <a:spAutoFit/>
          </a:bodyPr>
          <a:lstStyle/>
          <a:p>
            <a:pPr>
              <a:lnSpc>
                <a:spcPct val="150000"/>
              </a:lnSpc>
            </a:pPr>
            <a:r>
              <a:rPr lang="zh-CN" altLang="zh-CN" sz="1600" dirty="0">
                <a:latin typeface="黑体" panose="02010609060101010101" pitchFamily="49" charset="-122"/>
                <a:ea typeface="黑体" panose="02010609060101010101" pitchFamily="49" charset="-122"/>
              </a:rPr>
              <a:t>然而现在，它就变成了这样：</a:t>
            </a:r>
            <a:endParaRPr lang="en-US" altLang="zh-CN" sz="1600" dirty="0">
              <a:latin typeface="黑体" panose="02010609060101010101" pitchFamily="49" charset="-122"/>
              <a:ea typeface="黑体" panose="02010609060101010101" pitchFamily="49" charset="-122"/>
            </a:endParaRPr>
          </a:p>
          <a:p>
            <a:pPr>
              <a:lnSpc>
                <a:spcPct val="150000"/>
              </a:lnSpc>
            </a:pPr>
            <a:r>
              <a:rPr lang="zh-CN" altLang="zh-CN" sz="1600" dirty="0">
                <a:latin typeface="黑体" panose="02010609060101010101" pitchFamily="49" charset="-122"/>
                <a:ea typeface="黑体" panose="02010609060101010101" pitchFamily="49" charset="-122"/>
              </a:rPr>
              <a:t>用更高的科技取代成本高昂效率低下的人工劳动是所有行业的一大趋势，估计在两三年后，交易大厅能空出一个足球场来</a:t>
            </a:r>
            <a:r>
              <a:rPr lang="zh-CN" altLang="en-US" sz="1600" dirty="0">
                <a:latin typeface="黑体" panose="02010609060101010101" pitchFamily="49" charset="-122"/>
                <a:ea typeface="黑体" panose="02010609060101010101" pitchFamily="49" charset="-122"/>
              </a:rPr>
              <a:t>。</a:t>
            </a:r>
          </a:p>
        </p:txBody>
      </p:sp>
      <p:pic>
        <p:nvPicPr>
          <p:cNvPr id="6"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3164272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291" y="5048178"/>
            <a:ext cx="8541327" cy="1443985"/>
          </a:xfrm>
          <a:prstGeom prst="rect">
            <a:avLst/>
          </a:prstGeom>
        </p:spPr>
        <p:txBody>
          <a:bodyPr wrap="square">
            <a:spAutoFit/>
          </a:bodyPr>
          <a:lstStyle/>
          <a:p>
            <a:pPr>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以下</a:t>
            </a:r>
            <a:r>
              <a:rPr lang="zh-CN" altLang="zh-CN" sz="1600" dirty="0" smtClean="0">
                <a:solidFill>
                  <a:srgbClr val="FF0000"/>
                </a:solidFill>
                <a:latin typeface="黑体" panose="02010609060101010101" pitchFamily="49" charset="-122"/>
                <a:ea typeface="黑体" panose="02010609060101010101" pitchFamily="49" charset="-122"/>
              </a:rPr>
              <a:t>数据</a:t>
            </a:r>
            <a:r>
              <a:rPr lang="zh-CN" altLang="zh-CN" sz="1600" dirty="0">
                <a:solidFill>
                  <a:srgbClr val="FF0000"/>
                </a:solidFill>
                <a:latin typeface="黑体" panose="02010609060101010101" pitchFamily="49" charset="-122"/>
                <a:ea typeface="黑体" panose="02010609060101010101" pitchFamily="49" charset="-122"/>
              </a:rPr>
              <a:t>揭露残酷的</a:t>
            </a:r>
            <a:r>
              <a:rPr lang="zh-CN" altLang="zh-CN" sz="1600" dirty="0" smtClean="0">
                <a:solidFill>
                  <a:srgbClr val="FF0000"/>
                </a:solidFill>
                <a:latin typeface="黑体" panose="02010609060101010101" pitchFamily="49" charset="-122"/>
                <a:ea typeface="黑体" panose="02010609060101010101" pitchFamily="49" charset="-122"/>
              </a:rPr>
              <a:t>现实</a:t>
            </a:r>
            <a:r>
              <a:rPr lang="zh-CN" altLang="en-US" sz="1600" dirty="0" smtClean="0">
                <a:solidFill>
                  <a:srgbClr val="FF0000"/>
                </a:solidFill>
                <a:latin typeface="黑体" panose="02010609060101010101" pitchFamily="49" charset="-122"/>
                <a:ea typeface="黑体" panose="02010609060101010101" pitchFamily="49" charset="-122"/>
              </a:rPr>
              <a:t>：</a:t>
            </a:r>
            <a:endParaRPr lang="en-US" altLang="zh-CN" sz="1600" dirty="0">
              <a:solidFill>
                <a:srgbClr val="FF0000"/>
              </a:solidFill>
              <a:latin typeface="黑体" panose="02010609060101010101" pitchFamily="49" charset="-122"/>
              <a:ea typeface="黑体" panose="02010609060101010101" pitchFamily="49" charset="-122"/>
            </a:endParaRPr>
          </a:p>
          <a:p>
            <a:pPr>
              <a:lnSpc>
                <a:spcPct val="150000"/>
              </a:lnSpc>
            </a:pPr>
            <a:r>
              <a:rPr lang="zh-CN" altLang="zh-CN" sz="1600" dirty="0">
                <a:latin typeface="黑体" panose="02010609060101010101" pitchFamily="49" charset="-122"/>
                <a:ea typeface="黑体" panose="02010609060101010101" pitchFamily="49" charset="-122"/>
              </a:rPr>
              <a:t>日本经济新闻和英国金融时报在实施了共同研究调查以后，他们给出了这样一个答案：全部</a:t>
            </a:r>
            <a:r>
              <a:rPr lang="en-US" altLang="zh-CN" sz="1600" dirty="0">
                <a:latin typeface="黑体" panose="02010609060101010101" pitchFamily="49" charset="-122"/>
                <a:ea typeface="黑体" panose="02010609060101010101" pitchFamily="49" charset="-122"/>
              </a:rPr>
              <a:t> 820 </a:t>
            </a:r>
            <a:r>
              <a:rPr lang="zh-CN" altLang="zh-CN" sz="1600" dirty="0">
                <a:latin typeface="黑体" panose="02010609060101010101" pitchFamily="49" charset="-122"/>
                <a:ea typeface="黑体" panose="02010609060101010101" pitchFamily="49" charset="-122"/>
              </a:rPr>
              <a:t>种职业、</a:t>
            </a:r>
            <a:r>
              <a:rPr lang="en-US" altLang="zh-CN" sz="1600" dirty="0">
                <a:latin typeface="黑体" panose="02010609060101010101" pitchFamily="49" charset="-122"/>
                <a:ea typeface="黑体" panose="02010609060101010101" pitchFamily="49" charset="-122"/>
              </a:rPr>
              <a:t>2,069 </a:t>
            </a:r>
            <a:r>
              <a:rPr lang="zh-CN" altLang="zh-CN" sz="1600" dirty="0">
                <a:latin typeface="黑体" panose="02010609060101010101" pitchFamily="49" charset="-122"/>
                <a:ea typeface="黑体" panose="02010609060101010101" pitchFamily="49" charset="-122"/>
              </a:rPr>
              <a:t>项业务（工作）中，</a:t>
            </a:r>
            <a:r>
              <a:rPr lang="en-US" altLang="zh-CN" sz="1600" dirty="0">
                <a:latin typeface="黑体" panose="02010609060101010101" pitchFamily="49" charset="-122"/>
                <a:ea typeface="黑体" panose="02010609060101010101" pitchFamily="49" charset="-122"/>
              </a:rPr>
              <a:t>34%</a:t>
            </a:r>
            <a:r>
              <a:rPr lang="zh-CN" altLang="zh-CN"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710 </a:t>
            </a:r>
            <a:r>
              <a:rPr lang="zh-CN" altLang="zh-CN" sz="1600" dirty="0">
                <a:latin typeface="黑体" panose="02010609060101010101" pitchFamily="49" charset="-122"/>
                <a:ea typeface="黑体" panose="02010609060101010101" pitchFamily="49" charset="-122"/>
              </a:rPr>
              <a:t>项工作）的比重可被机器人替代。</a:t>
            </a:r>
          </a:p>
          <a:p>
            <a:pPr latinLnBrk="1">
              <a:lnSpc>
                <a:spcPts val="1875"/>
              </a:lnSpc>
            </a:pPr>
            <a:endParaRPr lang="zh-CN" altLang="zh-CN" sz="1400" kern="100" dirty="0">
              <a:latin typeface="Calibri" panose="020F0502020204030204" pitchFamily="34" charset="0"/>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0" y="-1"/>
            <a:ext cx="9157361" cy="4582391"/>
          </a:xfrm>
          <a:prstGeom prst="rect">
            <a:avLst/>
          </a:prstGeom>
        </p:spPr>
      </p:pic>
      <p:pic>
        <p:nvPicPr>
          <p:cNvPr id="6"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6263798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德勤财务机器人正式上岗，工作视频首次曝光！效率相当惊人，看完震惊了···"/>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38255"/>
          </a:xfrm>
          <a:prstGeom prst="rect">
            <a:avLst/>
          </a:prstGeom>
          <a:noFill/>
          <a:ln>
            <a:noFill/>
          </a:ln>
        </p:spPr>
      </p:pic>
      <p:sp>
        <p:nvSpPr>
          <p:cNvPr id="3" name="矩形 2"/>
          <p:cNvSpPr/>
          <p:nvPr/>
        </p:nvSpPr>
        <p:spPr>
          <a:xfrm>
            <a:off x="519544" y="5026867"/>
            <a:ext cx="8302337" cy="1200329"/>
          </a:xfrm>
          <a:prstGeom prst="rect">
            <a:avLst/>
          </a:prstGeom>
        </p:spPr>
        <p:txBody>
          <a:bodyPr wrap="square">
            <a:spAutoFit/>
          </a:bodyPr>
          <a:lstStyle/>
          <a:p>
            <a:pPr>
              <a:lnSpc>
                <a:spcPct val="150000"/>
              </a:lnSpc>
              <a:spcAft>
                <a:spcPts val="1800"/>
              </a:spcAft>
            </a:pPr>
            <a:r>
              <a:rPr lang="zh-CN" altLang="zh-CN" sz="1600" dirty="0">
                <a:latin typeface="黑体" panose="02010609060101010101" pitchFamily="49" charset="-122"/>
                <a:ea typeface="黑体" panose="02010609060101010101" pitchFamily="49" charset="-122"/>
              </a:rPr>
              <a:t>日本经济新闻以组装引擎的工厂劳工为例子，他们指出</a:t>
            </a:r>
            <a:r>
              <a:rPr lang="en-US" altLang="zh-CN" sz="1600" dirty="0">
                <a:latin typeface="黑体" panose="02010609060101010101" pitchFamily="49" charset="-122"/>
                <a:ea typeface="黑体" panose="02010609060101010101" pitchFamily="49" charset="-122"/>
              </a:rPr>
              <a:t>77 </a:t>
            </a:r>
            <a:r>
              <a:rPr lang="zh-CN" altLang="zh-CN" sz="1600" dirty="0">
                <a:latin typeface="黑体" panose="02010609060101010101" pitchFamily="49" charset="-122"/>
                <a:ea typeface="黑体" panose="02010609060101010101" pitchFamily="49" charset="-122"/>
              </a:rPr>
              <a:t>项工作中，零件组装、产品装箱等</a:t>
            </a:r>
            <a:r>
              <a:rPr lang="en-US" altLang="zh-CN" sz="1600" dirty="0">
                <a:latin typeface="黑体" panose="02010609060101010101" pitchFamily="49" charset="-122"/>
                <a:ea typeface="黑体" panose="02010609060101010101" pitchFamily="49" charset="-122"/>
              </a:rPr>
              <a:t> 75% </a:t>
            </a:r>
            <a:r>
              <a:rPr lang="zh-CN" altLang="zh-CN" sz="1600" dirty="0">
                <a:latin typeface="黑体" panose="02010609060101010101" pitchFamily="49" charset="-122"/>
                <a:ea typeface="黑体" panose="02010609060101010101" pitchFamily="49" charset="-122"/>
              </a:rPr>
              <a:t>工作可进行自动化</a:t>
            </a:r>
            <a:r>
              <a:rPr lang="zh-CN" altLang="zh-CN" sz="1600" dirty="0" smtClean="0">
                <a:latin typeface="黑体" panose="02010609060101010101" pitchFamily="49" charset="-122"/>
                <a:ea typeface="黑体" panose="02010609060101010101" pitchFamily="49" charset="-122"/>
              </a:rPr>
              <a:t>；在</a:t>
            </a:r>
            <a:r>
              <a:rPr lang="zh-CN" altLang="zh-CN" sz="1600" dirty="0">
                <a:latin typeface="黑体" panose="02010609060101010101" pitchFamily="49" charset="-122"/>
                <a:ea typeface="黑体" panose="02010609060101010101" pitchFamily="49" charset="-122"/>
              </a:rPr>
              <a:t>事务职务部分，</a:t>
            </a:r>
            <a:r>
              <a:rPr lang="en-US" altLang="zh-CN" sz="1600" dirty="0">
                <a:latin typeface="黑体" panose="02010609060101010101" pitchFamily="49" charset="-122"/>
                <a:ea typeface="黑体" panose="02010609060101010101" pitchFamily="49" charset="-122"/>
              </a:rPr>
              <a:t>60 </a:t>
            </a:r>
            <a:r>
              <a:rPr lang="zh-CN" altLang="zh-CN" sz="1600" dirty="0">
                <a:latin typeface="黑体" panose="02010609060101010101" pitchFamily="49" charset="-122"/>
                <a:ea typeface="黑体" panose="02010609060101010101" pitchFamily="49" charset="-122"/>
              </a:rPr>
              <a:t>项工作中、建立档案等</a:t>
            </a:r>
            <a:r>
              <a:rPr lang="en-US" altLang="zh-CN" sz="1600" dirty="0">
                <a:latin typeface="黑体" panose="02010609060101010101" pitchFamily="49" charset="-122"/>
                <a:ea typeface="黑体" panose="02010609060101010101" pitchFamily="49" charset="-122"/>
              </a:rPr>
              <a:t> 65% </a:t>
            </a:r>
            <a:r>
              <a:rPr lang="zh-CN" altLang="zh-CN" sz="1600" dirty="0">
                <a:latin typeface="黑体" panose="02010609060101010101" pitchFamily="49" charset="-122"/>
                <a:ea typeface="黑体" panose="02010609060101010101" pitchFamily="49" charset="-122"/>
              </a:rPr>
              <a:t>工作可自动化；部分眼科技师或食品加工等职业，则是所有工作都可能用机器人替代。</a:t>
            </a:r>
          </a:p>
        </p:txBody>
      </p:sp>
      <p:pic>
        <p:nvPicPr>
          <p:cNvPr id="4"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9349423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925292"/>
          </a:xfrm>
          <a:prstGeom prst="rect">
            <a:avLst/>
          </a:prstGeom>
        </p:spPr>
      </p:pic>
      <p:sp>
        <p:nvSpPr>
          <p:cNvPr id="5" name="矩形 4"/>
          <p:cNvSpPr/>
          <p:nvPr/>
        </p:nvSpPr>
        <p:spPr>
          <a:xfrm>
            <a:off x="524740" y="5034624"/>
            <a:ext cx="8297141" cy="1569660"/>
          </a:xfrm>
          <a:prstGeom prst="rect">
            <a:avLst/>
          </a:prstGeom>
        </p:spPr>
        <p:txBody>
          <a:bodyPr wrap="square">
            <a:spAutoFit/>
          </a:bodyPr>
          <a:lstStyle/>
          <a:p>
            <a:pPr>
              <a:lnSpc>
                <a:spcPct val="150000"/>
              </a:lnSpc>
              <a:spcAft>
                <a:spcPts val="1800"/>
              </a:spcAft>
            </a:pPr>
            <a:r>
              <a:rPr lang="zh-CN" altLang="zh-CN" sz="1600" dirty="0">
                <a:latin typeface="黑体" panose="02010609060101010101" pitchFamily="49" charset="-122"/>
                <a:ea typeface="黑体" panose="02010609060101010101" pitchFamily="49" charset="-122"/>
              </a:rPr>
              <a:t>剑桥大学两位人工智能领域研究者的数据体系，分析了</a:t>
            </a:r>
            <a:r>
              <a:rPr lang="en-US" altLang="zh-CN" sz="1600" dirty="0">
                <a:latin typeface="黑体" panose="02010609060101010101" pitchFamily="49" charset="-122"/>
                <a:ea typeface="黑体" panose="02010609060101010101" pitchFamily="49" charset="-122"/>
              </a:rPr>
              <a:t>365</a:t>
            </a:r>
            <a:r>
              <a:rPr lang="zh-CN" altLang="zh-CN" sz="1600" dirty="0">
                <a:latin typeface="黑体" panose="02010609060101010101" pitchFamily="49" charset="-122"/>
                <a:ea typeface="黑体" panose="02010609060101010101" pitchFamily="49" charset="-122"/>
              </a:rPr>
              <a:t>种职业在未来的“被淘汰概率”。在研究所统计的三百多个职业里，“电话推销员”被机器人取代的几率最大，几乎接近百分之百。其次是打字员、会计、保险业务员等等，这些无需天赋，只要经过训练就可以轻易被掌握的技能，在未来的淘汰率都高达九成以上。</a:t>
            </a:r>
          </a:p>
        </p:txBody>
      </p:sp>
      <p:pic>
        <p:nvPicPr>
          <p:cNvPr id="6"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0280865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732</Words>
  <Application>Microsoft Office PowerPoint</Application>
  <PresentationFormat>全屏显示(4:3)</PresentationFormat>
  <Paragraphs>38</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黑体</vt:lpstr>
      <vt:lpstr>华文琥珀</vt:lpstr>
      <vt:lpstr>华文楷体</vt:lpstr>
      <vt:lpstr>宋体</vt:lpstr>
      <vt:lpstr>Arial</vt:lpstr>
      <vt:lpstr>Arial Black</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HR-Yan Jing</dc:creator>
  <cp:lastModifiedBy>HR-Yan Jing</cp:lastModifiedBy>
  <cp:revision>21</cp:revision>
  <dcterms:created xsi:type="dcterms:W3CDTF">2017-11-06T01:04:20Z</dcterms:created>
  <dcterms:modified xsi:type="dcterms:W3CDTF">2017-11-10T01:54:14Z</dcterms:modified>
</cp:coreProperties>
</file>