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FD8"/>
    <a:srgbClr val="D13987"/>
    <a:srgbClr val="E3BDB3"/>
    <a:srgbClr val="A32302"/>
    <a:srgbClr val="5B9BD5"/>
    <a:srgbClr val="E6E0C1"/>
    <a:srgbClr val="AB9832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5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g"/><Relationship Id="rId5" Type="http://schemas.openxmlformats.org/officeDocument/2006/relationships/tags" Target="../tags/tag5.xml"/><Relationship Id="rId10" Type="http://schemas.openxmlformats.org/officeDocument/2006/relationships/image" Target="../media/image2.jp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10F49E0-1F1A-41E4-B0F2-31818111A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313" r="2131" b="15236"/>
          <a:stretch>
            <a:fillRect/>
          </a:stretch>
        </p:blipFill>
        <p:spPr>
          <a:xfrm>
            <a:off x="0" y="-4355"/>
            <a:ext cx="9141726" cy="686235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073DC90-6774-4CC9-A3F1-A5DE6A4855D7}"/>
              </a:ext>
            </a:extLst>
          </p:cNvPr>
          <p:cNvSpPr/>
          <p:nvPr userDrawn="1"/>
        </p:nvSpPr>
        <p:spPr>
          <a:xfrm>
            <a:off x="0" y="-4354"/>
            <a:ext cx="914400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62E2EB7-6A8D-46D0-AEB6-2270866C18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8800" y="1549400"/>
            <a:ext cx="1727200" cy="12065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7563E5B-9E11-462B-ADEF-89FC5457F8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8400" y="1549400"/>
            <a:ext cx="1727200" cy="12065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05C84A9-467F-487D-8D06-D6E7B7827B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78400" y="2882900"/>
            <a:ext cx="1727200" cy="12065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824360F-CDDD-4129-B43B-BFA5F304C9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45300" y="2882900"/>
            <a:ext cx="1727200" cy="12065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B78737D-DA4D-4C26-BA93-D7C3349115A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78400" y="4216400"/>
            <a:ext cx="1727200" cy="12065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C0F99B5-2F53-4BAA-B5F8-942FDAE2653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2882900"/>
            <a:ext cx="4838700" cy="1206500"/>
          </a:xfrm>
          <a:prstGeom prst="rect">
            <a:avLst/>
          </a:prstGeom>
          <a:solidFill>
            <a:srgbClr val="869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九月，你好！秋天，你好！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DBEE985-9E33-4BB2-B44C-EEBB7BC8D67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6845300" y="4216400"/>
            <a:ext cx="2298700" cy="1206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9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2109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0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7198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9599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4789" y="4124740"/>
            <a:ext cx="4084983" cy="626165"/>
          </a:xfrm>
          <a:ln>
            <a:solidFill>
              <a:srgbClr val="00B050"/>
            </a:solidFill>
          </a:ln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24789" y="457201"/>
            <a:ext cx="4084983" cy="3438939"/>
          </a:xfrm>
          <a:ln>
            <a:solidFill>
              <a:srgbClr val="00B050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24789" y="4979504"/>
            <a:ext cx="4084983" cy="1331844"/>
          </a:xfrm>
          <a:ln>
            <a:solidFill>
              <a:srgbClr val="00B050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="" xmlns:a16="http://schemas.microsoft.com/office/drawing/2014/main" id="{FD253F60-C7F8-4FFE-8069-1CD59A5CCA5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8575" y="457200"/>
            <a:ext cx="3868340" cy="5854148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492162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9342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8989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57327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rgbClr val="E3B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rgbClr val="E3B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rgbClr val="E3B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rgbClr val="A323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rgbClr val="E3BDB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rgbClr val="A32302">
              <a:alpha val="3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rgbClr val="A32302">
              <a:alpha val="3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rgbClr val="5B9BD5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49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rgbClr val="5B9BD5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38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07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2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rgbClr val="E6E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rgbClr val="E6E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rgbClr val="E6E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rgbClr val="AB983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rgbClr val="E6E0C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rgbClr val="AB9832">
              <a:alpha val="3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rgbClr val="AB9832">
              <a:alpha val="3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rgbClr val="E6E0C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90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7D78F019-5487-43A2-8349-6CCE8052BC94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rgbClr val="F0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E03B8B2-2063-4762-8239-2F76BF68494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rgbClr val="F0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F60A5EE-659E-4BBC-93CA-9CB2E5A687ED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rgbClr val="F0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BE25DDB-8C99-4686-8CCF-C576854C7DC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rgbClr val="D1398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1EDCBF0-3175-4DCB-B8F8-4388DA65EC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rgbClr val="D13987">
              <a:alpha val="3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0B9BAD-4222-414B-ABB8-69701F35D2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rgbClr val="D13987">
              <a:alpha val="3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B3C4725-2A52-478D-8695-0020854C112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rgbClr val="D13987">
              <a:alpha val="3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图片占位符 21">
            <a:extLst>
              <a:ext uri="{FF2B5EF4-FFF2-40B4-BE49-F238E27FC236}">
                <a16:creationId xmlns="" xmlns:a16="http://schemas.microsoft.com/office/drawing/2014/main" id="{B06BC52A-34B8-4335-96B8-A2A4FACE0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78" y="1189495"/>
            <a:ext cx="3941837" cy="50943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="" xmlns:a16="http://schemas.microsoft.com/office/drawing/2014/main" id="{994CB15D-E443-418D-9D53-7B543F288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915" y="1189666"/>
            <a:ext cx="3717852" cy="5094177"/>
          </a:xfrm>
          <a:solidFill>
            <a:srgbClr val="E6E0C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zh-CN" altLang="en-US" sz="1600" b="1" baseline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2400" baseline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defRPr>
            </a:lvl2pPr>
            <a:lvl3pPr>
              <a:defRPr lang="zh-CN" altLang="en-US" sz="200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zh-CN" altLang="en-US" sz="180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zh-CN" altLang="en-US"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lvl="0" indent="0" algn="just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</a:pPr>
            <a:r>
              <a:rPr lang="zh-CN" altLang="en-US" dirty="0"/>
              <a:t>编辑母版文本样式</a:t>
            </a:r>
          </a:p>
          <a:p>
            <a:pPr marL="803275" lvl="1" indent="-271780" algn="just" defTabSz="9144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715645" algn="l"/>
              </a:tabLst>
            </a:pPr>
            <a:r>
              <a:rPr lang="zh-CN" altLang="en-US" dirty="0"/>
              <a:t>第二级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zh-CN" altLang="en-US" dirty="0"/>
              <a:t>第三级</a:t>
            </a:r>
          </a:p>
          <a:p>
            <a:pPr marL="1600200" lvl="3" indent="-228600" defTabSz="914400">
              <a:spcBef>
                <a:spcPts val="500"/>
              </a:spcBef>
            </a:pPr>
            <a:r>
              <a:rPr lang="zh-CN" altLang="en-US" dirty="0"/>
              <a:t>第四级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zh-CN" altLang="en-US" dirty="0"/>
              <a:t>第五级</a:t>
            </a:r>
          </a:p>
        </p:txBody>
      </p:sp>
      <p:sp>
        <p:nvSpPr>
          <p:cNvPr id="16" name="KSO_BT1">
            <a:extLst>
              <a:ext uri="{FF2B5EF4-FFF2-40B4-BE49-F238E27FC236}">
                <a16:creationId xmlns="" xmlns:a16="http://schemas.microsoft.com/office/drawing/2014/main" id="{AD8458B4-75D5-4C36-9AB2-50E61863C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6" y="136800"/>
            <a:ext cx="7880301" cy="592910"/>
          </a:xfrm>
        </p:spPr>
        <p:txBody>
          <a:bodyPr/>
          <a:lstStyle/>
          <a:p>
            <a:r>
              <a:rPr lang="zh-CN" altLang="en-US" dirty="0"/>
              <a:t>单击此处编辑标题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51FDC4B-8589-40C8-B6B9-118E7E7C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313" r="2131" b="15236"/>
          <a:stretch>
            <a:fillRect/>
          </a:stretch>
        </p:blipFill>
        <p:spPr>
          <a:xfrm>
            <a:off x="0" y="-4355"/>
            <a:ext cx="9141726" cy="686235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373ABF2-8B3A-4112-8B23-F175E5BC393B}"/>
              </a:ext>
            </a:extLst>
          </p:cNvPr>
          <p:cNvSpPr/>
          <p:nvPr userDrawn="1"/>
        </p:nvSpPr>
        <p:spPr>
          <a:xfrm>
            <a:off x="0" y="-4354"/>
            <a:ext cx="914400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3EF2BD2-CABF-4422-99DB-BB120D31ADE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845300" y="4216400"/>
            <a:ext cx="2298700" cy="1206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B173EA1-7B97-4465-A328-CAC06C81A25C}"/>
              </a:ext>
            </a:extLst>
          </p:cNvPr>
          <p:cNvSpPr txBox="1"/>
          <p:nvPr userDrawn="1"/>
        </p:nvSpPr>
        <p:spPr>
          <a:xfrm>
            <a:off x="1073028" y="4137067"/>
            <a:ext cx="2954655" cy="134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Arial" pitchFamily="34" charset="0"/>
                <a:ea typeface="微软雅黑" pitchFamily="34" charset="-122"/>
              </a:rPr>
              <a:t>联系人：陈丹丹</a:t>
            </a:r>
            <a:endParaRPr lang="en-US" altLang="zh-CN" sz="1400" b="1" dirty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Arial" pitchFamily="34" charset="0"/>
                <a:ea typeface="微软雅黑" pitchFamily="34" charset="-122"/>
              </a:rPr>
              <a:t>联系电话：</a:t>
            </a:r>
            <a:r>
              <a:rPr lang="en-US" altLang="zh-CN" sz="1400" b="1" dirty="0">
                <a:latin typeface="Arial" pitchFamily="34" charset="0"/>
                <a:ea typeface="微软雅黑" pitchFamily="34" charset="-122"/>
              </a:rPr>
              <a:t>13814960936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Arial" pitchFamily="34" charset="0"/>
                <a:ea typeface="微软雅黑" pitchFamily="34" charset="-122"/>
              </a:rPr>
              <a:t>联系</a:t>
            </a:r>
            <a:r>
              <a:rPr lang="en-US" altLang="zh-CN" sz="1400" b="1" dirty="0">
                <a:latin typeface="Arial" pitchFamily="34" charset="0"/>
                <a:ea typeface="微软雅黑" pitchFamily="34" charset="-122"/>
              </a:rPr>
              <a:t>QQ</a:t>
            </a:r>
            <a:r>
              <a:rPr lang="zh-CN" altLang="en-US" sz="1400" b="1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en-US" altLang="zh-CN" sz="1400" b="1" dirty="0">
                <a:latin typeface="Arial" pitchFamily="34" charset="0"/>
                <a:ea typeface="微软雅黑" pitchFamily="34" charset="-122"/>
              </a:rPr>
              <a:t>1551960992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" pitchFamily="34" charset="0"/>
                <a:ea typeface="微软雅黑" pitchFamily="34" charset="-122"/>
              </a:rPr>
              <a:t>Email</a:t>
            </a:r>
            <a:r>
              <a:rPr lang="zh-CN" altLang="en-US" sz="1400" b="1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en-US" altLang="zh-CN" sz="1400" b="1" dirty="0">
                <a:latin typeface="Arial" pitchFamily="34" charset="0"/>
                <a:ea typeface="微软雅黑" pitchFamily="34" charset="-122"/>
              </a:rPr>
              <a:t>chendandan@xhlpx.com</a:t>
            </a:r>
            <a:endParaRPr lang="zh-CN" altLang="en-US" sz="1400" b="1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AA9477E-E981-46B1-80C7-AC7FF4D416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2882900"/>
            <a:ext cx="4838700" cy="1206500"/>
          </a:xfrm>
          <a:prstGeom prst="rect">
            <a:avLst/>
          </a:prstGeom>
          <a:solidFill>
            <a:srgbClr val="869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4000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周末愉快！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EE3B155-4FD1-45C7-93B2-161DB00E4942}"/>
              </a:ext>
            </a:extLst>
          </p:cNvPr>
          <p:cNvGrpSpPr/>
          <p:nvPr userDrawn="1"/>
        </p:nvGrpSpPr>
        <p:grpSpPr>
          <a:xfrm>
            <a:off x="3098292" y="1545844"/>
            <a:ext cx="5474207" cy="3877056"/>
            <a:chOff x="3098292" y="1545844"/>
            <a:chExt cx="5474207" cy="3877056"/>
          </a:xfrm>
          <a:blipFill>
            <a:blip r:embed="rId5"/>
            <a:stretch>
              <a:fillRect/>
            </a:stretch>
          </a:blipFill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2244CA50-ADCC-4A48-ABF5-FC27FA8B192E}"/>
                </a:ext>
              </a:extLst>
            </p:cNvPr>
            <p:cNvSpPr/>
            <p:nvPr/>
          </p:nvSpPr>
          <p:spPr>
            <a:xfrm>
              <a:off x="3098292" y="1545844"/>
              <a:ext cx="1728889" cy="1197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FF09A17D-DF2E-4308-9C78-B95285878C6E}"/>
                </a:ext>
              </a:extLst>
            </p:cNvPr>
            <p:cNvSpPr/>
            <p:nvPr/>
          </p:nvSpPr>
          <p:spPr>
            <a:xfrm>
              <a:off x="4970951" y="1545844"/>
              <a:ext cx="1728889" cy="1197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514025E4-1B4C-4F13-AF2D-D641D44EDB79}"/>
                </a:ext>
              </a:extLst>
            </p:cNvPr>
            <p:cNvSpPr/>
            <p:nvPr/>
          </p:nvSpPr>
          <p:spPr>
            <a:xfrm>
              <a:off x="4970951" y="2885694"/>
              <a:ext cx="1728889" cy="1197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451E479-0D49-41F2-A6BA-F2D0E343F260}"/>
                </a:ext>
              </a:extLst>
            </p:cNvPr>
            <p:cNvSpPr/>
            <p:nvPr/>
          </p:nvSpPr>
          <p:spPr>
            <a:xfrm>
              <a:off x="4970951" y="4225544"/>
              <a:ext cx="1728889" cy="1197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78CC56A3-2C1D-4B06-92C8-06782E909F4A}"/>
                </a:ext>
              </a:extLst>
            </p:cNvPr>
            <p:cNvSpPr/>
            <p:nvPr/>
          </p:nvSpPr>
          <p:spPr>
            <a:xfrm>
              <a:off x="6843610" y="2885694"/>
              <a:ext cx="1728889" cy="1197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3809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CF289CD8-48AD-4764-8298-B6030858B8CF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2616200" y="4039527"/>
            <a:ext cx="3975098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6B4CC7B2-65FE-46CE-A0E8-160F14B159E2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03749" y="2598077"/>
            <a:ext cx="0" cy="145415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94FD66F-393D-46C7-B8B1-5DA63C8C04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628781" y="298615"/>
            <a:ext cx="7816717" cy="58477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/>
            <a:r>
              <a:rPr lang="zh-CN" alt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新活力</a:t>
            </a:r>
            <a:r>
              <a:rPr lang="en-US" altLang="zh-C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9</a:t>
            </a:r>
            <a:r>
              <a:rPr lang="zh-CN" alt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月份热门课程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2778530C-B8C2-4784-A33F-BFA1C30C0FD3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914400"/>
            <a:ext cx="53594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791A14F5-4349-43C5-AEEC-1BBF6B7FC4A8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465667" y="0"/>
            <a:ext cx="0" cy="6858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A6FFE63A-7EE8-4CAA-85AC-A6E477E26506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1282700" y="6646333"/>
            <a:ext cx="660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C9EABBB-B11A-4037-BF75-2143749D321E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376767" y="825500"/>
            <a:ext cx="177800" cy="17780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23FD6CE-C775-4A79-BB0A-4D41B73D9CC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8005232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1686F29-A9AF-462E-AC25-6FBD7157BE3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8225365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6966AC5-BD62-416D-A517-A6020CF2B926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8445498" y="6468533"/>
            <a:ext cx="177800" cy="17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D5CEE6-1CFC-49A0-A97F-38775E92CE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1600478"/>
              </p:ext>
            </p:extLst>
          </p:nvPr>
        </p:nvGraphicFramePr>
        <p:xfrm>
          <a:off x="730964" y="1149486"/>
          <a:ext cx="7892333" cy="5187514"/>
        </p:xfrm>
        <a:graphic>
          <a:graphicData uri="http://schemas.openxmlformats.org/drawingml/2006/table">
            <a:tbl>
              <a:tblPr/>
              <a:tblGrid>
                <a:gridCol w="303551">
                  <a:extLst>
                    <a:ext uri="{9D8B030D-6E8A-4147-A177-3AD203B41FA5}">
                      <a16:colId xmlns="" xmlns:a16="http://schemas.microsoft.com/office/drawing/2014/main" val="2267264850"/>
                    </a:ext>
                  </a:extLst>
                </a:gridCol>
                <a:gridCol w="2945572">
                  <a:extLst>
                    <a:ext uri="{9D8B030D-6E8A-4147-A177-3AD203B41FA5}">
                      <a16:colId xmlns="" xmlns:a16="http://schemas.microsoft.com/office/drawing/2014/main" val="2188115858"/>
                    </a:ext>
                  </a:extLst>
                </a:gridCol>
                <a:gridCol w="483433">
                  <a:extLst>
                    <a:ext uri="{9D8B030D-6E8A-4147-A177-3AD203B41FA5}">
                      <a16:colId xmlns="" xmlns:a16="http://schemas.microsoft.com/office/drawing/2014/main" val="2643514633"/>
                    </a:ext>
                  </a:extLst>
                </a:gridCol>
                <a:gridCol w="314794">
                  <a:extLst>
                    <a:ext uri="{9D8B030D-6E8A-4147-A177-3AD203B41FA5}">
                      <a16:colId xmlns="" xmlns:a16="http://schemas.microsoft.com/office/drawing/2014/main" val="936668817"/>
                    </a:ext>
                  </a:extLst>
                </a:gridCol>
                <a:gridCol w="382250">
                  <a:extLst>
                    <a:ext uri="{9D8B030D-6E8A-4147-A177-3AD203B41FA5}">
                      <a16:colId xmlns="" xmlns:a16="http://schemas.microsoft.com/office/drawing/2014/main" val="3608415782"/>
                    </a:ext>
                  </a:extLst>
                </a:gridCol>
                <a:gridCol w="3462733">
                  <a:extLst>
                    <a:ext uri="{9D8B030D-6E8A-4147-A177-3AD203B41FA5}">
                      <a16:colId xmlns="" xmlns:a16="http://schemas.microsoft.com/office/drawing/2014/main" val="1597467129"/>
                    </a:ext>
                  </a:extLst>
                </a:gridCol>
              </a:tblGrid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课程名称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讲师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天数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时间安排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889440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金牌面试官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高效招聘与面试技巧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丁坚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18-19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20-21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22-23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577356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高级秘书、助理和行政人员技能提高训练营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敦平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22-23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20-21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0957683"/>
                  </a:ext>
                </a:extLst>
              </a:tr>
              <a:tr h="306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行政服务创新与行政统筹管理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欧阳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少波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23-24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2521515"/>
                  </a:ext>
                </a:extLst>
              </a:tr>
              <a:tr h="3395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劳动合同法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社会保险法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工伤保险条例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实操应对策略与有效调岗调薪、裁员解雇及违纪问题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钟永棣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09月15-16日上海(A)  09月22-23日深圳(A)    09月29-30日北京(A) 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418369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基于信息化与知识管理的现代企业档案管理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博文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15-16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日深圳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20-21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日上海 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2436029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如何当好班组长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--TWI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一线主管综合能力提升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赵老师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29-30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877274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销售精英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天疯狂训练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王越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16-17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23-24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02251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销售主管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天强化训练营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何炜东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16-17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3635450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优质客户服务与客户投诉、抱怨处理技巧提升 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敦平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06-07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19-20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17-18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2848518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内部审计与反舞弊实务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邱健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15-16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22-23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544739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从技术走向管理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研发经理的领导力与执行力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朱光辉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18-19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25-26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942174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成功的产品经理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产品经理的野蛮成长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曹修洪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25-26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18-19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6538217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市场驱动的新产品开发流程和研发项目管理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董奎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25-26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18-19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4781658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打造高绩效的研发团队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研发人员选、育、用、留之道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曾学明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25-26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18-19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957066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生产计划与物料控制（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PMC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）案例高级班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雷卫旭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23-24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0008232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高效仓储管理与工厂物料配送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张仲豪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06-07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0994410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中坚力量６堂课        （互动式培训、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个经典案例）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薛灿宏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16-17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23-24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465483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新任经理、部门经理全面管理技能提升训练</a:t>
                      </a:r>
                    </a:p>
                  </a:txBody>
                  <a:tcPr marL="72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曹礼明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09-10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   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14-15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    </a:t>
                      </a:r>
                    </a:p>
                  </a:txBody>
                  <a:tcPr marL="36000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5726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8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C681-A2D0-4E82-A4B1-9C6E8AAEFC44}" type="datetimeFigureOut">
              <a:rPr lang="zh-CN" altLang="en-US" smtClean="0"/>
              <a:t>2017-9-15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84B3-68AB-4E1A-AC6C-FAF9CAEB0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4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8" r:id="rId2"/>
    <p:sldLayoutId id="2147483724" r:id="rId3"/>
    <p:sldLayoutId id="2147483735" r:id="rId4"/>
    <p:sldLayoutId id="2147483736" r:id="rId5"/>
    <p:sldLayoutId id="2147483737" r:id="rId6"/>
    <p:sldLayoutId id="2147483739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50444" y="4541468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282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9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zh-CN" altLang="en-US" dirty="0"/>
              <a:t>时光机一直都在有规律的运转着，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不会快一点也不会慢一点，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只要懂得珍惜时间的人，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才能让生活多姿多彩。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把思维沉浸下来，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慢慢降低对事物的欲望。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不再被廉价的言论和情感煽动，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坚持自己的判断不后悔。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愿你将每日的闲暇，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多分些给新拆的书卷，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去遇见经典，遇见智慧，遇见良善，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遇见那个眼里长着太阳，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笑里全是坦荡的自己。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21" y="110193"/>
            <a:ext cx="7880301" cy="592910"/>
          </a:xfrm>
        </p:spPr>
        <p:txBody>
          <a:bodyPr>
            <a:normAutofit/>
          </a:bodyPr>
          <a:lstStyle/>
          <a:p>
            <a:r>
              <a:rPr lang="zh-CN" altLang="en-US" b="1" dirty="0"/>
              <a:t>九月，学会独立，保持学习的状态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19CC1C90-B216-42CD-8B72-6751C94C0A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11312"/>
          <a:stretch>
            <a:fillRect/>
          </a:stretch>
        </p:blipFill>
        <p:spPr/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0067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56269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="" xmlns:a16="http://schemas.microsoft.com/office/drawing/2014/main" id="{30E81974-7A5D-420C-8B69-8D3F970A7A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spcBef>
                <a:spcPts val="15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怀揣善良之心，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善待生命中的每一天，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善待命运中路过的每一个人。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用爱与包容的心态去对待一切。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学会接受，接受意外，接受误解，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接受努力了却得不到回报，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接受世界的薄情，但依然活得深情。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云朵拂去烈日的燥热，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天空多了一份静谧与祥和，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风吹来了一缕秋天的味道，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一切都是那么美好。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九月，保持一颗纯洁善良的心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3466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61055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F5B87B3C-CD3E-4659-B3A1-EF1C6375DB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4966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 algn="ctr">
              <a:spcBef>
                <a:spcPts val="15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谁也无法预知未来，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但命运总会眷顾努力前行的人，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金秋的阳光，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会把通往成功的路照得更亮。</a:t>
            </a:r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如果觉得颓靡难熬，那就坚持吧，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眼前的疲惫与不堪，都是对未来的铺垫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。不如勇敢一些，想要做的事就去做，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不要等来太多遗憾。</a:t>
            </a:r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不要把错过的风景当做回不去的重点，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去努力生活，去活得明朗，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不求事事顺利，只求事事尽心。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如此，便好。</a:t>
            </a:r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九月，勇敢继续前行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迎接</a:t>
            </a:r>
            <a:r>
              <a:rPr lang="zh-CN" altLang="en-US" b="1" dirty="0"/>
              <a:t>想要的生活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3466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22958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="" xmlns:a16="http://schemas.microsoft.com/office/drawing/2014/main" id="{7118EC0F-29B5-4824-B7E4-ED851077A1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78" y="1189495"/>
            <a:ext cx="3941837" cy="5094348"/>
          </a:xfrm>
        </p:spPr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5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天气越来越冷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愿你对生活依然热情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世界偶尔薄情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愿你一如既往深情</a:t>
            </a:r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秋天到，寒意至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en-US" dirty="0"/>
              <a:t>请记得为自己多添一件衣服</a:t>
            </a: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500"/>
              </a:spcBef>
              <a:buNone/>
            </a:pPr>
            <a:r>
              <a:rPr lang="zh-CN" altLang="zh-CN" dirty="0"/>
              <a:t>九月，你好！八月，再见！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en-US" altLang="zh-CN" dirty="0"/>
              <a:t> </a:t>
            </a:r>
            <a:r>
              <a:rPr lang="zh-CN" altLang="zh-CN" dirty="0"/>
              <a:t>秋天，你好！夏天，再见！</a:t>
            </a:r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5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秋天，你好！夏天，再见！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3466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45143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631" r="276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Box 6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5159206" y="1542956"/>
            <a:ext cx="3717852" cy="1831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zh-CN" altLang="en-US" sz="5400" b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周末</a:t>
            </a:r>
            <a:r>
              <a:rPr lang="zh-CN" altLang="en-US" sz="5400" b="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</a:t>
            </a:r>
            <a:r>
              <a:rPr lang="zh-CN" altLang="en-US" sz="5400" b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b="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zh-CN" altLang="en-US" sz="2800" b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b="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marL="0" indent="0" algn="r"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71" y="3834798"/>
            <a:ext cx="1830422" cy="183042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2684" y="32716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75199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1AA72FD8-1808-43D7-ADF9-BE2C0CE1A5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>
          <a:solidFill>
            <a:srgbClr val="A32302"/>
          </a:solidFill>
        </p:spPr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E3BDB3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zh-CN" altLang="en-US" dirty="0"/>
              <a:t>前些日子还烈日炎炎</a:t>
            </a:r>
          </a:p>
          <a:p>
            <a:pPr marL="0" indent="0" algn="ctr">
              <a:buNone/>
            </a:pPr>
            <a:r>
              <a:rPr lang="zh-CN" altLang="en-US" dirty="0"/>
              <a:t>转眼间就秋高气爽</a:t>
            </a:r>
          </a:p>
          <a:p>
            <a:pPr marL="0" indent="0" algn="ctr">
              <a:buNone/>
            </a:pPr>
            <a:r>
              <a:rPr lang="zh-CN" altLang="en-US" dirty="0"/>
              <a:t>凉风习习</a:t>
            </a:r>
          </a:p>
          <a:p>
            <a:pPr algn="ctr"/>
            <a:endParaRPr lang="zh-CN" altLang="en-US" dirty="0"/>
          </a:p>
          <a:p>
            <a:pPr marL="0" indent="0" algn="ctr">
              <a:buNone/>
            </a:pPr>
            <a:r>
              <a:rPr lang="zh-CN" altLang="en-US" dirty="0"/>
              <a:t>已经过去三分之二的</a:t>
            </a:r>
            <a:r>
              <a:rPr lang="en-US" altLang="zh-CN" dirty="0"/>
              <a:t>2017</a:t>
            </a:r>
          </a:p>
          <a:p>
            <a:pPr marL="0" indent="0" algn="ctr">
              <a:buNone/>
            </a:pPr>
            <a:r>
              <a:rPr lang="zh-CN" altLang="en-US" dirty="0"/>
              <a:t>有过迷惘，有过感伤</a:t>
            </a:r>
          </a:p>
          <a:p>
            <a:pPr marL="0" indent="0" algn="ctr">
              <a:buNone/>
            </a:pPr>
            <a:r>
              <a:rPr lang="zh-CN" altLang="en-US" dirty="0"/>
              <a:t>有过彷徨，有过失望</a:t>
            </a:r>
          </a:p>
          <a:p>
            <a:pPr marL="0" indent="0" algn="ctr">
              <a:buNone/>
            </a:pPr>
            <a:r>
              <a:rPr lang="zh-CN" altLang="en-US" dirty="0"/>
              <a:t>无论你如愿与否</a:t>
            </a:r>
          </a:p>
          <a:p>
            <a:pPr marL="0" indent="0" algn="ctr">
              <a:buNone/>
            </a:pPr>
            <a:r>
              <a:rPr lang="zh-CN" altLang="en-US" dirty="0"/>
              <a:t>都该好好享受秋的安宁</a:t>
            </a:r>
          </a:p>
          <a:p>
            <a:pPr algn="ctr"/>
            <a:endParaRPr lang="zh-CN" altLang="en-US" dirty="0"/>
          </a:p>
          <a:p>
            <a:pPr marL="0" indent="0" algn="ctr">
              <a:buNone/>
            </a:pPr>
            <a:r>
              <a:rPr lang="zh-CN" altLang="en-US" dirty="0"/>
              <a:t>告别八月，告别浮躁</a:t>
            </a:r>
          </a:p>
          <a:p>
            <a:pPr marL="0" indent="0" algn="ctr">
              <a:buNone/>
            </a:pPr>
            <a:r>
              <a:rPr lang="zh-CN" altLang="en-US" dirty="0"/>
              <a:t>迎接九月，迎接成熟</a:t>
            </a:r>
          </a:p>
          <a:p>
            <a:pPr algn="ctr"/>
            <a:endParaRPr lang="zh-CN" altLang="en-US" dirty="0"/>
          </a:p>
          <a:p>
            <a:pPr marL="0" indent="0" algn="ctr">
              <a:buNone/>
            </a:pPr>
            <a:r>
              <a:rPr lang="zh-CN" altLang="en-US" dirty="0"/>
              <a:t>九月，你好！</a:t>
            </a:r>
          </a:p>
          <a:p>
            <a:pPr marL="0" indent="0" algn="ctr">
              <a:buNone/>
            </a:pPr>
            <a:r>
              <a:rPr lang="zh-CN" altLang="en-US" dirty="0"/>
              <a:t>秋天，你好！</a:t>
            </a:r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九月，你好！秋天，你好！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3466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90591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BDD7E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人间最美是清秋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它是岁月里的温润与美丽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它是繁华尽处的殷实与坦然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人活到极致亦如秋</a:t>
            </a:r>
          </a:p>
          <a:p>
            <a:pPr marL="0" indent="0" algn="ctr">
              <a:spcBef>
                <a:spcPts val="24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如果你也喜欢秋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就不该再错过九月了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所以，一起张开双臂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让我们深情拥抱九月吧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58066"/>
            <a:ext cx="7880301" cy="592910"/>
          </a:xfrm>
        </p:spPr>
        <p:txBody>
          <a:bodyPr>
            <a:normAutofit/>
          </a:bodyPr>
          <a:lstStyle/>
          <a:p>
            <a:r>
              <a:rPr lang="zh-CN" altLang="en-US" b="1" dirty="0"/>
              <a:t>迎接九月，迎接成熟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E146EBDE-5FB6-405E-97FE-C36198F70F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2428" b="6786"/>
          <a:stretch/>
        </p:blipFill>
        <p:spPr>
          <a:xfrm>
            <a:off x="864078" y="1189495"/>
            <a:ext cx="3941837" cy="5094348"/>
          </a:xfr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2412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89833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="" xmlns:a16="http://schemas.microsoft.com/office/drawing/2014/main" id="{34A18EE4-209D-42A0-B562-1A79863EDA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" b="6872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九月，是静美的时节</a:t>
            </a:r>
          </a:p>
          <a:p>
            <a:pPr marL="0" indent="0" algn="ctr">
              <a:spcBef>
                <a:spcPts val="24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白露至，鸿雁来，玄鸟归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群鸟养羞，秋意渐浓</a:t>
            </a:r>
          </a:p>
          <a:p>
            <a:pPr marL="0" indent="0" algn="ctr">
              <a:spcBef>
                <a:spcPts val="24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八月的秋意不甚明显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九月方才真正进入秋天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CN" altLang="en-US" dirty="0"/>
              <a:t>秋天的美亦是最值得赏乐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九月，是静美的时节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0067" y="89463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7444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47579A7D-D0CC-4C88-AB75-7A1B5ECFE9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7158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九月，是感恩师长的时节</a:t>
            </a:r>
          </a:p>
          <a:p>
            <a:pPr marL="0" indent="0" algn="ctr">
              <a:spcBef>
                <a:spcPts val="20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一块黑板，一根粉笔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三尺讲台，一生追求</a:t>
            </a:r>
          </a:p>
          <a:p>
            <a:pPr marL="0" indent="0" algn="ctr">
              <a:spcBef>
                <a:spcPts val="20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默默游走于岁月里的老师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是那年那月道不尽的恩情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千言万语，只一句：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我的老师，您辛苦了！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九月，是感恩师长的时节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2803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95385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>
            <a:extLst>
              <a:ext uri="{FF2B5EF4-FFF2-40B4-BE49-F238E27FC236}">
                <a16:creationId xmlns="" xmlns:a16="http://schemas.microsoft.com/office/drawing/2014/main" id="{5C6F4B38-C404-44B6-A9A5-F22882653D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r="25046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E3BDB3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九月是淡然处之的时节</a:t>
            </a:r>
          </a:p>
          <a:p>
            <a:pPr marL="0" indent="0" algn="ctr">
              <a:spcBef>
                <a:spcPts val="20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看庭前花开花落，宠辱不惊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望天空云卷云舒，去留无意</a:t>
            </a:r>
          </a:p>
          <a:p>
            <a:pPr marL="0" indent="0" algn="ctr">
              <a:spcBef>
                <a:spcPts val="20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秋天来了，整个世界都安静了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轻轻道一声：“九月你好”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在这个纷扰的世界里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zh-CN" altLang="en-US" dirty="0"/>
              <a:t>用一颗平常的心去对待一切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九月，是淡然处之的时节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9676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78235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F8893C15-F4AF-4AD1-B8C2-01D78699DB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/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收获，是一道证明题。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梦想的实现，不在终点的答案，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而在拼搏的过程。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硕果累累的人，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除了种下梦想的种子，更有悉心的照料。懂得照顾自己，尽情付出努力，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也尽情享受生活。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每一天都是人生新的开始，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只要你愿意，每一天都是新的未来，新的成长。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九月，收获青春栽培的梦想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0458" y="628384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45879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B5170643-3746-4E25-A382-476CCF8F38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>
          <a:solidFill>
            <a:srgbClr val="D13987"/>
          </a:solidFill>
        </p:spPr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F0BFD8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有些事情，别人可以替你做，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但无法替你感受，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缺少了一段心路历程，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你即使成功，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精神的田地里依然是一片荒芜。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生活之所以耀眼，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是因为磨难与辉煌会同时出现。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正是这些，才成就了今天的我们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褪去夏花的绚烂，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欣赏成熟的静美。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带着一份宽容与珍惜，</a:t>
            </a:r>
            <a:endParaRPr lang="en-US" altLang="zh-CN" sz="17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sz="1700" dirty="0"/>
              <a:t>感恩所有的经历与过往。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九月，感恩经历过的美好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6808" y="6283843"/>
            <a:ext cx="340920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0335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347702E-CA8B-4218-A360-D565ADE3F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生活，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原本就是完美与缺憾的交响。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没有人会一直顺利，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也没有人是完美无瑕。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于生命来说，接纳才是最好的温柔。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从今天开始，做拥有独立人格的人。</a:t>
            </a:r>
          </a:p>
          <a:p>
            <a:pPr marL="0" indent="0" algn="ctr">
              <a:spcBef>
                <a:spcPts val="1200"/>
              </a:spcBef>
              <a:buNone/>
            </a:pPr>
            <a:endParaRPr lang="zh-CN" altLang="en-US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不沉溺幻想，不庸人自扰，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踏实工作，好好生活。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不刻意伪装，</a:t>
            </a: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zh-CN" altLang="en-US" dirty="0"/>
              <a:t>不着急辩解，不随波逐流。</a:t>
            </a:r>
          </a:p>
          <a:p>
            <a:pPr marL="0" indent="0" algn="ctr">
              <a:spcBef>
                <a:spcPts val="3000"/>
              </a:spcBef>
              <a:buNone/>
            </a:pP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22DF3CF-7EBE-4E9B-BF54-2EFD3A9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九月，接纳自己，拥抱自己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="" xmlns:a16="http://schemas.microsoft.com/office/drawing/2014/main" id="{6169ECED-7205-4521-8F42-F40F5A0095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/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0067" y="89463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56590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d"/>
  <p:tag name="KSO_WM_UNIT_INDEX" val="1"/>
  <p:tag name="KSO_WM_UNIT_ID" val="256*d*1"/>
  <p:tag name="KSO_WM_UNIT_CLEAR" val="0"/>
  <p:tag name="KSO_WM_UNIT_LAYERLEVEL" val="1"/>
  <p:tag name="KSO_WM_UNIT_VALUE" val="335*479"/>
  <p:tag name="KSO_WM_UNIT_HIGHLIGHT" val="0"/>
  <p:tag name="KSO_WM_UNIT_COMPATIBLE" val="0"/>
  <p:tag name="KSO_WM_BEAUTIFY_FLAG" val="#wm#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d"/>
  <p:tag name="KSO_WM_UNIT_INDEX" val="2"/>
  <p:tag name="KSO_WM_UNIT_ID" val="256*d*2"/>
  <p:tag name="KSO_WM_UNIT_CLEAR" val="0"/>
  <p:tag name="KSO_WM_UNIT_LAYERLEVEL" val="1"/>
  <p:tag name="KSO_WM_UNIT_VALUE" val="335*479"/>
  <p:tag name="KSO_WM_UNIT_HIGHLIGHT" val="0"/>
  <p:tag name="KSO_WM_UNIT_COMPATIBLE" val="0"/>
  <p:tag name="KSO_WM_BEAUTIFY_FLAG" val="#wm#"/>
  <p:tag name="KSO_WM_TAG_VERSION" val="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d"/>
  <p:tag name="KSO_WM_UNIT_INDEX" val="3"/>
  <p:tag name="KSO_WM_UNIT_ID" val="256*d*3"/>
  <p:tag name="KSO_WM_UNIT_CLEAR" val="0"/>
  <p:tag name="KSO_WM_UNIT_LAYERLEVEL" val="1"/>
  <p:tag name="KSO_WM_UNIT_VALUE" val="335*479"/>
  <p:tag name="KSO_WM_UNIT_HIGHLIGHT" val="0"/>
  <p:tag name="KSO_WM_UNIT_COMPATIBLE" val="0"/>
  <p:tag name="KSO_WM_BEAUTIFY_FLAG" val="#wm#"/>
  <p:tag name="KSO_WM_TAG_VERSION" val="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d"/>
  <p:tag name="KSO_WM_UNIT_INDEX" val="4"/>
  <p:tag name="KSO_WM_UNIT_ID" val="256*d*4"/>
  <p:tag name="KSO_WM_UNIT_CLEAR" val="0"/>
  <p:tag name="KSO_WM_UNIT_LAYERLEVEL" val="1"/>
  <p:tag name="KSO_WM_UNIT_VALUE" val="335*479"/>
  <p:tag name="KSO_WM_UNIT_HIGHLIGHT" val="0"/>
  <p:tag name="KSO_WM_UNIT_COMPATIBLE" val="0"/>
  <p:tag name="KSO_WM_BEAUTIFY_FLAG" val="#wm#"/>
  <p:tag name="KSO_WM_TAG_VERSION" val="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d"/>
  <p:tag name="KSO_WM_UNIT_INDEX" val="5"/>
  <p:tag name="KSO_WM_UNIT_ID" val="256*d*5"/>
  <p:tag name="KSO_WM_UNIT_CLEAR" val="0"/>
  <p:tag name="KSO_WM_UNIT_LAYERLEVEL" val="1"/>
  <p:tag name="KSO_WM_UNIT_VALUE" val="335*479"/>
  <p:tag name="KSO_WM_UNIT_HIGHLIGHT" val="0"/>
  <p:tag name="KSO_WM_UNIT_COMPATIBLE" val="0"/>
  <p:tag name="KSO_WM_BEAUTIFY_FLAG" val="#wm#"/>
  <p:tag name="KSO_WM_TAG_VERSION" val="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201_1*i*6"/>
  <p:tag name="KSO_WM_TEMPLATE_CATEGORY" val="diagram"/>
  <p:tag name="KSO_WM_TEMPLATE_INDEX" val="9201"/>
  <p:tag name="KSO_WM_TAG_VERSION" val="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a"/>
  <p:tag name="KSO_WM_UNIT_INDEX" val="1"/>
  <p:tag name="KSO_WM_UNIT_ID" val="256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9"/>
  <p:tag name="KSO_WM_TEMPLATE_CATEGORY" val="diagram"/>
  <p:tag name="KSO_WM_TEMPLATE_INDEX" val="9045"/>
  <p:tag name="KSO_WM_TAG_VERSION" val="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0"/>
  <p:tag name="KSO_WM_TEMPLATE_CATEGORY" val="diagram"/>
  <p:tag name="KSO_WM_TEMPLATE_INDEX" val="9045"/>
  <p:tag name="KSO_WM_TAG_VERSION" val="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045"/>
  <p:tag name="KSO_WM_UNIT_TYPE" val="a"/>
  <p:tag name="KSO_WM_UNIT_INDEX" val="1"/>
  <p:tag name="KSO_WM_UNIT_ID" val="25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24"/>
  <p:tag name="KSO_WM_TAG_VERSION" val="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2"/>
  <p:tag name="KSO_WM_TEMPLATE_CATEGORY" val="diagram"/>
  <p:tag name="KSO_WM_TEMPLATE_INDEX" val="9045"/>
  <p:tag name="KSO_WM_TAG_VERSION" val="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6"/>
  <p:tag name="KSO_WM_TEMPLATE_CATEGORY" val="diagram"/>
  <p:tag name="KSO_WM_TEMPLATE_INDEX" val="9045"/>
  <p:tag name="KSO_WM_TAG_VERSION" val="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3"/>
  <p:tag name="KSO_WM_TEMPLATE_CATEGORY" val="diagram"/>
  <p:tag name="KSO_WM_TEMPLATE_INDEX" val="9045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9201"/>
  <p:tag name="KSO_WM_UNIT_TYPE" val="a"/>
  <p:tag name="KSO_WM_UNIT_INDEX" val="1"/>
  <p:tag name="KSO_WM_UNIT_ID" val="256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4"/>
  <p:tag name="KSO_WM_TEMPLATE_CATEGORY" val="diagram"/>
  <p:tag name="KSO_WM_TEMPLATE_INDEX" val="9045"/>
  <p:tag name="KSO_WM_TAG_VERSION" val="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5"/>
  <p:tag name="KSO_WM_TEMPLATE_CATEGORY" val="diagram"/>
  <p:tag name="KSO_WM_TEMPLATE_INDEX" val="9045"/>
  <p:tag name="KSO_WM_TAG_VERSION" val="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201_1*i*6"/>
  <p:tag name="KSO_WM_TEMPLATE_CATEGORY" val="diagram"/>
  <p:tag name="KSO_WM_TEMPLATE_INDEX" val="9201"/>
  <p:tag name="KSO_WM_TAG_VERSION" val="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0"/>
  <p:tag name="KSO_WM_TEMPLATE_CATEGORY" val="diagram"/>
  <p:tag name="KSO_WM_TEMPLATE_INDEX" val="9045"/>
  <p:tag name="KSO_WM_TAG_VERSION" val="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9045_1*i*1"/>
  <p:tag name="KSO_WM_TEMPLATE_CATEGORY" val="diagram"/>
  <p:tag name="KSO_WM_TEMPLATE_INDEX" val="9045"/>
  <p:tag name="KSO_WM_TAG_VERSION" val="1.0"/>
</p:tagLst>
</file>

<file path=ppt/theme/theme1.xml><?xml version="1.0" encoding="utf-8"?>
<a:theme xmlns:a="http://schemas.openxmlformats.org/drawingml/2006/main" name="0603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603字体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03" id="{C1F639DE-BF13-45BB-822B-4C1F9ECBE375}" vid="{50503BC2-BF13-4A92-B3AA-38D9203FC6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163</TotalTime>
  <Words>949</Words>
  <Application>Microsoft Office PowerPoint</Application>
  <PresentationFormat>全屏显示(4:3)</PresentationFormat>
  <Paragraphs>183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华文琥珀</vt:lpstr>
      <vt:lpstr>华文楷体</vt:lpstr>
      <vt:lpstr>微软雅黑</vt:lpstr>
      <vt:lpstr>微软雅黑 Light</vt:lpstr>
      <vt:lpstr>Arial</vt:lpstr>
      <vt:lpstr>Arial Black</vt:lpstr>
      <vt:lpstr>Wingdings 2</vt:lpstr>
      <vt:lpstr>0603</vt:lpstr>
      <vt:lpstr>PowerPoint 演示文稿</vt:lpstr>
      <vt:lpstr>九月，你好！秋天，你好！</vt:lpstr>
      <vt:lpstr>迎接九月，迎接成熟</vt:lpstr>
      <vt:lpstr>九月，是静美的时节</vt:lpstr>
      <vt:lpstr>九月，是感恩师长的时节</vt:lpstr>
      <vt:lpstr>九月，是淡然处之的时节</vt:lpstr>
      <vt:lpstr>九月，收获青春栽培的梦想</vt:lpstr>
      <vt:lpstr>九月，感恩经历过的美好</vt:lpstr>
      <vt:lpstr>九月，接纳自己，拥抱自己</vt:lpstr>
      <vt:lpstr>九月，学会独立，保持学习的状态</vt:lpstr>
      <vt:lpstr>九月，保持一颗纯洁善良的心</vt:lpstr>
      <vt:lpstr>九月，勇敢继续前行， 迎接想要的生活</vt:lpstr>
      <vt:lpstr>秋天，你好！夏天，再见！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chendandan@vip.126.com</dc:creator>
  <cp:lastModifiedBy>HR-Yan Jing</cp:lastModifiedBy>
  <cp:revision>27</cp:revision>
  <dcterms:created xsi:type="dcterms:W3CDTF">2017-09-01T06:26:48Z</dcterms:created>
  <dcterms:modified xsi:type="dcterms:W3CDTF">2017-09-15T01:04:14Z</dcterms:modified>
</cp:coreProperties>
</file>