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58" r:id="rId4"/>
    <p:sldId id="257" r:id="rId5"/>
    <p:sldId id="264" r:id="rId6"/>
    <p:sldId id="262" r:id="rId7"/>
    <p:sldId id="263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28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23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077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072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05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90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576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508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1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366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869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A6A1-6615-4534-9EF7-66854A99C13C}" type="datetimeFigureOut">
              <a:rPr lang="zh-CN" altLang="en-US" smtClean="0"/>
              <a:t>2017-5-16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C21A-15CF-46D0-AE0E-0597956738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7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8"/>
            <a:ext cx="9144000" cy="50188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2093451" y="5278362"/>
            <a:ext cx="530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6000" kern="100" dirty="0">
                <a:solidFill>
                  <a:schemeClr val="accent4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费斯汀格法则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51681" y="3928406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 </a:t>
            </a:r>
            <a:r>
              <a:rPr lang="en-US" altLang="zh-CN" sz="160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266</a:t>
            </a:r>
            <a:r>
              <a:rPr lang="zh-CN" altLang="en-US" sz="160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 </a:t>
            </a: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2526890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416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48946" y="4571998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43" y="4764783"/>
            <a:ext cx="1830422" cy="1830422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188796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29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301337" y="5299189"/>
            <a:ext cx="8541326" cy="1021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美国社会心理学家费斯汀格（</a:t>
            </a:r>
            <a:r>
              <a:rPr lang="en-US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Festinger</a:t>
            </a:r>
            <a:r>
              <a:rPr lang="zh-CN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）有一个很出名的判断，被人们称为“费斯汀格法则”：</a:t>
            </a:r>
            <a:endParaRPr lang="zh-CN" altLang="zh-CN" sz="1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3E3E3E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 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生活中的</a:t>
            </a:r>
            <a:r>
              <a:rPr lang="en-US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％是由发生在你身上的事情组成，而另外的</a:t>
            </a:r>
            <a:r>
              <a:rPr lang="en-US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90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％则是由你对所发生的事情如何反应所决定。</a:t>
            </a:r>
            <a:r>
              <a:rPr lang="zh-CN" altLang="zh-CN" sz="140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400" dirty="0">
                <a:solidFill>
                  <a:srgbClr val="3E3E3E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 </a:t>
            </a:r>
            <a:endParaRPr lang="zh-CN" altLang="zh-CN" sz="1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换言之，生活中有</a:t>
            </a:r>
            <a:r>
              <a:rPr lang="en-US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10%</a:t>
            </a:r>
            <a:r>
              <a:rPr lang="zh-CN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的事情是我们无法掌控的，而另外的</a:t>
            </a:r>
            <a:r>
              <a:rPr lang="en-US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90%</a:t>
            </a:r>
            <a:r>
              <a:rPr lang="zh-CN" altLang="zh-CN" sz="1400" dirty="0" smtClean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却是我们能掌控的。</a:t>
            </a:r>
            <a:endParaRPr lang="zh-CN" altLang="zh-CN" sz="14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850904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94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610466" y="4894118"/>
            <a:ext cx="7923068" cy="1305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20"/>
              </a:lnSpc>
            </a:pPr>
            <a:r>
              <a:rPr lang="en-US" altLang="zh-CN" dirty="0">
                <a:solidFill>
                  <a:srgbClr val="3E3E3E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 </a:t>
            </a:r>
            <a:endParaRPr lang="zh-CN" altLang="zh-CN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费斯汀格在书中举了这样一个例子。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 </a:t>
            </a: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卡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斯丁早上起床后洗漱时，随手将自己高档手表放在洗漱台边，妻子怕被水淋湿了，就随手拿过去放在餐桌上。儿子起床后到餐桌上拿面包时，不小心将手表碰到地上摔坏了。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273079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977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7590" y="5074502"/>
            <a:ext cx="8291945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卡斯丁疼爱手表，就照儿子的屁股揍了一顿。然后黑着脸骂了妻子一通。妻子不服气，说是怕水把手表打湿。卡斯丁说他的手表是防水的。</a:t>
            </a:r>
            <a:endParaRPr lang="en-US" altLang="zh-CN" sz="1400" dirty="0">
              <a:solidFill>
                <a:srgbClr val="3E3E3E"/>
              </a:solidFill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于是二人猛烈地斗嘴起来。一气之下卡斯丁早餐也没有吃，直接开车去了公司，快到公司时突然记起忘了拿公文包，又立刻转回家。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矩形 3" descr="data:image/gif;base64,iVBORw0KGgoAAAANSUhEUgAAAAEAAAABCAYAAAAfFcSJAAAADUlEQVQImWNgYGBgAAAABQABh6FO1A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CN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720833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240311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3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519545" y="5268190"/>
            <a:ext cx="81854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可是家中没人，妻子上班去了，儿子上学去了，卡斯丁钥匙留在公文包里，他进不了门，只好打电话向妻子要钥匙。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妻子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慌慌张张地往家赶时，撞翻了路边水果摊，摊主拉住她不让她走，要她赔偿，她不得不赔了一笔钱才摆脱。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60368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69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矩形 4"/>
          <p:cNvSpPr/>
          <p:nvPr/>
        </p:nvSpPr>
        <p:spPr>
          <a:xfrm>
            <a:off x="457199" y="4873336"/>
            <a:ext cx="82399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待拿到公文包后，卡斯丁已迟到了</a:t>
            </a:r>
            <a:r>
              <a:rPr lang="en-US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15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分钟，挨了上司一顿严厉批评，卡斯丁的心情坏到了极点。下班前又因一件小事，跟同事吵了一架。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妻子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也因早退被扣除当月全勤奖，儿子这天参加棒球赛，原本夺冠有望，却因心情不好发挥不佳，第一局就被淘汰了</a:t>
            </a: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en-US" altLang="zh-CN" sz="1400" dirty="0" smtClean="0">
              <a:solidFill>
                <a:srgbClr val="3E3E3E"/>
              </a:solidFill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lang="zh-CN" altLang="zh-CN" sz="1400" b="1" dirty="0">
                <a:solidFill>
                  <a:srgbClr val="FF0000"/>
                </a:solidFill>
              </a:rPr>
              <a:t>在这个事例中，手表摔坏是其中的</a:t>
            </a:r>
            <a:r>
              <a:rPr lang="en-US" altLang="zh-CN" sz="1400" b="1" dirty="0">
                <a:solidFill>
                  <a:srgbClr val="FF0000"/>
                </a:solidFill>
              </a:rPr>
              <a:t>10%</a:t>
            </a:r>
            <a:r>
              <a:rPr lang="zh-CN" altLang="zh-CN" sz="1400" b="1" dirty="0">
                <a:solidFill>
                  <a:srgbClr val="FF0000"/>
                </a:solidFill>
              </a:rPr>
              <a:t>，后面一系列事情就是另外的</a:t>
            </a:r>
            <a:r>
              <a:rPr lang="en-US" altLang="zh-CN" sz="1400" b="1" dirty="0">
                <a:solidFill>
                  <a:srgbClr val="FF0000"/>
                </a:solidFill>
              </a:rPr>
              <a:t>90%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。</a:t>
            </a:r>
            <a:endParaRPr lang="zh-CN" altLang="zh-CN" sz="1400" dirty="0">
              <a:solidFill>
                <a:srgbClr val="FF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259013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773"/>
            <a:ext cx="9144000" cy="47174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矩形 4"/>
          <p:cNvSpPr/>
          <p:nvPr/>
        </p:nvSpPr>
        <p:spPr>
          <a:xfrm>
            <a:off x="311727" y="4748643"/>
            <a:ext cx="85725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都是由于当事人没有很好地掌控那</a:t>
            </a:r>
            <a:r>
              <a:rPr lang="en-US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90%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，才导致了这一天成为“闹心的一天”。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试想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，卡斯丁在那</a:t>
            </a:r>
            <a:r>
              <a:rPr lang="en-US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10%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产生后，假如换一种反应。比如，他抚慰儿子：“不要紧，儿子，手表摔坏了没事，我拿去修修就好了。”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这样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正确的认识与评价那些既已发生的事情，谨慎地作出反应，</a:t>
            </a: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那么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随后的一切就不会发生了</a:t>
            </a: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可见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，你控制不了前面的</a:t>
            </a:r>
            <a:r>
              <a:rPr lang="en-US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10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％，但完全可以通过你的心态与行为决定剩余的</a:t>
            </a:r>
            <a:r>
              <a:rPr lang="en-US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90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％</a:t>
            </a:r>
            <a:r>
              <a:rPr lang="zh-CN" altLang="zh-CN" sz="1400" b="1" dirty="0" smtClean="0">
                <a:solidFill>
                  <a:srgbClr val="AA0000"/>
                </a:solidFill>
                <a:effectLst/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</a:t>
            </a:r>
            <a:endParaRPr lang="en-US" altLang="zh-CN" sz="1400" b="1" dirty="0">
              <a:solidFill>
                <a:srgbClr val="3E3E3E"/>
              </a:solidFill>
              <a:effectLst/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不如意事难免会有，但我们可以作出“比较不坏”、或者说“更为有利”的选择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：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 选择不庸人自扰，不因小失大</a:t>
            </a:r>
            <a:r>
              <a:rPr lang="zh-CN" altLang="zh-CN" sz="1400" dirty="0" smtClean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；选择</a:t>
            </a: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不让偶发的小事影响到我们宝贵的平和心境与更重要的事情。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1400" dirty="0" smtClean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45473" y="228306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0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718" y="4983172"/>
            <a:ext cx="828155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生活中，看似互不相干的事情，却可能有着某种内在的联系，你的一个小小的举动不仅会影响自己，也会影响到周围的每一个人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。不要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忽视那些不起眼的小事情，要通过正确的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处理。不要因小失大</a:t>
            </a:r>
            <a:r>
              <a:rPr lang="zh-CN" altLang="en-US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，防止不好的结果发生。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55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693578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3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592281" y="5113087"/>
            <a:ext cx="80321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在现实生活中，常听人抱怨：我怎么就这么不走运呢，每天总有一些倒霉的事缠着我，怎样就不让我消停一下有个好心情呢，谁能帮帮我？</a:t>
            </a:r>
            <a:endParaRPr lang="en-US" altLang="zh-CN" sz="1400" dirty="0">
              <a:solidFill>
                <a:srgbClr val="3E3E3E"/>
              </a:solidFill>
              <a:latin typeface="宋体" panose="02010600030101010101" pitchFamily="2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400" dirty="0">
                <a:solidFill>
                  <a:srgbClr val="3E3E3E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宋体" panose="02010600030101010101" pitchFamily="2" charset="-122"/>
              </a:rPr>
              <a:t>这都是一个心态问题。其实能帮助自己的不是他人，而是自己。倘若了解并能熟练运用“费斯汀格法则”处事，一切问题就迎刃而解了。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042803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618</Words>
  <Application>Microsoft Office PowerPoint</Application>
  <PresentationFormat>全屏显示(4:3)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华文琥珀</vt:lpstr>
      <vt:lpstr>华文楷体</vt:lpstr>
      <vt:lpstr>华文新魏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9</cp:revision>
  <dcterms:created xsi:type="dcterms:W3CDTF">2017-05-08T06:26:11Z</dcterms:created>
  <dcterms:modified xsi:type="dcterms:W3CDTF">2017-05-16T06:50:52Z</dcterms:modified>
</cp:coreProperties>
</file>