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2" r:id="rId2"/>
    <p:sldId id="256" r:id="rId3"/>
    <p:sldId id="260" r:id="rId4"/>
    <p:sldId id="259" r:id="rId5"/>
    <p:sldId id="258" r:id="rId6"/>
    <p:sldId id="257" r:id="rId7"/>
    <p:sldId id="261" r:id="rId8"/>
    <p:sldId id="268" r:id="rId9"/>
    <p:sldId id="267" r:id="rId10"/>
    <p:sldId id="266" r:id="rId11"/>
  </p:sldIdLst>
  <p:sldSz cx="9144000" cy="6858000" type="screen4x3"/>
  <p:notesSz cx="6858000" cy="9144000"/>
  <p:defaultTextStyle>
    <a:defPPr>
      <a:defRPr lang="zh-CN"/>
    </a:defPPr>
    <a:lvl1pPr marL="0" algn="l" defTabSz="718444" rtl="0" eaLnBrk="1" latinLnBrk="0" hangingPunct="1">
      <a:defRPr sz="1414" kern="1200">
        <a:solidFill>
          <a:schemeClr val="tx1"/>
        </a:solidFill>
        <a:latin typeface="+mn-lt"/>
        <a:ea typeface="+mn-ea"/>
        <a:cs typeface="+mn-cs"/>
      </a:defRPr>
    </a:lvl1pPr>
    <a:lvl2pPr marL="359222" algn="l" defTabSz="718444" rtl="0" eaLnBrk="1" latinLnBrk="0" hangingPunct="1">
      <a:defRPr sz="1414" kern="1200">
        <a:solidFill>
          <a:schemeClr val="tx1"/>
        </a:solidFill>
        <a:latin typeface="+mn-lt"/>
        <a:ea typeface="+mn-ea"/>
        <a:cs typeface="+mn-cs"/>
      </a:defRPr>
    </a:lvl2pPr>
    <a:lvl3pPr marL="718444" algn="l" defTabSz="718444" rtl="0" eaLnBrk="1" latinLnBrk="0" hangingPunct="1">
      <a:defRPr sz="1414" kern="1200">
        <a:solidFill>
          <a:schemeClr val="tx1"/>
        </a:solidFill>
        <a:latin typeface="+mn-lt"/>
        <a:ea typeface="+mn-ea"/>
        <a:cs typeface="+mn-cs"/>
      </a:defRPr>
    </a:lvl3pPr>
    <a:lvl4pPr marL="1077666" algn="l" defTabSz="718444" rtl="0" eaLnBrk="1" latinLnBrk="0" hangingPunct="1">
      <a:defRPr sz="1414" kern="1200">
        <a:solidFill>
          <a:schemeClr val="tx1"/>
        </a:solidFill>
        <a:latin typeface="+mn-lt"/>
        <a:ea typeface="+mn-ea"/>
        <a:cs typeface="+mn-cs"/>
      </a:defRPr>
    </a:lvl4pPr>
    <a:lvl5pPr marL="1436888" algn="l" defTabSz="718444" rtl="0" eaLnBrk="1" latinLnBrk="0" hangingPunct="1">
      <a:defRPr sz="1414" kern="1200">
        <a:solidFill>
          <a:schemeClr val="tx1"/>
        </a:solidFill>
        <a:latin typeface="+mn-lt"/>
        <a:ea typeface="+mn-ea"/>
        <a:cs typeface="+mn-cs"/>
      </a:defRPr>
    </a:lvl5pPr>
    <a:lvl6pPr marL="1796110" algn="l" defTabSz="718444" rtl="0" eaLnBrk="1" latinLnBrk="0" hangingPunct="1">
      <a:defRPr sz="1414" kern="1200">
        <a:solidFill>
          <a:schemeClr val="tx1"/>
        </a:solidFill>
        <a:latin typeface="+mn-lt"/>
        <a:ea typeface="+mn-ea"/>
        <a:cs typeface="+mn-cs"/>
      </a:defRPr>
    </a:lvl6pPr>
    <a:lvl7pPr marL="2155332" algn="l" defTabSz="718444" rtl="0" eaLnBrk="1" latinLnBrk="0" hangingPunct="1">
      <a:defRPr sz="1414" kern="1200">
        <a:solidFill>
          <a:schemeClr val="tx1"/>
        </a:solidFill>
        <a:latin typeface="+mn-lt"/>
        <a:ea typeface="+mn-ea"/>
        <a:cs typeface="+mn-cs"/>
      </a:defRPr>
    </a:lvl7pPr>
    <a:lvl8pPr marL="2514554" algn="l" defTabSz="718444" rtl="0" eaLnBrk="1" latinLnBrk="0" hangingPunct="1">
      <a:defRPr sz="1414" kern="1200">
        <a:solidFill>
          <a:schemeClr val="tx1"/>
        </a:solidFill>
        <a:latin typeface="+mn-lt"/>
        <a:ea typeface="+mn-ea"/>
        <a:cs typeface="+mn-cs"/>
      </a:defRPr>
    </a:lvl8pPr>
    <a:lvl9pPr marL="2873776" algn="l" defTabSz="718444" rtl="0" eaLnBrk="1" latinLnBrk="0" hangingPunct="1">
      <a:defRPr sz="141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92" d="100"/>
          <a:sy n="92" d="100"/>
        </p:scale>
        <p:origin x="88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8D193-01A6-414D-81EB-0AD69957A308}" type="datetimeFigureOut">
              <a:rPr lang="zh-CN" altLang="en-US" smtClean="0"/>
              <a:t>2017-1-19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F4890-17E8-45B0-A848-9762D9DEC4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4559591"/>
      </p:ext>
    </p:extLst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8D193-01A6-414D-81EB-0AD69957A308}" type="datetimeFigureOut">
              <a:rPr lang="zh-CN" altLang="en-US" smtClean="0"/>
              <a:t>2017-1-19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F4890-17E8-45B0-A848-9762D9DEC4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8085361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8D193-01A6-414D-81EB-0AD69957A308}" type="datetimeFigureOut">
              <a:rPr lang="zh-CN" altLang="en-US" smtClean="0"/>
              <a:t>2017-1-19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F4890-17E8-45B0-A848-9762D9DEC4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4604880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8D193-01A6-414D-81EB-0AD69957A308}" type="datetimeFigureOut">
              <a:rPr lang="zh-CN" altLang="en-US" smtClean="0"/>
              <a:t>2017-1-19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F4890-17E8-45B0-A848-9762D9DEC4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3412284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8D193-01A6-414D-81EB-0AD69957A308}" type="datetimeFigureOut">
              <a:rPr lang="zh-CN" altLang="en-US" smtClean="0"/>
              <a:t>2017-1-19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F4890-17E8-45B0-A848-9762D9DEC4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8325707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8D193-01A6-414D-81EB-0AD69957A308}" type="datetimeFigureOut">
              <a:rPr lang="zh-CN" altLang="en-US" smtClean="0"/>
              <a:t>2017-1-19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F4890-17E8-45B0-A848-9762D9DEC4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0842997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8D193-01A6-414D-81EB-0AD69957A308}" type="datetimeFigureOut">
              <a:rPr lang="zh-CN" altLang="en-US" smtClean="0"/>
              <a:t>2017-1-19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F4890-17E8-45B0-A848-9762D9DEC4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8729387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8D193-01A6-414D-81EB-0AD69957A308}" type="datetimeFigureOut">
              <a:rPr lang="zh-CN" altLang="en-US" smtClean="0"/>
              <a:t>2017-1-19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F4890-17E8-45B0-A848-9762D9DEC4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2138274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8D193-01A6-414D-81EB-0AD69957A308}" type="datetimeFigureOut">
              <a:rPr lang="zh-CN" altLang="en-US" smtClean="0"/>
              <a:t>2017-1-19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F4890-17E8-45B0-A848-9762D9DEC4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0032578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8D193-01A6-414D-81EB-0AD69957A308}" type="datetimeFigureOut">
              <a:rPr lang="zh-CN" altLang="en-US" smtClean="0"/>
              <a:t>2017-1-19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F4890-17E8-45B0-A848-9762D9DEC4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8819695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8D193-01A6-414D-81EB-0AD69957A308}" type="datetimeFigureOut">
              <a:rPr lang="zh-CN" altLang="en-US" smtClean="0"/>
              <a:t>2017-1-19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F4890-17E8-45B0-A848-9762D9DEC4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0199797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B8D193-01A6-414D-81EB-0AD69957A308}" type="datetimeFigureOut">
              <a:rPr lang="zh-CN" altLang="en-US" smtClean="0"/>
              <a:t>2017-1-19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BF4890-17E8-45B0-A848-9762D9DEC4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5970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>
    <p:cover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4889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文本框 2"/>
          <p:cNvSpPr txBox="1"/>
          <p:nvPr/>
        </p:nvSpPr>
        <p:spPr>
          <a:xfrm>
            <a:off x="1716685" y="5746175"/>
            <a:ext cx="6119445" cy="731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154" dirty="0">
                <a:solidFill>
                  <a:schemeClr val="accent2">
                    <a:lumMod val="7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理财与钱多钱少没有关系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9787" y="70845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194873" y="4204482"/>
            <a:ext cx="3286125" cy="911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chemeClr val="accent1"/>
                </a:solidFill>
                <a:latin typeface="Arial Black" pitchFamily="34" charset="0"/>
                <a:ea typeface="华文琥珀" pitchFamily="2" charset="-122"/>
              </a:rPr>
              <a:t>AEM</a:t>
            </a:r>
            <a:r>
              <a:rPr lang="zh-CN" altLang="en-US" sz="3200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周末分享</a:t>
            </a:r>
          </a:p>
          <a:p>
            <a:pPr algn="r">
              <a:spcBef>
                <a:spcPct val="50000"/>
              </a:spcBef>
            </a:pPr>
            <a:r>
              <a:rPr lang="zh-CN" altLang="en-US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第 </a:t>
            </a:r>
            <a:r>
              <a:rPr lang="en-US" altLang="zh-CN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251</a:t>
            </a:r>
            <a:r>
              <a:rPr lang="zh-CN" altLang="en-US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 </a:t>
            </a:r>
            <a:r>
              <a:rPr lang="zh-CN" altLang="en-US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期</a:t>
            </a:r>
          </a:p>
        </p:txBody>
      </p:sp>
    </p:spTree>
    <p:extLst>
      <p:ext uri="{BB962C8B-B14F-4D97-AF65-F5344CB8AC3E}">
        <p14:creationId xmlns:p14="http://schemas.microsoft.com/office/powerpoint/2010/main" val="306157801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5512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9787" y="70845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668" y="4764783"/>
            <a:ext cx="1830422" cy="1830422"/>
          </a:xfrm>
          <a:prstGeom prst="rect">
            <a:avLst/>
          </a:prstGeom>
        </p:spPr>
      </p:pic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738555" y="4571999"/>
            <a:ext cx="4612763" cy="221599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   </a:t>
            </a:r>
            <a:r>
              <a:rPr lang="zh-CN" altLang="en-US" sz="54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周末愉快！</a:t>
            </a:r>
          </a:p>
          <a:p>
            <a:pPr algn="ctr">
              <a:spcBef>
                <a:spcPct val="50000"/>
              </a:spcBef>
            </a:pPr>
            <a:r>
              <a:rPr lang="zh-CN" altLang="en-US" sz="32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共创  共进  共赢  共享</a:t>
            </a:r>
          </a:p>
          <a:p>
            <a:pPr algn="r">
              <a:spcBef>
                <a:spcPct val="50000"/>
              </a:spcBef>
            </a:pPr>
            <a:r>
              <a:rPr lang="en-US" altLang="zh-CN" sz="18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AEM</a:t>
            </a:r>
            <a:r>
              <a:rPr lang="zh-CN" altLang="en-US" sz="18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科技人力资源部</a:t>
            </a:r>
          </a:p>
        </p:txBody>
      </p:sp>
    </p:spTree>
    <p:extLst>
      <p:ext uri="{BB962C8B-B14F-4D97-AF65-F5344CB8AC3E}">
        <p14:creationId xmlns:p14="http://schemas.microsoft.com/office/powerpoint/2010/main" val="280130469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200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矩形 4"/>
          <p:cNvSpPr/>
          <p:nvPr/>
        </p:nvSpPr>
        <p:spPr>
          <a:xfrm>
            <a:off x="435619" y="5393085"/>
            <a:ext cx="831352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23"/>
              </a:lnSpc>
            </a:pPr>
            <a:r>
              <a:rPr lang="zh-CN" altLang="en-US" sz="1385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老王拿着</a:t>
            </a:r>
            <a:r>
              <a:rPr lang="en-US" altLang="zh-CN" sz="1385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</a:t>
            </a:r>
            <a:r>
              <a:rPr lang="zh-CN" altLang="en-US" sz="1385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块钱到瓜园预定西瓜，瓜农说这钱连半个西瓜也买不到，老王不甘心，他软磨硬泡，瓜农被他弄烦了，顺手指了指瓜地里一个还没成熟的小西瓜说：“好瓜买不了，你就预定这个小西瓜吧。”瓜农本以为他都这么说了，老王会放弃，谁知他竟爽快地答应了，花了</a:t>
            </a:r>
            <a:r>
              <a:rPr lang="en-US" altLang="zh-CN" sz="1385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</a:t>
            </a:r>
            <a:r>
              <a:rPr lang="zh-CN" altLang="en-US" sz="1385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块钱定下了这个尚未成熟的小西瓜。</a:t>
            </a:r>
            <a:endParaRPr lang="zh-CN" altLang="en-US" sz="1385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9787" y="70845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346935727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50395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矩形 2"/>
          <p:cNvSpPr/>
          <p:nvPr/>
        </p:nvSpPr>
        <p:spPr>
          <a:xfrm>
            <a:off x="517547" y="5266797"/>
            <a:ext cx="810890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23"/>
              </a:lnSpc>
            </a:pPr>
            <a:r>
              <a:rPr lang="zh-CN" altLang="en-US" sz="1385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瓜农不解：“小西瓜又不能吃，你要它有什么用？”老王说：“反正交了钱这个小西瓜就是我的了，过两个月我再来拿。”两个月后，老王抱着已经瓜熟蒂落的大西瓜高兴而去。</a:t>
            </a:r>
          </a:p>
          <a:p>
            <a:pPr>
              <a:lnSpc>
                <a:spcPts val="2423"/>
              </a:lnSpc>
            </a:pPr>
            <a:r>
              <a:rPr lang="zh-CN" altLang="en-US" sz="1385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买瓜看似是一件不起眼的小事，里面却蕴含着“提前投资、赚未来钱”的道理。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9787" y="70845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335317628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0603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矩形 2"/>
          <p:cNvSpPr/>
          <p:nvPr/>
        </p:nvSpPr>
        <p:spPr>
          <a:xfrm>
            <a:off x="415637" y="5301933"/>
            <a:ext cx="839585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23"/>
              </a:lnSpc>
            </a:pPr>
            <a:r>
              <a:rPr lang="zh-CN" altLang="en-US" sz="1385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在投资理财的过程中，没钱不要紧，拿小钱买“小西瓜”，只要你能耐心等待，再丑再不起眼的小西瓜，总有瓜熟蒂落的一天。理财要从小事做起，要从任何一个小细节约束自己。没有自我约束、纪律、节俭、耐心，总是指望着天上掉馅饼，这样的心态是可怕的，也是不可能获得成功的。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9787" y="70845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161258039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8941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矩形 2"/>
          <p:cNvSpPr/>
          <p:nvPr/>
        </p:nvSpPr>
        <p:spPr>
          <a:xfrm>
            <a:off x="384463" y="5113329"/>
            <a:ext cx="837507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23"/>
              </a:lnSpc>
            </a:pPr>
            <a:r>
              <a:rPr lang="zh-CN" altLang="en-US" sz="1385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英国一名</a:t>
            </a:r>
            <a:r>
              <a:rPr lang="en-US" altLang="zh-CN" sz="1385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71</a:t>
            </a:r>
            <a:r>
              <a:rPr lang="zh-CN" altLang="en-US" sz="1385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岁的老人托马斯，上世纪</a:t>
            </a:r>
            <a:r>
              <a:rPr lang="en-US" altLang="zh-CN" sz="1385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60</a:t>
            </a:r>
            <a:r>
              <a:rPr lang="zh-CN" altLang="en-US" sz="1385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年代在银行里存了</a:t>
            </a:r>
            <a:r>
              <a:rPr lang="en-US" altLang="zh-CN" sz="1385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120</a:t>
            </a:r>
            <a:r>
              <a:rPr lang="zh-CN" altLang="en-US" sz="1385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英镑现金，这笔钱在当时看，也算是一笔不小的资产了。可是，托马斯后来却将这笔存款忘得一干二净。直到最近，他的妻子在家中的抽屉底下发现了</a:t>
            </a:r>
            <a:r>
              <a:rPr lang="en-US" altLang="zh-CN" sz="1385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1385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张</a:t>
            </a:r>
            <a:r>
              <a:rPr lang="en-US" altLang="zh-CN" sz="1385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50</a:t>
            </a:r>
            <a:r>
              <a:rPr lang="zh-CN" altLang="en-US" sz="1385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多年前的存折。专家称，通过</a:t>
            </a:r>
            <a:r>
              <a:rPr lang="en-US" altLang="zh-CN" sz="1385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50</a:t>
            </a:r>
            <a:r>
              <a:rPr lang="zh-CN" altLang="en-US" sz="1385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多年的“利滚利”，托马斯当年的</a:t>
            </a:r>
            <a:r>
              <a:rPr lang="en-US" altLang="zh-CN" sz="1385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120</a:t>
            </a:r>
            <a:r>
              <a:rPr lang="zh-CN" altLang="en-US" sz="1385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英镑存款，如今已经翻了</a:t>
            </a:r>
            <a:r>
              <a:rPr lang="en-US" altLang="zh-CN" sz="1385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58</a:t>
            </a:r>
            <a:r>
              <a:rPr lang="zh-CN" altLang="en-US" sz="1385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倍，变成了大约</a:t>
            </a:r>
            <a:r>
              <a:rPr lang="en-US" altLang="zh-CN" sz="1385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7000</a:t>
            </a:r>
            <a:r>
              <a:rPr lang="zh-CN" altLang="en-US" sz="1385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英镑。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9787" y="70845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41229721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5" y="0"/>
            <a:ext cx="9137605" cy="49841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矩形 2"/>
          <p:cNvSpPr/>
          <p:nvPr/>
        </p:nvSpPr>
        <p:spPr>
          <a:xfrm>
            <a:off x="384465" y="5159690"/>
            <a:ext cx="842702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23"/>
              </a:lnSpc>
            </a:pPr>
            <a:r>
              <a:rPr lang="zh-CN" altLang="en-US" sz="1385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不过，对于托马斯来说，当时的这笔“巨款”，存在银行</a:t>
            </a:r>
            <a:r>
              <a:rPr lang="en-US" altLang="zh-CN" sz="1385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50</a:t>
            </a:r>
            <a:r>
              <a:rPr lang="zh-CN" altLang="en-US" sz="1385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多年，并不是最好的理财方式。如果当年托马斯用</a:t>
            </a:r>
            <a:r>
              <a:rPr lang="en-US" altLang="zh-CN" sz="1385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120</a:t>
            </a:r>
            <a:r>
              <a:rPr lang="zh-CN" altLang="en-US" sz="1385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英镑进行抵押贷款购房，那么他拥有的房子现在已经价值</a:t>
            </a:r>
            <a:r>
              <a:rPr lang="en-US" altLang="zh-CN" sz="1385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18</a:t>
            </a:r>
            <a:r>
              <a:rPr lang="zh-CN" altLang="en-US" sz="1385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万英镑了，也就是说房价翻了大约</a:t>
            </a:r>
            <a:r>
              <a:rPr lang="en-US" altLang="zh-CN" sz="1385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600</a:t>
            </a:r>
            <a:r>
              <a:rPr lang="zh-CN" altLang="en-US" sz="1385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倍；如果他在当年花</a:t>
            </a:r>
            <a:r>
              <a:rPr lang="en-US" altLang="zh-CN" sz="1385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120</a:t>
            </a:r>
            <a:r>
              <a:rPr lang="zh-CN" altLang="en-US" sz="1385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英镑购买一箱皮特拉斯城堡的葡萄酒，到今天这箱葡萄酒的价值也已升到</a:t>
            </a:r>
            <a:r>
              <a:rPr lang="en-US" altLang="zh-CN" sz="1385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1.5</a:t>
            </a:r>
            <a:r>
              <a:rPr lang="zh-CN" altLang="en-US" sz="1385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万英镑，相当于翻了</a:t>
            </a:r>
            <a:r>
              <a:rPr lang="en-US" altLang="zh-CN" sz="1385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120</a:t>
            </a:r>
            <a:r>
              <a:rPr lang="zh-CN" altLang="en-US" sz="1385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倍</a:t>
            </a:r>
            <a:r>
              <a:rPr lang="en-US" altLang="zh-CN" sz="1385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……</a:t>
            </a:r>
            <a:endParaRPr lang="zh-CN" altLang="en-US" sz="1385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9787" y="70845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329835988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227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矩形 4"/>
          <p:cNvSpPr/>
          <p:nvPr/>
        </p:nvSpPr>
        <p:spPr>
          <a:xfrm>
            <a:off x="400050" y="5420196"/>
            <a:ext cx="83439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23"/>
              </a:lnSpc>
            </a:pPr>
            <a:r>
              <a:rPr lang="zh-CN" altLang="en-US" sz="1385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那些号称“先挣钱再理财”人的都是一种定式思维，即有钱人才去理财，这种思维还体现在“理财就是投资”和“理财就意味着钱生钱”。其实理财并不是有钱人的专利，钱多钱少都需要好好打理自己的财富。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9787" y="70845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70164862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0188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矩形 2"/>
          <p:cNvSpPr/>
          <p:nvPr/>
        </p:nvSpPr>
        <p:spPr>
          <a:xfrm>
            <a:off x="457200" y="5417797"/>
            <a:ext cx="822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23"/>
              </a:lnSpc>
            </a:pPr>
            <a:r>
              <a:rPr lang="zh-CN" altLang="en-US" sz="1385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看到这里你是否心动了呢？其实企业理财和个人理财有异曲同工之妙，如何正确的投资则是其重中之重！</a:t>
            </a:r>
          </a:p>
          <a:p>
            <a:pPr>
              <a:lnSpc>
                <a:spcPts val="2423"/>
              </a:lnSpc>
            </a:pPr>
            <a:r>
              <a:rPr lang="zh-CN" altLang="en-US" sz="1385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想获得最优的投资效果，需要从项目、投资概念入手，正确的决策是关键，科学的分析是基础。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9787" y="70845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320389118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4784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矩形 2"/>
          <p:cNvSpPr/>
          <p:nvPr/>
        </p:nvSpPr>
        <p:spPr>
          <a:xfrm>
            <a:off x="493568" y="4851191"/>
            <a:ext cx="815686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23"/>
              </a:lnSpc>
            </a:pPr>
            <a:r>
              <a:rPr lang="zh-CN" altLang="en-US" sz="1385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投资决策与分析要以技术与财务相结合的视角，从理性、确定、无资源约束到非理性、不确定、有约束，从单个项目到项目群，涵盖项目投融资分析的各侧面；以项目实际案例为主线，以项目财务能力为核心，将项目投资分析的指标、报表、数据等予以综合集成。</a:t>
            </a:r>
          </a:p>
          <a:p>
            <a:pPr>
              <a:lnSpc>
                <a:spcPts val="2423"/>
              </a:lnSpc>
            </a:pPr>
            <a:r>
              <a:rPr lang="zh-CN" altLang="en-US" sz="1385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投资的门道太多难以一一详述，只有大家加强理财的概念，才能精通此道。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9787" y="70845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344315251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</TotalTime>
  <Words>723</Words>
  <Application>Microsoft Office PowerPoint</Application>
  <PresentationFormat>全屏显示(4:3)</PresentationFormat>
  <Paragraphs>27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0" baseType="lpstr">
      <vt:lpstr>黑体</vt:lpstr>
      <vt:lpstr>华文行楷</vt:lpstr>
      <vt:lpstr>华文琥珀</vt:lpstr>
      <vt:lpstr>华文楷体</vt:lpstr>
      <vt:lpstr>宋体</vt:lpstr>
      <vt:lpstr>Arial</vt:lpstr>
      <vt:lpstr>Arial Black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HR-Yan Jing</dc:creator>
  <cp:lastModifiedBy>HR-Yan Jing</cp:lastModifiedBy>
  <cp:revision>9</cp:revision>
  <dcterms:created xsi:type="dcterms:W3CDTF">2016-11-10T03:21:36Z</dcterms:created>
  <dcterms:modified xsi:type="dcterms:W3CDTF">2017-01-19T06:37:01Z</dcterms:modified>
</cp:coreProperties>
</file>