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62" r:id="rId4"/>
    <p:sldId id="256" r:id="rId5"/>
    <p:sldId id="266" r:id="rId6"/>
    <p:sldId id="265" r:id="rId7"/>
    <p:sldId id="260" r:id="rId8"/>
    <p:sldId id="261" r:id="rId9"/>
    <p:sldId id="259" r:id="rId10"/>
    <p:sldId id="264" r:id="rId11"/>
    <p:sldId id="267" r:id="rId12"/>
    <p:sldId id="258" r:id="rId13"/>
    <p:sldId id="268" r:id="rId14"/>
    <p:sldId id="269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A0B9-87D1-4C9C-9BF4-D16D2DF6C89D}" type="datetimeFigureOut">
              <a:rPr lang="zh-CN" altLang="en-US" smtClean="0"/>
              <a:t>2016-12-1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490D-8922-4428-AC1C-A782FB4714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500248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A0B9-87D1-4C9C-9BF4-D16D2DF6C89D}" type="datetimeFigureOut">
              <a:rPr lang="zh-CN" altLang="en-US" smtClean="0"/>
              <a:t>2016-12-1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490D-8922-4428-AC1C-A782FB4714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572154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A0B9-87D1-4C9C-9BF4-D16D2DF6C89D}" type="datetimeFigureOut">
              <a:rPr lang="zh-CN" altLang="en-US" smtClean="0"/>
              <a:t>2016-12-1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490D-8922-4428-AC1C-A782FB4714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695458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A0B9-87D1-4C9C-9BF4-D16D2DF6C89D}" type="datetimeFigureOut">
              <a:rPr lang="zh-CN" altLang="en-US" smtClean="0"/>
              <a:t>2016-12-1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490D-8922-4428-AC1C-A782FB4714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211508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A0B9-87D1-4C9C-9BF4-D16D2DF6C89D}" type="datetimeFigureOut">
              <a:rPr lang="zh-CN" altLang="en-US" smtClean="0"/>
              <a:t>2016-12-1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490D-8922-4428-AC1C-A782FB4714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95020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A0B9-87D1-4C9C-9BF4-D16D2DF6C89D}" type="datetimeFigureOut">
              <a:rPr lang="zh-CN" altLang="en-US" smtClean="0"/>
              <a:t>2016-12-1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490D-8922-4428-AC1C-A782FB4714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126498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A0B9-87D1-4C9C-9BF4-D16D2DF6C89D}" type="datetimeFigureOut">
              <a:rPr lang="zh-CN" altLang="en-US" smtClean="0"/>
              <a:t>2016-12-1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490D-8922-4428-AC1C-A782FB4714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577984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A0B9-87D1-4C9C-9BF4-D16D2DF6C89D}" type="datetimeFigureOut">
              <a:rPr lang="zh-CN" altLang="en-US" smtClean="0"/>
              <a:t>2016-12-1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490D-8922-4428-AC1C-A782FB4714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510505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A0B9-87D1-4C9C-9BF4-D16D2DF6C89D}" type="datetimeFigureOut">
              <a:rPr lang="zh-CN" altLang="en-US" smtClean="0"/>
              <a:t>2016-12-1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490D-8922-4428-AC1C-A782FB4714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265592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A0B9-87D1-4C9C-9BF4-D16D2DF6C89D}" type="datetimeFigureOut">
              <a:rPr lang="zh-CN" altLang="en-US" smtClean="0"/>
              <a:t>2016-12-1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490D-8922-4428-AC1C-A782FB4714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328487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A0B9-87D1-4C9C-9BF4-D16D2DF6C89D}" type="datetimeFigureOut">
              <a:rPr lang="zh-CN" altLang="en-US" smtClean="0"/>
              <a:t>2016-12-1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490D-8922-4428-AC1C-A782FB4714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629181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FA0B9-87D1-4C9C-9BF4-D16D2DF6C89D}" type="datetimeFigureOut">
              <a:rPr lang="zh-CN" altLang="en-US" smtClean="0"/>
              <a:t>2016-12-1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D490D-8922-4428-AC1C-A782FB4714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03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2874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171906" y="5623852"/>
            <a:ext cx="5039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600" b="1" kern="0" dirty="0">
                <a:solidFill>
                  <a:schemeClr val="accent4">
                    <a:lumMod val="50000"/>
                  </a:schemeClr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你的格局决定你的结局</a:t>
            </a:r>
            <a:endParaRPr lang="zh-CN" alt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568228" y="4069400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244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0071061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87.360doc.com/DownloadImg/2015/07/2409/56373769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3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675410" y="5182180"/>
            <a:ext cx="81464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b="1" dirty="0"/>
              <a:t>也正是出于这种“还债”的动力，史玉柱终于东山再起，且赚钱后的第一件事情就是还债。之后，他如履薄冰，小心翼翼，在一片废墟上，炼就了超过</a:t>
            </a:r>
            <a:r>
              <a:rPr lang="en-US" altLang="zh-CN" sz="1400" b="1" dirty="0"/>
              <a:t>500</a:t>
            </a:r>
            <a:r>
              <a:rPr lang="zh-CN" altLang="zh-CN" sz="1400" b="1" dirty="0"/>
              <a:t>亿元的财富。行军作战需要胆识，成功创业更需要胆识，只有想法却不敢去实现终究不会成功，莽撞行事也只会导致失败，有勇有谋才能事半功倍。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1877063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9565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83702" y="4626325"/>
            <a:ext cx="101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0" dirty="0">
                <a:solidFill>
                  <a:srgbClr val="D92142"/>
                </a:solidFill>
                <a:latin typeface="微软雅黑" panose="020B0503020204020204" pitchFamily="34" charset="-122"/>
                <a:cs typeface="宋体" panose="02010600030101010101" pitchFamily="2" charset="-122"/>
              </a:rPr>
              <a:t>4</a:t>
            </a:r>
            <a:r>
              <a:rPr lang="zh-CN" altLang="zh-CN" b="1" kern="0" dirty="0" smtClean="0">
                <a:solidFill>
                  <a:srgbClr val="D92142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、心态</a:t>
            </a:r>
            <a:endParaRPr lang="zh-CN" altLang="zh-CN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0575" y="5056321"/>
            <a:ext cx="8531698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b="1" dirty="0"/>
              <a:t>有很多投资者，不做投资的时候，看到别人赚钱，总是在想：有什么赚钱的好项目呢？真到做投资的时候，每个人都是抱着必赚的心理，所以一旦遇到亏损，与原来的期望不一致时，难免心态就出问题！然后会出现各种状况。这里说的只是一种现象，如果将其放大，很多时候我们在面临未来的预期何曾不是另一种形式的投资行为。</a:t>
            </a:r>
          </a:p>
          <a:p>
            <a:pPr>
              <a:lnSpc>
                <a:spcPct val="150000"/>
              </a:lnSpc>
            </a:pPr>
            <a:r>
              <a:rPr lang="zh-CN" altLang="zh-CN" sz="1400" b="1" dirty="0"/>
              <a:t>所以说，格局真的决定人生层次。</a:t>
            </a:r>
          </a:p>
          <a:p>
            <a:pPr>
              <a:lnSpc>
                <a:spcPts val="2135"/>
              </a:lnSpc>
            </a:pPr>
            <a:endParaRPr lang="zh-CN" altLang="zh-CN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6219243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271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7981" y="5254056"/>
            <a:ext cx="8291946" cy="1348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b="1" dirty="0"/>
              <a:t>格局在岳飞那里就是八千里路云和月，三千功名尘与土的壮烈；</a:t>
            </a: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zh-CN" altLang="zh-CN" sz="1400" b="1" dirty="0"/>
              <a:t>格局在马致远那里却是小桥流水人家，断肠人在天涯的孤旅；</a:t>
            </a:r>
          </a:p>
          <a:p>
            <a:pPr>
              <a:lnSpc>
                <a:spcPct val="150000"/>
              </a:lnSpc>
            </a:pPr>
            <a:r>
              <a:rPr lang="zh-CN" altLang="zh-CN" sz="1400" b="1" dirty="0"/>
              <a:t>格局在苏轼那里就是我欲乘风归去，又恐琼楼玉宇，高处不胜寒的的寂寞；</a:t>
            </a:r>
          </a:p>
          <a:p>
            <a:pPr>
              <a:lnSpc>
                <a:spcPct val="150000"/>
              </a:lnSpc>
            </a:pPr>
            <a:r>
              <a:rPr lang="zh-CN" altLang="zh-CN" sz="1400" b="1" dirty="0"/>
              <a:t>一个人有多大的格局才有多大的胸襟。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9583388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668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32508" y="5181320"/>
            <a:ext cx="8063345" cy="131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b="1" dirty="0"/>
              <a:t>格局是一种眼界，是一种大情怀，海纳百川才能有容乃大。</a:t>
            </a: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zh-CN" altLang="zh-CN" sz="1400" b="1" dirty="0"/>
              <a:t>有什么样的眼界和胸襟，就看到什么样的风景。站在高处，整座城市不过就是几座楼房，在飞机上从云端俯瞰城市，城市也就变成了盆景。</a:t>
            </a:r>
          </a:p>
          <a:p>
            <a:pPr>
              <a:lnSpc>
                <a:spcPts val="2135"/>
              </a:lnSpc>
            </a:pPr>
            <a:endParaRPr lang="zh-CN" altLang="zh-CN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6850484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40827"/>
          </a:xfrm>
          <a:prstGeom prst="rect">
            <a:avLst/>
          </a:prstGeo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089373" y="4437841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2186882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292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74073" y="5120573"/>
            <a:ext cx="8395854" cy="1654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b="1" dirty="0" smtClean="0"/>
              <a:t>格局就是指一个人的眼光、胸襟、胆识等心理要素的内在布局。一个人的发展往往受局限，其实“局限”就是格局太小，为其所限。谋大事者必要布大局，对于人生这盘棋来说，我们首先要学习的不是技巧，而是布局。大格局，即以大视角切入人生，力求站得更高、看得更远、做得更大。大格局决定着事情发展的方向，掌控了大格局，也就掌控了局势。</a:t>
            </a:r>
            <a:endParaRPr lang="zh-CN" altLang="zh-CN" sz="1400" dirty="0"/>
          </a:p>
          <a:p>
            <a:pPr>
              <a:lnSpc>
                <a:spcPts val="2135"/>
              </a:lnSpc>
            </a:pPr>
            <a:endParaRPr lang="zh-CN" altLang="zh-CN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3387330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9802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5018" y="5265737"/>
            <a:ext cx="7813964" cy="701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b="1" dirty="0"/>
              <a:t>在人与人的对弈中，舍卒保车、飞象跳马等种种棋招就如人生中的每一次博弈，棋局的赢家往往是那些有着先予后取的度量、统筹全局的高度、运筹帷幄而决胜千里的方略与气势的棋手。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8005271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12379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98003" y="4626325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zh-CN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8002" y="5222883"/>
            <a:ext cx="8147234" cy="1634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b="1" dirty="0"/>
              <a:t>眼光是指在某一时刻，对某领域趋势准确预测的能力</a:t>
            </a:r>
            <a:r>
              <a:rPr lang="en-US" altLang="zh-CN" sz="1400" b="1" dirty="0"/>
              <a:t> </a:t>
            </a:r>
            <a:r>
              <a:rPr lang="zh-CN" altLang="zh-CN" sz="1400" b="1" dirty="0"/>
              <a:t>。</a:t>
            </a: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zh-CN" altLang="zh-CN" sz="1400" b="1" dirty="0"/>
              <a:t>第一，你能不能看到别人看不到的东西，能不能够透过表象看到事物发展的本质。</a:t>
            </a:r>
          </a:p>
          <a:p>
            <a:pPr>
              <a:lnSpc>
                <a:spcPct val="150000"/>
              </a:lnSpc>
            </a:pPr>
            <a:r>
              <a:rPr lang="zh-CN" altLang="zh-CN" sz="1400" b="1" dirty="0"/>
              <a:t>第二，对于事物的评判已经有自己的标准，并能够极为准确根据现在对未来进行预测。</a:t>
            </a:r>
            <a:r>
              <a:rPr lang="en-US" altLang="zh-CN" sz="1400" b="1" dirty="0"/>
              <a:t> </a:t>
            </a:r>
            <a:endParaRPr lang="zh-CN" altLang="zh-CN" sz="1400" b="1" dirty="0"/>
          </a:p>
          <a:p>
            <a:pPr>
              <a:lnSpc>
                <a:spcPct val="150000"/>
              </a:lnSpc>
            </a:pPr>
            <a:r>
              <a:rPr lang="zh-CN" altLang="zh-CN" sz="1400" b="1" dirty="0"/>
              <a:t>第三，你知道这些道理之后，自己能不能做得到。</a:t>
            </a:r>
          </a:p>
          <a:p>
            <a:pPr>
              <a:lnSpc>
                <a:spcPts val="2135"/>
              </a:lnSpc>
            </a:pPr>
            <a:endParaRPr lang="zh-CN" altLang="zh-CN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8002" y="4667310"/>
            <a:ext cx="1019831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35"/>
              </a:lnSpc>
            </a:pPr>
            <a:r>
              <a:rPr lang="en-US" altLang="zh-CN" b="1" kern="0" dirty="0" smtClean="0">
                <a:solidFill>
                  <a:srgbClr val="D92142"/>
                </a:solidFill>
                <a:latin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zh-CN" b="1" kern="0" dirty="0" smtClean="0">
                <a:solidFill>
                  <a:srgbClr val="D92142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、眼光</a:t>
            </a:r>
            <a:endParaRPr lang="zh-CN" altLang="zh-CN" sz="14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2162579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9154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3958" y="5286947"/>
            <a:ext cx="8343901" cy="1348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b="1" dirty="0"/>
              <a:t>而对于未来的准确预测，亦是在坚持看清本质的原则之上的。比如雷军做小米手机，他很明白大众的消费能力，理解大众的消费需求标准，他看到了基于互联网的消费者产品是品牌发展的趋势。他知道超过用户预期的产品必然带来超好的口碑。</a:t>
            </a: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zh-CN" altLang="zh-CN" sz="1400" b="1" dirty="0"/>
              <a:t>人贵有自知之明，知道什么可为和不可为。若不可为，怎样做才能可为，那何时可为。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4655483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26582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46048" y="4896488"/>
            <a:ext cx="101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0" dirty="0">
                <a:solidFill>
                  <a:srgbClr val="D92142"/>
                </a:solidFill>
                <a:latin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zh-CN" b="1" kern="0" dirty="0" smtClean="0">
                <a:solidFill>
                  <a:srgbClr val="D92142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、胸襟</a:t>
            </a:r>
            <a:endParaRPr lang="zh-CN" altLang="zh-CN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3845" y="5382490"/>
            <a:ext cx="80425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b="1" dirty="0"/>
              <a:t>有大的追求，大的愿望，就会有大的忍耐，大的包容，大的视野，大的宽容，这就叫大胸怀吧。如果你的想法是追求一个具体的、很小的事情，你得不到它会很生气；</a:t>
            </a:r>
          </a:p>
          <a:p>
            <a:pPr>
              <a:lnSpc>
                <a:spcPct val="150000"/>
              </a:lnSpc>
            </a:pPr>
            <a:r>
              <a:rPr lang="zh-CN" altLang="zh-CN" sz="1400" b="1" dirty="0"/>
              <a:t>如果你想要的是别人没有的，是很大的东西，很远的东西，你就会变得能够理解很多，包容很多，能够承受痛苦</a:t>
            </a:r>
            <a:r>
              <a:rPr lang="zh-CN" altLang="zh-CN" sz="1400" b="1" dirty="0" smtClean="0"/>
              <a:t>。这是一个正循环。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1441216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2578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20807" y="5257801"/>
            <a:ext cx="87023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b="1" dirty="0"/>
              <a:t>刘邦和项羽，从军事领导力上看，项羽远胜于刘邦，巨鹿之战，破釜沉舟是何等气概；从兵力配置上看，项羽手下强将如云，整体实力也优于刘邦；从智囊团上看，两者各有张良范增，也不分伯仲。所以若综合三方面而言，项羽的楚军是远远强过刘邦的汉军的，但为什么最后自刎乌江的不是刘邦，而偏偏是项羽呢？</a:t>
            </a: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zh-CN" altLang="zh-CN" sz="1400" b="1" dirty="0"/>
              <a:t>刘邦自己说过“我文不过萧何、治国不如张良、行军布阵不如韩信，但三人皆为我所用”。</a:t>
            </a:r>
          </a:p>
          <a:p>
            <a:r>
              <a:rPr lang="en-US" altLang="zh-CN" kern="0" dirty="0" smtClean="0">
                <a:solidFill>
                  <a:srgbClr val="3E3E3E"/>
                </a:solidFill>
                <a:effectLst/>
                <a:ea typeface="微软雅黑" panose="020B0503020204020204" pitchFamily="34" charset="-122"/>
                <a:cs typeface="宋体" panose="02010600030101010101" pitchFamily="2" charset="-122"/>
              </a:rPr>
              <a:t/>
            </a:r>
            <a:br>
              <a:rPr lang="en-US" altLang="zh-CN" kern="0" dirty="0" smtClean="0">
                <a:solidFill>
                  <a:srgbClr val="3E3E3E"/>
                </a:solidFill>
                <a:effectLst/>
                <a:ea typeface="微软雅黑" panose="020B0503020204020204" pitchFamily="34" charset="-122"/>
                <a:cs typeface="宋体" panose="02010600030101010101" pitchFamily="2" charset="-122"/>
              </a:rPr>
            </a:br>
            <a:endParaRPr lang="zh-CN" alt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5851070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7724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52004" y="5195454"/>
            <a:ext cx="8239991" cy="1634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b="1" dirty="0"/>
              <a:t>再看看项羽，手下纵有范增、英布这样的文臣武将，但最终还是一败涂地。只因他不像刘邦那样胸怀广阔，单单为一个名义上的“西楚霸王”惹得众诸侯心生叛意、倒戈相向。</a:t>
            </a: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zh-CN" altLang="zh-CN" sz="1400" b="1" dirty="0"/>
              <a:t>事事以自我为中心，刚愎自用，范增屡次进谏，但最后还是在鸿门宴上放走了刘邦，最为严重的是他竟对已缴械投降的近三十万秦军实行坑杀，使他的威信声誉瞬间被葬送。</a:t>
            </a:r>
          </a:p>
          <a:p>
            <a:pPr>
              <a:lnSpc>
                <a:spcPts val="2135"/>
              </a:lnSpc>
            </a:pPr>
            <a:endParaRPr lang="zh-CN" altLang="zh-CN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1262706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8" y="0"/>
            <a:ext cx="9149298" cy="501880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40902" y="4649477"/>
            <a:ext cx="101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0" dirty="0">
                <a:solidFill>
                  <a:srgbClr val="D92142"/>
                </a:solidFill>
                <a:latin typeface="微软雅黑" panose="020B0503020204020204" pitchFamily="34" charset="-122"/>
                <a:cs typeface="宋体" panose="02010600030101010101" pitchFamily="2" charset="-122"/>
              </a:rPr>
              <a:t>3</a:t>
            </a:r>
            <a:r>
              <a:rPr lang="zh-CN" altLang="zh-CN" b="1" kern="0" dirty="0" smtClean="0">
                <a:solidFill>
                  <a:srgbClr val="D92142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、胆识</a:t>
            </a:r>
            <a:endParaRPr lang="zh-CN" altLang="zh-CN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7199" y="5181320"/>
            <a:ext cx="8021783" cy="131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b="1" dirty="0"/>
              <a:t>曾有企业家这样说，“如果是现在把我归零，我仍然可以再来一次</a:t>
            </a:r>
            <a:r>
              <a:rPr lang="zh-CN" altLang="en-US" sz="1400" b="1" dirty="0"/>
              <a:t>”。</a:t>
            </a:r>
            <a:r>
              <a:rPr lang="zh-CN" altLang="zh-CN" sz="1400" b="1" dirty="0"/>
              <a:t>史玉柱则是在资产为负数，甚至负得还很多的时候站了起来。当讨债人蜂拥而至之时，史玉柱庄重承诺：“欠老百姓的钱一定要还。”</a:t>
            </a:r>
            <a:endParaRPr lang="en-US" altLang="zh-CN" sz="1400" b="1" dirty="0"/>
          </a:p>
          <a:p>
            <a:pPr>
              <a:lnSpc>
                <a:spcPts val="2135"/>
              </a:lnSpc>
            </a:pPr>
            <a:endParaRPr lang="zh-CN" altLang="zh-CN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1525556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1060</Words>
  <Application>Microsoft Office PowerPoint</Application>
  <PresentationFormat>全屏显示(4:3)</PresentationFormat>
  <Paragraphs>49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华文琥珀</vt:lpstr>
      <vt:lpstr>华文楷体</vt:lpstr>
      <vt:lpstr>宋体</vt:lpstr>
      <vt:lpstr>微软雅黑</vt:lpstr>
      <vt:lpstr>Arial</vt:lpstr>
      <vt:lpstr>Arial Black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11</cp:revision>
  <dcterms:created xsi:type="dcterms:W3CDTF">2016-11-30T06:49:54Z</dcterms:created>
  <dcterms:modified xsi:type="dcterms:W3CDTF">2016-12-01T08:21:29Z</dcterms:modified>
</cp:coreProperties>
</file>