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64" r:id="rId4"/>
    <p:sldId id="262" r:id="rId5"/>
    <p:sldId id="261" r:id="rId6"/>
    <p:sldId id="265" r:id="rId7"/>
    <p:sldId id="266" r:id="rId8"/>
    <p:sldId id="260" r:id="rId9"/>
    <p:sldId id="259" r:id="rId10"/>
    <p:sldId id="258" r:id="rId11"/>
    <p:sldId id="257" r:id="rId12"/>
  </p:sldIdLst>
  <p:sldSz cx="6858000" cy="9144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2160" y="6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2840568"/>
            <a:ext cx="5829300" cy="196003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006F1C0-E377-4933-8869-456AEAAF6DF3}" type="datetimeFigureOut">
              <a:rPr lang="zh-CN" altLang="en-US" smtClean="0"/>
              <a:pPr/>
              <a:t>2016-9-2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AB0F7C-A8BA-49D9-883C-EA3083187A8D}" type="slidenum">
              <a:rPr lang="zh-CN" altLang="en-US" smtClean="0"/>
              <a:pPr/>
              <a:t>‹#›</a:t>
            </a:fld>
            <a:endParaRPr lang="zh-CN" altLang="en-US"/>
          </a:p>
        </p:txBody>
      </p:sp>
    </p:spTree>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006F1C0-E377-4933-8869-456AEAAF6DF3}" type="datetimeFigureOut">
              <a:rPr lang="zh-CN" altLang="en-US" smtClean="0"/>
              <a:pPr/>
              <a:t>2016-9-2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AB0F7C-A8BA-49D9-883C-EA3083187A8D}" type="slidenum">
              <a:rPr lang="zh-CN" altLang="en-US" smtClean="0"/>
              <a:pPr/>
              <a:t>‹#›</a:t>
            </a:fld>
            <a:endParaRPr lang="zh-CN" altLang="en-US"/>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66185"/>
            <a:ext cx="1543050" cy="780203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42900" y="366185"/>
            <a:ext cx="4514850" cy="780203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006F1C0-E377-4933-8869-456AEAAF6DF3}" type="datetimeFigureOut">
              <a:rPr lang="zh-CN" altLang="en-US" smtClean="0"/>
              <a:pPr/>
              <a:t>2016-9-2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AB0F7C-A8BA-49D9-883C-EA3083187A8D}" type="slidenum">
              <a:rPr lang="zh-CN" altLang="en-US" smtClean="0"/>
              <a:pPr/>
              <a:t>‹#›</a:t>
            </a:fld>
            <a:endParaRPr lang="zh-CN" altLang="en-US"/>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006F1C0-E377-4933-8869-456AEAAF6DF3}" type="datetimeFigureOut">
              <a:rPr lang="zh-CN" altLang="en-US" smtClean="0"/>
              <a:pPr/>
              <a:t>2016-9-2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AB0F7C-A8BA-49D9-883C-EA3083187A8D}" type="slidenum">
              <a:rPr lang="zh-CN" altLang="en-US" smtClean="0"/>
              <a:pPr/>
              <a:t>‹#›</a:t>
            </a:fld>
            <a:endParaRPr lang="zh-CN" altLang="en-US"/>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735" y="5875867"/>
            <a:ext cx="5829300" cy="181610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006F1C0-E377-4933-8869-456AEAAF6DF3}" type="datetimeFigureOut">
              <a:rPr lang="zh-CN" altLang="en-US" smtClean="0"/>
              <a:pPr/>
              <a:t>2016-9-2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AB0F7C-A8BA-49D9-883C-EA3083187A8D}" type="slidenum">
              <a:rPr lang="zh-CN" altLang="en-US" smtClean="0"/>
              <a:pPr/>
              <a:t>‹#›</a:t>
            </a:fld>
            <a:endParaRPr lang="zh-CN" altLang="en-US"/>
          </a:p>
        </p:txBody>
      </p:sp>
    </p:spTree>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006F1C0-E377-4933-8869-456AEAAF6DF3}" type="datetimeFigureOut">
              <a:rPr lang="zh-CN" altLang="en-US" smtClean="0"/>
              <a:pPr/>
              <a:t>2016-9-2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AB0F7C-A8BA-49D9-883C-EA3083187A8D}" type="slidenum">
              <a:rPr lang="zh-CN" altLang="en-US" smtClean="0"/>
              <a:pPr/>
              <a:t>‹#›</a:t>
            </a:fld>
            <a:endParaRPr lang="zh-CN" altLang="en-US"/>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006F1C0-E377-4933-8869-456AEAAF6DF3}" type="datetimeFigureOut">
              <a:rPr lang="zh-CN" altLang="en-US" smtClean="0"/>
              <a:pPr/>
              <a:t>2016-9-2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AB0F7C-A8BA-49D9-883C-EA3083187A8D}" type="slidenum">
              <a:rPr lang="zh-CN" altLang="en-US" smtClean="0"/>
              <a:pPr/>
              <a:t>‹#›</a:t>
            </a:fld>
            <a:endParaRPr lang="zh-CN" altLang="en-US"/>
          </a:p>
        </p:txBody>
      </p: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006F1C0-E377-4933-8869-456AEAAF6DF3}" type="datetimeFigureOut">
              <a:rPr lang="zh-CN" altLang="en-US" smtClean="0"/>
              <a:pPr/>
              <a:t>2016-9-2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AB0F7C-A8BA-49D9-883C-EA3083187A8D}" type="slidenum">
              <a:rPr lang="zh-CN" altLang="en-US" smtClean="0"/>
              <a:pPr/>
              <a:t>‹#›</a:t>
            </a:fld>
            <a:endParaRPr lang="zh-CN" altLang="en-US"/>
          </a:p>
        </p:txBody>
      </p:sp>
    </p:spTree>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06F1C0-E377-4933-8869-456AEAAF6DF3}" type="datetimeFigureOut">
              <a:rPr lang="zh-CN" altLang="en-US" smtClean="0"/>
              <a:pPr/>
              <a:t>2016-9-2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3AB0F7C-A8BA-49D9-883C-EA3083187A8D}" type="slidenum">
              <a:rPr lang="zh-CN" altLang="en-US" smtClean="0"/>
              <a:pPr/>
              <a:t>‹#›</a:t>
            </a:fld>
            <a:endParaRPr lang="zh-CN" altLang="en-US"/>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2900" y="364067"/>
            <a:ext cx="2256235" cy="154940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006F1C0-E377-4933-8869-456AEAAF6DF3}" type="datetimeFigureOut">
              <a:rPr lang="zh-CN" altLang="en-US" smtClean="0"/>
              <a:pPr/>
              <a:t>2016-9-2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AB0F7C-A8BA-49D9-883C-EA3083187A8D}" type="slidenum">
              <a:rPr lang="zh-CN" altLang="en-US" smtClean="0"/>
              <a:pPr/>
              <a:t>‹#›</a:t>
            </a:fld>
            <a:endParaRPr lang="zh-CN" altLang="en-US"/>
          </a:p>
        </p:txBody>
      </p:sp>
    </p:spTree>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216" y="6400800"/>
            <a:ext cx="4114800" cy="755651"/>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006F1C0-E377-4933-8869-456AEAAF6DF3}" type="datetimeFigureOut">
              <a:rPr lang="zh-CN" altLang="en-US" smtClean="0"/>
              <a:pPr/>
              <a:t>2016-9-2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AB0F7C-A8BA-49D9-883C-EA3083187A8D}" type="slidenum">
              <a:rPr lang="zh-CN" altLang="en-US" smtClean="0"/>
              <a:pPr/>
              <a:t>‹#›</a:t>
            </a:fld>
            <a:endParaRPr lang="zh-CN" altLang="en-US"/>
          </a:p>
        </p:txBody>
      </p:sp>
    </p:spTree>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006F1C0-E377-4933-8869-456AEAAF6DF3}" type="datetimeFigureOut">
              <a:rPr lang="zh-CN" altLang="en-US" smtClean="0"/>
              <a:pPr/>
              <a:t>2016-9-2</a:t>
            </a:fld>
            <a:endParaRPr lang="zh-CN" altLang="en-US"/>
          </a:p>
        </p:txBody>
      </p:sp>
      <p:sp>
        <p:nvSpPr>
          <p:cNvPr id="5" name="页脚占位符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3AB0F7C-A8BA-49D9-883C-EA3083187A8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1.juimg.com/141002/330901-141002213S896.jpg"/>
          <p:cNvPicPr>
            <a:picLocks noChangeAspect="1" noChangeArrowheads="1"/>
          </p:cNvPicPr>
          <p:nvPr/>
        </p:nvPicPr>
        <p:blipFill>
          <a:blip r:embed="rId2" cstate="print"/>
          <a:srcRect/>
          <a:stretch>
            <a:fillRect/>
          </a:stretch>
        </p:blipFill>
        <p:spPr bwMode="auto">
          <a:xfrm>
            <a:off x="0" y="683568"/>
            <a:ext cx="6858000" cy="6696744"/>
          </a:xfrm>
          <a:prstGeom prst="rect">
            <a:avLst/>
          </a:prstGeom>
          <a:ln>
            <a:noFill/>
          </a:ln>
          <a:effectLst>
            <a:softEdge rad="112500"/>
          </a:effectLst>
        </p:spPr>
      </p:pic>
      <p:sp>
        <p:nvSpPr>
          <p:cNvPr id="4" name="矩形 3"/>
          <p:cNvSpPr/>
          <p:nvPr/>
        </p:nvSpPr>
        <p:spPr>
          <a:xfrm>
            <a:off x="656684" y="7596336"/>
            <a:ext cx="572464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琥珀" pitchFamily="2" charset="-122"/>
                <a:ea typeface="华文琥珀" pitchFamily="2" charset="-122"/>
              </a:rPr>
              <a:t>模仿你的职场榜样</a:t>
            </a:r>
            <a:endPar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8"/>
          <p:cNvPicPr>
            <a:picLocks noChangeAspect="1" noChangeArrowheads="1"/>
          </p:cNvPicPr>
          <p:nvPr/>
        </p:nvPicPr>
        <p:blipFill>
          <a:blip r:embed="rId3" cstate="print"/>
          <a:srcRect/>
          <a:stretch>
            <a:fillRect/>
          </a:stretch>
        </p:blipFill>
        <p:spPr bwMode="auto">
          <a:xfrm>
            <a:off x="4405313" y="0"/>
            <a:ext cx="2452687" cy="684213"/>
          </a:xfrm>
          <a:prstGeom prst="rect">
            <a:avLst/>
          </a:prstGeom>
          <a:noFill/>
          <a:ln w="9525">
            <a:noFill/>
            <a:miter lim="800000"/>
            <a:headEnd/>
            <a:tailEnd/>
          </a:ln>
        </p:spPr>
      </p:pic>
      <p:sp>
        <p:nvSpPr>
          <p:cNvPr id="6"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7" name="Text Box 7"/>
          <p:cNvSpPr txBox="1">
            <a:spLocks noChangeArrowheads="1"/>
          </p:cNvSpPr>
          <p:nvPr/>
        </p:nvSpPr>
        <p:spPr bwMode="auto">
          <a:xfrm>
            <a:off x="3356992" y="5580112"/>
            <a:ext cx="3286125" cy="1000125"/>
          </a:xfrm>
          <a:prstGeom prst="rect">
            <a:avLst/>
          </a:prstGeom>
          <a:noFill/>
          <a:ln w="9525">
            <a:noFill/>
            <a:miter lim="800000"/>
            <a:headEnd/>
            <a:tailEnd/>
          </a:ln>
        </p:spPr>
        <p:txBody>
          <a:bodyPr>
            <a:spAutoFit/>
          </a:bodyPr>
          <a:lstStyle/>
          <a:p>
            <a:pPr algn="ctr">
              <a:spcBef>
                <a:spcPct val="50000"/>
              </a:spcBef>
            </a:pPr>
            <a:r>
              <a:rPr lang="en-US" altLang="zh-CN" sz="3200" b="1" dirty="0">
                <a:solidFill>
                  <a:schemeClr val="accent1"/>
                </a:solidFill>
                <a:latin typeface="Arial Black" pitchFamily="34" charset="0"/>
                <a:ea typeface="华文琥珀" pitchFamily="2" charset="-122"/>
              </a:rPr>
              <a:t>AEM</a:t>
            </a:r>
            <a:r>
              <a:rPr lang="zh-CN" altLang="en-US" sz="3200" dirty="0">
                <a:solidFill>
                  <a:schemeClr val="accent1"/>
                </a:solidFill>
                <a:latin typeface="华文琥珀" pitchFamily="2" charset="-122"/>
                <a:ea typeface="华文琥珀" pitchFamily="2" charset="-122"/>
              </a:rPr>
              <a:t>周末分享</a:t>
            </a:r>
          </a:p>
          <a:p>
            <a:pPr algn="r">
              <a:spcBef>
                <a:spcPct val="50000"/>
              </a:spcBef>
            </a:pPr>
            <a:r>
              <a:rPr lang="zh-CN" altLang="en-US" dirty="0">
                <a:solidFill>
                  <a:schemeClr val="accent1"/>
                </a:solidFill>
                <a:latin typeface="华文琥珀" pitchFamily="2" charset="-122"/>
                <a:ea typeface="华文琥珀" pitchFamily="2" charset="-122"/>
              </a:rPr>
              <a:t>第 </a:t>
            </a:r>
            <a:r>
              <a:rPr lang="en-US" altLang="zh-CN" dirty="0" smtClean="0">
                <a:solidFill>
                  <a:schemeClr val="accent1"/>
                </a:solidFill>
                <a:latin typeface="华文琥珀" pitchFamily="2" charset="-122"/>
                <a:ea typeface="华文琥珀" pitchFamily="2" charset="-122"/>
              </a:rPr>
              <a:t>233</a:t>
            </a:r>
            <a:r>
              <a:rPr lang="zh-CN" altLang="en-US" dirty="0" smtClean="0">
                <a:solidFill>
                  <a:schemeClr val="accent1"/>
                </a:solidFill>
                <a:latin typeface="华文琥珀" pitchFamily="2" charset="-122"/>
                <a:ea typeface="华文琥珀" pitchFamily="2" charset="-122"/>
              </a:rPr>
              <a:t> 期</a:t>
            </a:r>
            <a:endParaRPr lang="zh-CN" altLang="en-US" dirty="0">
              <a:solidFill>
                <a:schemeClr val="accent1"/>
              </a:solidFill>
              <a:latin typeface="华文琥珀" pitchFamily="2" charset="-122"/>
              <a:ea typeface="华文琥珀" pitchFamily="2"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0" y="0"/>
            <a:ext cx="6858000" cy="5004048"/>
          </a:xfrm>
          <a:prstGeom prst="rect">
            <a:avLst/>
          </a:prstGeom>
          <a:ln>
            <a:noFill/>
          </a:ln>
          <a:effectLst>
            <a:softEdge rad="112500"/>
          </a:effectLst>
        </p:spPr>
      </p:pic>
      <p:sp>
        <p:nvSpPr>
          <p:cNvPr id="3" name="矩形 2"/>
          <p:cNvSpPr/>
          <p:nvPr/>
        </p:nvSpPr>
        <p:spPr>
          <a:xfrm>
            <a:off x="692696" y="5436096"/>
            <a:ext cx="5832648" cy="2400657"/>
          </a:xfrm>
          <a:prstGeom prst="rect">
            <a:avLst/>
          </a:prstGeom>
        </p:spPr>
        <p:txBody>
          <a:bodyPr wrap="square">
            <a:spAutoFit/>
          </a:bodyPr>
          <a:lstStyle/>
          <a:p>
            <a:pPr>
              <a:lnSpc>
                <a:spcPct val="150000"/>
              </a:lnSpc>
            </a:pPr>
            <a:r>
              <a:rPr lang="en-US" altLang="zh-CN" sz="2000" dirty="0" smtClean="0">
                <a:latin typeface="黑体" pitchFamily="49" charset="-122"/>
                <a:ea typeface="黑体" pitchFamily="49" charset="-122"/>
              </a:rPr>
              <a:t>    </a:t>
            </a:r>
            <a:r>
              <a:rPr lang="zh-CN" altLang="zh-CN" sz="2000" dirty="0" smtClean="0">
                <a:latin typeface="黑体" pitchFamily="49" charset="-122"/>
                <a:ea typeface="黑体" pitchFamily="49" charset="-122"/>
              </a:rPr>
              <a:t>职场榜样可以是那些叱咤风云的</a:t>
            </a:r>
            <a:r>
              <a:rPr lang="en-US" altLang="zh-CN" sz="2000" dirty="0" smtClean="0">
                <a:latin typeface="黑体" pitchFamily="49" charset="-122"/>
                <a:ea typeface="黑体" pitchFamily="49" charset="-122"/>
              </a:rPr>
              <a:t>CEO</a:t>
            </a:r>
            <a:r>
              <a:rPr lang="zh-CN" altLang="zh-CN" sz="2000" dirty="0" smtClean="0">
                <a:latin typeface="黑体" pitchFamily="49" charset="-122"/>
                <a:ea typeface="黑体" pitchFamily="49" charset="-122"/>
              </a:rPr>
              <a:t>，政府和组织领导人，也可以是身边一个普通的经理或同事，重要的是从他们身上找到帮助自己成长的模仿点，模仿，并在模仿的过程中感悟、提升，最后形成真正的自我。</a:t>
            </a:r>
          </a:p>
        </p:txBody>
      </p:sp>
      <p:pic>
        <p:nvPicPr>
          <p:cNvPr id="4" name="Picture 8"/>
          <p:cNvPicPr>
            <a:picLocks noChangeAspect="1" noChangeArrowheads="1"/>
          </p:cNvPicPr>
          <p:nvPr/>
        </p:nvPicPr>
        <p:blipFill>
          <a:blip r:embed="rId3" cstate="print"/>
          <a:srcRect/>
          <a:stretch>
            <a:fillRect/>
          </a:stretch>
        </p:blipFill>
        <p:spPr bwMode="auto">
          <a:xfrm>
            <a:off x="4293096" y="107504"/>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g.woyaogexing.com/2016/07/22/028850ccd18f95bb!600x600.jpg"/>
          <p:cNvPicPr>
            <a:picLocks noChangeAspect="1" noChangeArrowheads="1"/>
          </p:cNvPicPr>
          <p:nvPr/>
        </p:nvPicPr>
        <p:blipFill>
          <a:blip r:embed="rId2" cstate="print"/>
          <a:srcRect/>
          <a:stretch>
            <a:fillRect/>
          </a:stretch>
        </p:blipFill>
        <p:spPr bwMode="auto">
          <a:xfrm>
            <a:off x="0" y="0"/>
            <a:ext cx="6858000" cy="5508103"/>
          </a:xfrm>
          <a:prstGeom prst="rect">
            <a:avLst/>
          </a:prstGeom>
          <a:ln>
            <a:noFill/>
          </a:ln>
          <a:effectLst>
            <a:softEdge rad="112500"/>
          </a:effectLst>
        </p:spPr>
      </p:pic>
      <p:sp>
        <p:nvSpPr>
          <p:cNvPr id="4" name="Text Box 6"/>
          <p:cNvSpPr txBox="1">
            <a:spLocks noChangeArrowheads="1"/>
          </p:cNvSpPr>
          <p:nvPr/>
        </p:nvSpPr>
        <p:spPr bwMode="auto">
          <a:xfrm>
            <a:off x="1124744" y="5940152"/>
            <a:ext cx="4714875" cy="2308225"/>
          </a:xfrm>
          <a:prstGeom prst="rect">
            <a:avLst/>
          </a:prstGeom>
          <a:noFill/>
          <a:ln w="9525" algn="ctr">
            <a:noFill/>
            <a:miter lim="800000"/>
            <a:headEnd/>
            <a:tailEnd/>
          </a:ln>
        </p:spPr>
        <p:txBody>
          <a:bodyPr>
            <a:spAutoFit/>
          </a:bodyPr>
          <a:lstStyle/>
          <a:p>
            <a:pPr algn="ctr">
              <a:spcBef>
                <a:spcPct val="50000"/>
              </a:spcBef>
            </a:pPr>
            <a:r>
              <a:rPr lang="en-US" altLang="zh-CN" sz="6000" dirty="0">
                <a:solidFill>
                  <a:srgbClr val="0070C0"/>
                </a:solidFill>
                <a:latin typeface="华文楷体" pitchFamily="2" charset="-122"/>
                <a:ea typeface="华文楷体" pitchFamily="2" charset="-122"/>
              </a:rPr>
              <a:t>   </a:t>
            </a:r>
            <a:r>
              <a:rPr lang="zh-CN" altLang="en-US" sz="6000" dirty="0">
                <a:solidFill>
                  <a:srgbClr val="0070C0"/>
                </a:solidFill>
                <a:latin typeface="华文楷体" pitchFamily="2" charset="-122"/>
                <a:ea typeface="华文楷体" pitchFamily="2" charset="-122"/>
              </a:rPr>
              <a:t>周末愉快！</a:t>
            </a:r>
          </a:p>
          <a:p>
            <a:pPr algn="ctr">
              <a:spcBef>
                <a:spcPct val="50000"/>
              </a:spcBef>
            </a:pPr>
            <a:r>
              <a:rPr lang="zh-CN" altLang="en-US" sz="3600" dirty="0">
                <a:solidFill>
                  <a:srgbClr val="0070C0"/>
                </a:solidFill>
                <a:latin typeface="华文楷体" pitchFamily="2" charset="-122"/>
                <a:ea typeface="华文楷体" pitchFamily="2" charset="-122"/>
              </a:rPr>
              <a:t>共创  共进  共赢  共享</a:t>
            </a:r>
          </a:p>
          <a:p>
            <a:pPr algn="r">
              <a:spcBef>
                <a:spcPct val="50000"/>
              </a:spcBef>
            </a:pPr>
            <a:r>
              <a:rPr lang="en-US" altLang="zh-CN" sz="2000" dirty="0">
                <a:solidFill>
                  <a:srgbClr val="0070C0"/>
                </a:solidFill>
                <a:latin typeface="华文楷体" pitchFamily="2" charset="-122"/>
                <a:ea typeface="华文楷体" pitchFamily="2" charset="-122"/>
              </a:rPr>
              <a:t>AEM</a:t>
            </a:r>
            <a:r>
              <a:rPr lang="zh-CN" altLang="en-US" sz="2000" dirty="0">
                <a:solidFill>
                  <a:srgbClr val="0070C0"/>
                </a:solidFill>
                <a:latin typeface="华文楷体" pitchFamily="2" charset="-122"/>
                <a:ea typeface="华文楷体" pitchFamily="2" charset="-122"/>
              </a:rPr>
              <a:t>科技人力资源部</a:t>
            </a:r>
          </a:p>
        </p:txBody>
      </p:sp>
      <p:pic>
        <p:nvPicPr>
          <p:cNvPr id="5" name="Picture 8"/>
          <p:cNvPicPr>
            <a:picLocks noChangeAspect="1" noChangeArrowheads="1"/>
          </p:cNvPicPr>
          <p:nvPr/>
        </p:nvPicPr>
        <p:blipFill>
          <a:blip r:embed="rId3" cstate="print"/>
          <a:srcRect/>
          <a:stretch>
            <a:fillRect/>
          </a:stretch>
        </p:blipFill>
        <p:spPr bwMode="auto">
          <a:xfrm>
            <a:off x="4293096" y="107504"/>
            <a:ext cx="2452687" cy="684213"/>
          </a:xfrm>
          <a:prstGeom prst="rect">
            <a:avLst/>
          </a:prstGeom>
          <a:noFill/>
          <a:ln w="9525">
            <a:noFill/>
            <a:miter lim="800000"/>
            <a:headEnd/>
            <a:tailEnd/>
          </a:ln>
        </p:spPr>
      </p:pic>
      <p:sp>
        <p:nvSpPr>
          <p:cNvPr id="6"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6858000" cy="6876255"/>
          </a:xfrm>
          <a:prstGeom prst="rect">
            <a:avLst/>
          </a:prstGeom>
          <a:ln>
            <a:noFill/>
          </a:ln>
          <a:effectLst>
            <a:softEdge rad="112500"/>
          </a:effectLst>
        </p:spPr>
      </p:pic>
      <p:sp>
        <p:nvSpPr>
          <p:cNvPr id="3" name="矩形 2"/>
          <p:cNvSpPr/>
          <p:nvPr/>
        </p:nvSpPr>
        <p:spPr>
          <a:xfrm>
            <a:off x="548680" y="7380312"/>
            <a:ext cx="5832648" cy="1015663"/>
          </a:xfrm>
          <a:prstGeom prst="rect">
            <a:avLst/>
          </a:prstGeom>
        </p:spPr>
        <p:txBody>
          <a:bodyPr wrap="square">
            <a:spAutoFit/>
          </a:bodyPr>
          <a:lstStyle/>
          <a:p>
            <a:pPr>
              <a:lnSpc>
                <a:spcPct val="150000"/>
              </a:lnSpc>
            </a:pPr>
            <a:r>
              <a:rPr lang="en-US" altLang="zh-CN" sz="2000" dirty="0" smtClean="0">
                <a:latin typeface="黑体" pitchFamily="49" charset="-122"/>
                <a:ea typeface="黑体" pitchFamily="49" charset="-122"/>
              </a:rPr>
              <a:t>   </a:t>
            </a:r>
            <a:r>
              <a:rPr lang="zh-CN" altLang="zh-CN" sz="2000" dirty="0" smtClean="0">
                <a:latin typeface="黑体" pitchFamily="49" charset="-122"/>
                <a:ea typeface="黑体" pitchFamily="49" charset="-122"/>
              </a:rPr>
              <a:t>总是有人问我，我想学营销，我想把公关做得更好，能不能推荐一些书，上个好的培训班啊？</a:t>
            </a:r>
            <a:endParaRPr lang="zh-CN" altLang="zh-CN" sz="2000" dirty="0">
              <a:latin typeface="黑体" pitchFamily="49" charset="-122"/>
              <a:ea typeface="黑体" pitchFamily="49" charset="-122"/>
            </a:endParaRPr>
          </a:p>
        </p:txBody>
      </p:sp>
      <p:pic>
        <p:nvPicPr>
          <p:cNvPr id="4" name="Picture 8"/>
          <p:cNvPicPr>
            <a:picLocks noChangeAspect="1" noChangeArrowheads="1"/>
          </p:cNvPicPr>
          <p:nvPr/>
        </p:nvPicPr>
        <p:blipFill>
          <a:blip r:embed="rId3" cstate="print"/>
          <a:srcRect/>
          <a:stretch>
            <a:fillRect/>
          </a:stretch>
        </p:blipFill>
        <p:spPr bwMode="auto">
          <a:xfrm>
            <a:off x="4293096" y="107504"/>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ztqb.sznews.com/res/1/641/2011-05/30/E12/res01_attpic_brief.jpg"/>
          <p:cNvPicPr>
            <a:picLocks noChangeAspect="1" noChangeArrowheads="1"/>
          </p:cNvPicPr>
          <p:nvPr/>
        </p:nvPicPr>
        <p:blipFill>
          <a:blip r:embed="rId2" cstate="print"/>
          <a:srcRect/>
          <a:stretch>
            <a:fillRect/>
          </a:stretch>
        </p:blipFill>
        <p:spPr bwMode="auto">
          <a:xfrm>
            <a:off x="0" y="0"/>
            <a:ext cx="6858000" cy="5724128"/>
          </a:xfrm>
          <a:prstGeom prst="rect">
            <a:avLst/>
          </a:prstGeom>
          <a:ln>
            <a:noFill/>
          </a:ln>
          <a:effectLst>
            <a:softEdge rad="112500"/>
          </a:effectLst>
        </p:spPr>
      </p:pic>
      <p:sp>
        <p:nvSpPr>
          <p:cNvPr id="3" name="矩形 2"/>
          <p:cNvSpPr/>
          <p:nvPr/>
        </p:nvSpPr>
        <p:spPr>
          <a:xfrm>
            <a:off x="764704" y="6228184"/>
            <a:ext cx="5616624" cy="2400657"/>
          </a:xfrm>
          <a:prstGeom prst="rect">
            <a:avLst/>
          </a:prstGeom>
        </p:spPr>
        <p:txBody>
          <a:bodyPr wrap="square">
            <a:spAutoFit/>
          </a:bodyPr>
          <a:lstStyle/>
          <a:p>
            <a:pPr>
              <a:lnSpc>
                <a:spcPct val="150000"/>
              </a:lnSpc>
            </a:pPr>
            <a:r>
              <a:rPr lang="en-US" altLang="zh-CN" sz="2000" dirty="0" smtClean="0">
                <a:latin typeface="黑体" pitchFamily="49" charset="-122"/>
                <a:ea typeface="黑体" pitchFamily="49" charset="-122"/>
              </a:rPr>
              <a:t>    </a:t>
            </a:r>
            <a:r>
              <a:rPr lang="zh-CN" altLang="zh-CN" sz="2000" dirty="0" smtClean="0">
                <a:latin typeface="黑体" pitchFamily="49" charset="-122"/>
                <a:ea typeface="黑体" pitchFamily="49" charset="-122"/>
              </a:rPr>
              <a:t>我总是说，读书可以使人更智慧，但是职场的成功没有靠读书或者上培训班的，不如找一个导师，瞄准一个学习的榜样，从模仿开始，先把自己的外壳部分变成那个人，然后塑造真正的自己</a:t>
            </a:r>
            <a:r>
              <a:rPr lang="zh-CN" altLang="en-US" sz="2000" dirty="0" smtClean="0">
                <a:latin typeface="黑体" pitchFamily="49" charset="-122"/>
                <a:ea typeface="黑体" pitchFamily="49" charset="-122"/>
              </a:rPr>
              <a:t>。</a:t>
            </a:r>
          </a:p>
        </p:txBody>
      </p:sp>
      <p:pic>
        <p:nvPicPr>
          <p:cNvPr id="4" name="Picture 8"/>
          <p:cNvPicPr>
            <a:picLocks noChangeAspect="1" noChangeArrowheads="1"/>
          </p:cNvPicPr>
          <p:nvPr/>
        </p:nvPicPr>
        <p:blipFill>
          <a:blip r:embed="rId3" cstate="print"/>
          <a:srcRect/>
          <a:stretch>
            <a:fillRect/>
          </a:stretch>
        </p:blipFill>
        <p:spPr bwMode="auto">
          <a:xfrm>
            <a:off x="4293096" y="107504"/>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hinasych.com/uploadfile/2013/0621/20130621100850175.jpg"/>
          <p:cNvPicPr>
            <a:picLocks noChangeAspect="1" noChangeArrowheads="1"/>
          </p:cNvPicPr>
          <p:nvPr/>
        </p:nvPicPr>
        <p:blipFill>
          <a:blip r:embed="rId2" cstate="print"/>
          <a:srcRect/>
          <a:stretch>
            <a:fillRect/>
          </a:stretch>
        </p:blipFill>
        <p:spPr bwMode="auto">
          <a:xfrm>
            <a:off x="-1" y="0"/>
            <a:ext cx="6858001" cy="5076056"/>
          </a:xfrm>
          <a:prstGeom prst="rect">
            <a:avLst/>
          </a:prstGeom>
          <a:ln>
            <a:noFill/>
          </a:ln>
          <a:effectLst>
            <a:softEdge rad="112500"/>
          </a:effectLst>
        </p:spPr>
      </p:pic>
      <p:sp>
        <p:nvSpPr>
          <p:cNvPr id="3" name="矩形 2"/>
          <p:cNvSpPr/>
          <p:nvPr/>
        </p:nvSpPr>
        <p:spPr>
          <a:xfrm>
            <a:off x="764704" y="5508104"/>
            <a:ext cx="5544616" cy="2400657"/>
          </a:xfrm>
          <a:prstGeom prst="rect">
            <a:avLst/>
          </a:prstGeom>
        </p:spPr>
        <p:txBody>
          <a:bodyPr wrap="square">
            <a:spAutoFit/>
          </a:bodyPr>
          <a:lstStyle/>
          <a:p>
            <a:pPr>
              <a:lnSpc>
                <a:spcPct val="150000"/>
              </a:lnSpc>
            </a:pPr>
            <a:r>
              <a:rPr lang="en-US" altLang="zh-CN" sz="2000" dirty="0" smtClean="0">
                <a:latin typeface="黑体" pitchFamily="49" charset="-122"/>
                <a:ea typeface="黑体" pitchFamily="49" charset="-122"/>
              </a:rPr>
              <a:t>    </a:t>
            </a:r>
            <a:r>
              <a:rPr lang="zh-CN" altLang="zh-CN" sz="2000" dirty="0" smtClean="0">
                <a:latin typeface="黑体" pitchFamily="49" charset="-122"/>
                <a:ea typeface="黑体" pitchFamily="49" charset="-122"/>
              </a:rPr>
              <a:t>我以前公司的地区销售总经理是台湾人，每天早上让销售队伍排成一列有节奏地击掌，意为“爱的鼓励”。后来台湾老板走了，原来的业务代表当了主管，主管当了经理，早晨上班，办公室各个角落里“爱的鼓励”一直在回响。</a:t>
            </a:r>
          </a:p>
        </p:txBody>
      </p:sp>
      <p:pic>
        <p:nvPicPr>
          <p:cNvPr id="4" name="Picture 8"/>
          <p:cNvPicPr>
            <a:picLocks noChangeAspect="1" noChangeArrowheads="1"/>
          </p:cNvPicPr>
          <p:nvPr/>
        </p:nvPicPr>
        <p:blipFill>
          <a:blip r:embed="rId3" cstate="print"/>
          <a:srcRect/>
          <a:stretch>
            <a:fillRect/>
          </a:stretch>
        </p:blipFill>
        <p:spPr bwMode="auto">
          <a:xfrm>
            <a:off x="4293096" y="107504"/>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6858000" cy="5724128"/>
          </a:xfrm>
          <a:prstGeom prst="rect">
            <a:avLst/>
          </a:prstGeom>
          <a:ln>
            <a:noFill/>
          </a:ln>
          <a:effectLst>
            <a:softEdge rad="112500"/>
          </a:effectLst>
        </p:spPr>
      </p:pic>
      <p:sp>
        <p:nvSpPr>
          <p:cNvPr id="1027" name="Rectangle 3"/>
          <p:cNvSpPr>
            <a:spLocks noChangeArrowheads="1"/>
          </p:cNvSpPr>
          <p:nvPr/>
        </p:nvSpPr>
        <p:spPr bwMode="auto">
          <a:xfrm>
            <a:off x="620688" y="5940152"/>
            <a:ext cx="5688632" cy="27853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3000"/>
              </a:lnSpc>
              <a:spcBef>
                <a:spcPct val="0"/>
              </a:spcBef>
              <a:spcAft>
                <a:spcPct val="0"/>
              </a:spcAft>
              <a:buClrTx/>
              <a:buSzTx/>
              <a:buFontTx/>
              <a:buNone/>
              <a:tabLst/>
            </a:pPr>
            <a:r>
              <a:rPr lang="en-US" altLang="zh-CN" sz="2000" dirty="0" smtClean="0">
                <a:latin typeface="黑体" pitchFamily="49" charset="-122"/>
                <a:ea typeface="黑体" pitchFamily="49" charset="-122"/>
              </a:rPr>
              <a:t>    </a:t>
            </a:r>
            <a:r>
              <a:rPr lang="zh-CN" altLang="zh-CN" sz="2000" dirty="0" smtClean="0">
                <a:latin typeface="黑体" pitchFamily="49" charset="-122"/>
                <a:ea typeface="黑体" pitchFamily="49" charset="-122"/>
              </a:rPr>
              <a:t>模仿有几种形式，一种是全面的模仿，一种是个性细节的模仿。全面模仿比较容易，但是有衍生后遗症的风险。我在一家公司工作时，部门经理很强势，她锋芒毕露，与其他部门争工作，争成绩。整个部门的人也变成这种风格，对别的部门说话用命令口吻。我真正从她那里学到的，是超精准的专业判断力。</a:t>
            </a:r>
          </a:p>
        </p:txBody>
      </p:sp>
      <p:pic>
        <p:nvPicPr>
          <p:cNvPr id="4" name="Picture 8"/>
          <p:cNvPicPr>
            <a:picLocks noChangeAspect="1" noChangeArrowheads="1"/>
          </p:cNvPicPr>
          <p:nvPr/>
        </p:nvPicPr>
        <p:blipFill>
          <a:blip r:embed="rId3" cstate="print"/>
          <a:srcRect/>
          <a:stretch>
            <a:fillRect/>
          </a:stretch>
        </p:blipFill>
        <p:spPr bwMode="auto">
          <a:xfrm>
            <a:off x="4293096" y="107504"/>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1"/>
            <a:ext cx="6857999" cy="5580112"/>
          </a:xfrm>
          <a:prstGeom prst="rect">
            <a:avLst/>
          </a:prstGeom>
          <a:ln>
            <a:noFill/>
          </a:ln>
          <a:effectLst>
            <a:softEdge rad="112500"/>
          </a:effectLst>
        </p:spPr>
      </p:pic>
      <p:sp>
        <p:nvSpPr>
          <p:cNvPr id="5" name="矩形 4"/>
          <p:cNvSpPr/>
          <p:nvPr/>
        </p:nvSpPr>
        <p:spPr>
          <a:xfrm>
            <a:off x="476672" y="5868144"/>
            <a:ext cx="5832648" cy="2785378"/>
          </a:xfrm>
          <a:prstGeom prst="rect">
            <a:avLst/>
          </a:prstGeom>
        </p:spPr>
        <p:txBody>
          <a:bodyPr wrap="square">
            <a:spAutoFit/>
          </a:bodyPr>
          <a:lstStyle/>
          <a:p>
            <a:pPr>
              <a:lnSpc>
                <a:spcPts val="3000"/>
              </a:lnSpc>
            </a:pPr>
            <a:r>
              <a:rPr lang="en-US" altLang="zh-CN" sz="2000" dirty="0" smtClean="0">
                <a:latin typeface="黑体" pitchFamily="49" charset="-122"/>
                <a:ea typeface="黑体" pitchFamily="49" charset="-122"/>
              </a:rPr>
              <a:t>    </a:t>
            </a:r>
            <a:r>
              <a:rPr lang="zh-CN" altLang="zh-CN" sz="2000" dirty="0" smtClean="0">
                <a:latin typeface="黑体" pitchFamily="49" charset="-122"/>
                <a:ea typeface="黑体" pitchFamily="49" charset="-122"/>
              </a:rPr>
              <a:t>那回</a:t>
            </a:r>
            <a:r>
              <a:rPr lang="en-US" altLang="zh-CN" sz="2000" dirty="0" smtClean="0">
                <a:latin typeface="黑体" pitchFamily="49" charset="-122"/>
                <a:ea typeface="黑体" pitchFamily="49" charset="-122"/>
              </a:rPr>
              <a:t>CNN</a:t>
            </a:r>
            <a:r>
              <a:rPr lang="zh-CN" altLang="zh-CN" sz="2000" dirty="0" smtClean="0">
                <a:latin typeface="黑体" pitchFamily="49" charset="-122"/>
                <a:ea typeface="黑体" pitchFamily="49" charset="-122"/>
              </a:rPr>
              <a:t>采访我们总裁，这种国际媒体不会事先给你提供问题清单，也不会限定谈话范围，更不会容忍公关在一边说“停，这个问题不能问”。我的公关总监女老板憋在办公室一天，傍晚跟总裁面授机宜，第二天跟我说：采访半个小时，</a:t>
            </a:r>
            <a:r>
              <a:rPr lang="en-US" altLang="zh-CN" sz="2000" dirty="0" smtClean="0">
                <a:latin typeface="黑体" pitchFamily="49" charset="-122"/>
                <a:ea typeface="黑体" pitchFamily="49" charset="-122"/>
              </a:rPr>
              <a:t>CNN</a:t>
            </a:r>
            <a:r>
              <a:rPr lang="zh-CN" altLang="zh-CN" sz="2000" dirty="0" smtClean="0">
                <a:latin typeface="黑体" pitchFamily="49" charset="-122"/>
                <a:ea typeface="黑体" pitchFamily="49" charset="-122"/>
              </a:rPr>
              <a:t>问的所有问题全部在我准备的范围之内。采访结束，总裁说，这是公关部真正的价值。”</a:t>
            </a:r>
          </a:p>
        </p:txBody>
      </p:sp>
      <p:pic>
        <p:nvPicPr>
          <p:cNvPr id="6" name="Picture 8"/>
          <p:cNvPicPr>
            <a:picLocks noChangeAspect="1" noChangeArrowheads="1"/>
          </p:cNvPicPr>
          <p:nvPr/>
        </p:nvPicPr>
        <p:blipFill>
          <a:blip r:embed="rId3" cstate="print"/>
          <a:srcRect/>
          <a:stretch>
            <a:fillRect/>
          </a:stretch>
        </p:blipFill>
        <p:spPr bwMode="auto">
          <a:xfrm>
            <a:off x="4293096" y="107504"/>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 y="1"/>
            <a:ext cx="6857999" cy="5148064"/>
          </a:xfrm>
          <a:prstGeom prst="rect">
            <a:avLst/>
          </a:prstGeom>
          <a:ln>
            <a:noFill/>
          </a:ln>
          <a:effectLst>
            <a:softEdge rad="112500"/>
          </a:effectLst>
        </p:spPr>
      </p:pic>
      <p:sp>
        <p:nvSpPr>
          <p:cNvPr id="5" name="Rectangle 1"/>
          <p:cNvSpPr>
            <a:spLocks noChangeArrowheads="1"/>
          </p:cNvSpPr>
          <p:nvPr/>
        </p:nvSpPr>
        <p:spPr bwMode="auto">
          <a:xfrm>
            <a:off x="620688" y="5508104"/>
            <a:ext cx="5832648"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lang="zh-CN" altLang="zh-CN" sz="2000" dirty="0" smtClean="0">
                <a:latin typeface="黑体" pitchFamily="49" charset="-122"/>
                <a:ea typeface="黑体" pitchFamily="49" charset="-122"/>
              </a:rPr>
              <a:t>我知道，这种本事不靠对人喊，不靠假强势，不靠赌博，我挑了一个很难的模仿，但是一定要模仿下去。</a:t>
            </a:r>
          </a:p>
          <a:p>
            <a:pPr marL="0" marR="0" lvl="0" indent="0" algn="l" defTabSz="914400" rtl="0" eaLnBrk="0" fontAlgn="base" latinLnBrk="0" hangingPunct="0">
              <a:lnSpc>
                <a:spcPct val="150000"/>
              </a:lnSpc>
              <a:spcBef>
                <a:spcPct val="0"/>
              </a:spcBef>
              <a:spcAft>
                <a:spcPct val="0"/>
              </a:spcAft>
              <a:buClrTx/>
              <a:buSzTx/>
              <a:buFontTx/>
              <a:buNone/>
              <a:tabLst/>
            </a:pPr>
            <a:r>
              <a:rPr lang="zh-CN" altLang="zh-CN" sz="2000" dirty="0" smtClean="0">
                <a:latin typeface="黑体" pitchFamily="49" charset="-122"/>
                <a:ea typeface="黑体" pitchFamily="49" charset="-122"/>
              </a:rPr>
              <a:t>我模仿过的那些人</a:t>
            </a:r>
          </a:p>
          <a:p>
            <a:pPr marL="0" marR="0" lvl="0" indent="0" algn="l" defTabSz="914400" rtl="0" eaLnBrk="0" fontAlgn="base" latinLnBrk="0" hangingPunct="0">
              <a:lnSpc>
                <a:spcPct val="150000"/>
              </a:lnSpc>
              <a:spcBef>
                <a:spcPct val="0"/>
              </a:spcBef>
              <a:spcAft>
                <a:spcPct val="0"/>
              </a:spcAft>
              <a:buClrTx/>
              <a:buSzTx/>
              <a:buFontTx/>
              <a:buNone/>
              <a:tabLst/>
            </a:pPr>
            <a:r>
              <a:rPr lang="zh-CN" altLang="zh-CN" sz="2000" dirty="0" smtClean="0">
                <a:latin typeface="黑体" pitchFamily="49" charset="-122"/>
                <a:ea typeface="黑体" pitchFamily="49" charset="-122"/>
              </a:rPr>
              <a:t>我跟一个领导模仿开会做事从来不迟到，又跟另一个领导模仿迟到几分钟以显示个性和自我，最后决定还是不迟到。</a:t>
            </a:r>
          </a:p>
        </p:txBody>
      </p:sp>
      <p:pic>
        <p:nvPicPr>
          <p:cNvPr id="6" name="Picture 8"/>
          <p:cNvPicPr>
            <a:picLocks noChangeAspect="1" noChangeArrowheads="1"/>
          </p:cNvPicPr>
          <p:nvPr/>
        </p:nvPicPr>
        <p:blipFill>
          <a:blip r:embed="rId3" cstate="print"/>
          <a:srcRect/>
          <a:stretch>
            <a:fillRect/>
          </a:stretch>
        </p:blipFill>
        <p:spPr bwMode="auto">
          <a:xfrm>
            <a:off x="4293096" y="107504"/>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cstate="print"/>
          <a:srcRect/>
          <a:stretch>
            <a:fillRect/>
          </a:stretch>
        </p:blipFill>
        <p:spPr bwMode="auto">
          <a:xfrm>
            <a:off x="-1" y="0"/>
            <a:ext cx="6858001" cy="4860032"/>
          </a:xfrm>
          <a:prstGeom prst="rect">
            <a:avLst/>
          </a:prstGeom>
          <a:ln>
            <a:noFill/>
          </a:ln>
          <a:effectLst>
            <a:softEdge rad="112500"/>
          </a:effectLst>
        </p:spPr>
      </p:pic>
      <p:sp>
        <p:nvSpPr>
          <p:cNvPr id="3" name="矩形 2"/>
          <p:cNvSpPr/>
          <p:nvPr/>
        </p:nvSpPr>
        <p:spPr>
          <a:xfrm>
            <a:off x="692696" y="5364088"/>
            <a:ext cx="5616624" cy="2862322"/>
          </a:xfrm>
          <a:prstGeom prst="rect">
            <a:avLst/>
          </a:prstGeom>
        </p:spPr>
        <p:txBody>
          <a:bodyPr wrap="square">
            <a:spAutoFit/>
          </a:bodyPr>
          <a:lstStyle/>
          <a:p>
            <a:pPr>
              <a:lnSpc>
                <a:spcPct val="150000"/>
              </a:lnSpc>
            </a:pPr>
            <a:r>
              <a:rPr lang="en-US" altLang="zh-CN" sz="2000" dirty="0" smtClean="0">
                <a:latin typeface="黑体" pitchFamily="49" charset="-122"/>
                <a:ea typeface="黑体" pitchFamily="49" charset="-122"/>
              </a:rPr>
              <a:t>    </a:t>
            </a:r>
            <a:r>
              <a:rPr lang="zh-CN" altLang="zh-CN" sz="2000" dirty="0" smtClean="0">
                <a:latin typeface="黑体" pitchFamily="49" charset="-122"/>
                <a:ea typeface="黑体" pitchFamily="49" charset="-122"/>
              </a:rPr>
              <a:t>我模仿过某领导对活动细节丝毫不放过，到会场最靠边的角落告诉团队说客人在这里看不清大屏幕；也模仿过另一个领导淡定得连麦克风都不响了照样我行我素在会场专心讲培训课。最后决定把活动的整体和细节都交给团队，我只负责补漏。</a:t>
            </a:r>
          </a:p>
        </p:txBody>
      </p:sp>
      <p:pic>
        <p:nvPicPr>
          <p:cNvPr id="4" name="Picture 8"/>
          <p:cNvPicPr>
            <a:picLocks noChangeAspect="1" noChangeArrowheads="1"/>
          </p:cNvPicPr>
          <p:nvPr/>
        </p:nvPicPr>
        <p:blipFill>
          <a:blip r:embed="rId3" cstate="print"/>
          <a:srcRect/>
          <a:stretch>
            <a:fillRect/>
          </a:stretch>
        </p:blipFill>
        <p:spPr bwMode="auto">
          <a:xfrm>
            <a:off x="4293096" y="107504"/>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a:stretch>
            <a:fillRect/>
          </a:stretch>
        </p:blipFill>
        <p:spPr bwMode="auto">
          <a:xfrm>
            <a:off x="1" y="1"/>
            <a:ext cx="6858000" cy="5148064"/>
          </a:xfrm>
          <a:prstGeom prst="rect">
            <a:avLst/>
          </a:prstGeom>
          <a:ln>
            <a:noFill/>
          </a:ln>
          <a:effectLst>
            <a:softEdge rad="112500"/>
          </a:effectLst>
        </p:spPr>
      </p:pic>
      <p:sp>
        <p:nvSpPr>
          <p:cNvPr id="3" name="矩形 2"/>
          <p:cNvSpPr/>
          <p:nvPr/>
        </p:nvSpPr>
        <p:spPr>
          <a:xfrm>
            <a:off x="620688" y="5580112"/>
            <a:ext cx="5832648" cy="2862322"/>
          </a:xfrm>
          <a:prstGeom prst="rect">
            <a:avLst/>
          </a:prstGeom>
        </p:spPr>
        <p:txBody>
          <a:bodyPr wrap="square">
            <a:spAutoFit/>
          </a:bodyPr>
          <a:lstStyle/>
          <a:p>
            <a:pPr>
              <a:lnSpc>
                <a:spcPct val="150000"/>
              </a:lnSpc>
            </a:pPr>
            <a:r>
              <a:rPr lang="en-US" altLang="zh-CN" sz="2000" dirty="0" smtClean="0">
                <a:latin typeface="黑体" pitchFamily="49" charset="-122"/>
                <a:ea typeface="黑体" pitchFamily="49" charset="-122"/>
              </a:rPr>
              <a:t>    </a:t>
            </a:r>
            <a:r>
              <a:rPr lang="zh-CN" altLang="zh-CN" sz="2000" dirty="0" smtClean="0">
                <a:latin typeface="黑体" pitchFamily="49" charset="-122"/>
                <a:ea typeface="黑体" pitchFamily="49" charset="-122"/>
              </a:rPr>
              <a:t>我模仿过一位职场榜样，每次开会，哪怕自己不是主要角色，都坚持讲至少一句话。这表明你对话题的理解，并提高自己的自信心和表达力</a:t>
            </a:r>
            <a:r>
              <a:rPr lang="zh-CN" altLang="en-US" sz="2000" dirty="0" smtClean="0">
                <a:latin typeface="黑体" pitchFamily="49" charset="-122"/>
                <a:ea typeface="黑体" pitchFamily="49" charset="-122"/>
              </a:rPr>
              <a:t>。</a:t>
            </a:r>
            <a:endParaRPr lang="en-US" altLang="zh-CN" sz="2000" dirty="0" smtClean="0">
              <a:latin typeface="黑体" pitchFamily="49" charset="-122"/>
              <a:ea typeface="黑体" pitchFamily="49" charset="-122"/>
            </a:endParaRPr>
          </a:p>
          <a:p>
            <a:pPr>
              <a:lnSpc>
                <a:spcPct val="150000"/>
              </a:lnSpc>
            </a:pPr>
            <a:r>
              <a:rPr lang="en-US" altLang="zh-CN" sz="2000" dirty="0" smtClean="0">
                <a:latin typeface="黑体" pitchFamily="49" charset="-122"/>
                <a:ea typeface="黑体" pitchFamily="49" charset="-122"/>
              </a:rPr>
              <a:t>    </a:t>
            </a:r>
            <a:r>
              <a:rPr lang="zh-CN" altLang="zh-CN" sz="2000" dirty="0" smtClean="0">
                <a:latin typeface="黑体" pitchFamily="49" charset="-122"/>
                <a:ea typeface="黑体" pitchFamily="49" charset="-122"/>
              </a:rPr>
              <a:t>可以说，如果你感觉周围的人没有值得你模仿的任何东西，那么你可能要重新思考自己的职场态度。</a:t>
            </a:r>
          </a:p>
        </p:txBody>
      </p:sp>
      <p:pic>
        <p:nvPicPr>
          <p:cNvPr id="4" name="Picture 8"/>
          <p:cNvPicPr>
            <a:picLocks noChangeAspect="1" noChangeArrowheads="1"/>
          </p:cNvPicPr>
          <p:nvPr/>
        </p:nvPicPr>
        <p:blipFill>
          <a:blip r:embed="rId3" cstate="print"/>
          <a:srcRect/>
          <a:stretch>
            <a:fillRect/>
          </a:stretch>
        </p:blipFill>
        <p:spPr bwMode="auto">
          <a:xfrm>
            <a:off x="4293096" y="107504"/>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665</Words>
  <Application>Microsoft Office PowerPoint</Application>
  <PresentationFormat>全屏显示(4:3)</PresentationFormat>
  <Paragraphs>29</Paragraphs>
  <Slides>11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黑体</vt:lpstr>
      <vt:lpstr>华文琥珀</vt:lpstr>
      <vt:lpstr>华文楷体</vt:lpstr>
      <vt:lpstr>宋体</vt:lpstr>
      <vt:lpstr>Arial</vt:lpstr>
      <vt:lpstr>Arial Black</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AEMCHINA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jingyan</dc:creator>
  <cp:lastModifiedBy>HR-Yan Jing</cp:lastModifiedBy>
  <cp:revision>26</cp:revision>
  <dcterms:created xsi:type="dcterms:W3CDTF">2016-07-28T08:03:22Z</dcterms:created>
  <dcterms:modified xsi:type="dcterms:W3CDTF">2016-09-02T02:32:40Z</dcterms:modified>
</cp:coreProperties>
</file>