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3" r:id="rId5"/>
    <p:sldId id="258" r:id="rId6"/>
    <p:sldId id="260" r:id="rId7"/>
    <p:sldId id="261" r:id="rId8"/>
    <p:sldId id="262" r:id="rId9"/>
    <p:sldId id="264" r:id="rId10"/>
    <p:sldId id="268" r:id="rId11"/>
    <p:sldId id="266" r:id="rId12"/>
    <p:sldId id="265" r:id="rId13"/>
    <p:sldId id="269" r:id="rId14"/>
    <p:sldId id="270" r:id="rId15"/>
    <p:sldId id="273" r:id="rId16"/>
    <p:sldId id="272" r:id="rId17"/>
    <p:sldId id="271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DFA0A-9A0C-457F-8BD4-B0DFDC124A8F}" type="datetimeFigureOut">
              <a:rPr lang="zh-CN" altLang="en-US" smtClean="0"/>
              <a:pPr/>
              <a:t>2016-8-4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3C71-CB21-4988-8539-28C6C62BC1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DFA0A-9A0C-457F-8BD4-B0DFDC124A8F}" type="datetimeFigureOut">
              <a:rPr lang="zh-CN" altLang="en-US" smtClean="0"/>
              <a:pPr/>
              <a:t>2016-8-4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3C71-CB21-4988-8539-28C6C62BC1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DFA0A-9A0C-457F-8BD4-B0DFDC124A8F}" type="datetimeFigureOut">
              <a:rPr lang="zh-CN" altLang="en-US" smtClean="0"/>
              <a:pPr/>
              <a:t>2016-8-4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3C71-CB21-4988-8539-28C6C62BC1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DFA0A-9A0C-457F-8BD4-B0DFDC124A8F}" type="datetimeFigureOut">
              <a:rPr lang="zh-CN" altLang="en-US" smtClean="0"/>
              <a:pPr/>
              <a:t>2016-8-4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3C71-CB21-4988-8539-28C6C62BC1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DFA0A-9A0C-457F-8BD4-B0DFDC124A8F}" type="datetimeFigureOut">
              <a:rPr lang="zh-CN" altLang="en-US" smtClean="0"/>
              <a:pPr/>
              <a:t>2016-8-4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3C71-CB21-4988-8539-28C6C62BC1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DFA0A-9A0C-457F-8BD4-B0DFDC124A8F}" type="datetimeFigureOut">
              <a:rPr lang="zh-CN" altLang="en-US" smtClean="0"/>
              <a:pPr/>
              <a:t>2016-8-4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3C71-CB21-4988-8539-28C6C62BC1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DFA0A-9A0C-457F-8BD4-B0DFDC124A8F}" type="datetimeFigureOut">
              <a:rPr lang="zh-CN" altLang="en-US" smtClean="0"/>
              <a:pPr/>
              <a:t>2016-8-4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3C71-CB21-4988-8539-28C6C62BC1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DFA0A-9A0C-457F-8BD4-B0DFDC124A8F}" type="datetimeFigureOut">
              <a:rPr lang="zh-CN" altLang="en-US" smtClean="0"/>
              <a:pPr/>
              <a:t>2016-8-4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3C71-CB21-4988-8539-28C6C62BC1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DFA0A-9A0C-457F-8BD4-B0DFDC124A8F}" type="datetimeFigureOut">
              <a:rPr lang="zh-CN" altLang="en-US" smtClean="0"/>
              <a:pPr/>
              <a:t>2016-8-4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3C71-CB21-4988-8539-28C6C62BC1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DFA0A-9A0C-457F-8BD4-B0DFDC124A8F}" type="datetimeFigureOut">
              <a:rPr lang="zh-CN" altLang="en-US" smtClean="0"/>
              <a:pPr/>
              <a:t>2016-8-4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3C71-CB21-4988-8539-28C6C62BC1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DFA0A-9A0C-457F-8BD4-B0DFDC124A8F}" type="datetimeFigureOut">
              <a:rPr lang="zh-CN" altLang="en-US" smtClean="0"/>
              <a:pPr/>
              <a:t>2016-8-4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3C71-CB21-4988-8539-28C6C62BC1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DFA0A-9A0C-457F-8BD4-B0DFDC124A8F}" type="datetimeFigureOut">
              <a:rPr lang="zh-CN" altLang="en-US" smtClean="0"/>
              <a:pPr/>
              <a:t>2016-8-4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63C71-CB21-4988-8539-28C6C62BC1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pinpaihb.com/resource/uploadfile/thumb/2013/06/13/1121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941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1619672" y="5373216"/>
            <a:ext cx="63914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400" b="1" dirty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妈妈为何会被老虎咬死？</a:t>
            </a:r>
            <a:endParaRPr lang="zh-CN" altLang="en-US" sz="44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283968" y="3717032"/>
            <a:ext cx="3286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229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www.qqpk.cn/Article/UploadFiles/201409/201409201453517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941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5085184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妻子</a:t>
            </a: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在厨房里忙得团团转，却忘了丈夫的叮咛。男孩拿起药瓶，被药水的颜色所吸引，觉得好奇，于是一口气都给喝光了！药水的成分剂量很高，即使成人也只能服用少量；由于男孩服药过量，虽然及时送到医院，但仍旧回天乏术！</a:t>
            </a:r>
            <a:endParaRPr lang="en-US" altLang="zh-CN" sz="1600" dirty="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妻子</a:t>
            </a: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被突如其来的意外吓呆了！不知该如何面对丈夫，更害怕丈夫的责备</a:t>
            </a:r>
            <a:r>
              <a:rPr lang="en-US" altLang="zh-CN" sz="1600" dirty="0" smtClean="0">
                <a:latin typeface="黑体" pitchFamily="49" charset="-122"/>
                <a:ea typeface="黑体" pitchFamily="49" charset="-122"/>
              </a:rPr>
              <a:t>......</a:t>
            </a:r>
            <a:endParaRPr lang="zh-CN" altLang="en-US" sz="16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2.sinaimg.cn/orj480/6a8c1e07gw1f2fendxgzdj21hc0xc7b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25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4955684"/>
            <a:ext cx="8280920" cy="1838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altLang="zh-CN" sz="1600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焦急</a:t>
            </a: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的父亲赶到医院，得知噩耗，非常伤心！看着儿子的尸体，望了妻子一眼，然后在她耳边悄悄说了四个字，：</a:t>
            </a:r>
            <a:r>
              <a:rPr lang="en-US" altLang="zh-CN" sz="1600" dirty="0" smtClean="0">
                <a:latin typeface="黑体" pitchFamily="49" charset="-122"/>
                <a:ea typeface="黑体" pitchFamily="49" charset="-122"/>
              </a:rPr>
              <a:t>“I love you dear</a:t>
            </a: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！</a:t>
            </a:r>
            <a:r>
              <a:rPr lang="en-US" altLang="zh-CN" sz="1600" dirty="0" smtClean="0">
                <a:latin typeface="黑体" pitchFamily="49" charset="-122"/>
                <a:ea typeface="黑体" pitchFamily="49" charset="-122"/>
              </a:rPr>
              <a:t>”</a:t>
            </a: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（亲爱的，我爱你！）</a:t>
            </a:r>
            <a:r>
              <a:rPr lang="en-US" altLang="zh-CN" sz="1600" dirty="0" smtClean="0"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1600" dirty="0" smtClean="0">
                <a:latin typeface="黑体" pitchFamily="49" charset="-122"/>
                <a:ea typeface="黑体" pitchFamily="49" charset="-122"/>
              </a:rPr>
            </a:b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我看到那句</a:t>
            </a:r>
            <a:r>
              <a:rPr lang="en-US" altLang="zh-CN" sz="1600" dirty="0" smtClean="0">
                <a:latin typeface="黑体" pitchFamily="49" charset="-122"/>
                <a:ea typeface="黑体" pitchFamily="49" charset="-122"/>
              </a:rPr>
              <a:t>“I love you dear!”</a:t>
            </a: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（亲爱的，我爱你！）的时候，心中真是感慨万千！</a:t>
            </a:r>
            <a:r>
              <a:rPr lang="en-US" altLang="zh-CN" sz="1600" dirty="0" smtClean="0"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1600" dirty="0" smtClean="0">
                <a:latin typeface="黑体" pitchFamily="49" charset="-122"/>
                <a:ea typeface="黑体" pitchFamily="49" charset="-122"/>
              </a:rPr>
            </a:br>
            <a:r>
              <a:rPr lang="en-US" altLang="zh-CN" sz="1600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多么</a:t>
            </a: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简单的一句话！</a:t>
            </a:r>
            <a:r>
              <a:rPr lang="en-US" altLang="zh-CN" sz="1600" dirty="0" smtClean="0"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1600" dirty="0" smtClean="0">
                <a:latin typeface="黑体" pitchFamily="49" charset="-122"/>
                <a:ea typeface="黑体" pitchFamily="49" charset="-122"/>
              </a:rPr>
            </a:br>
            <a:r>
              <a:rPr lang="en-US" altLang="zh-CN" sz="1600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但</a:t>
            </a: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要有多久的修炼、多大的包容、多深的人生智慧，才能在那种时刻，说出如此令人动容的一句话！</a:t>
            </a:r>
            <a:endParaRPr lang="zh-CN" altLang="en-US" sz="16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85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251520" y="5157192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其实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，一个人在遭遇不幸的事件时，如果不能选择以最适当的方式去面对，那么我们又怎能去面对未来，以及周边的人、事、物。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1600" dirty="0">
                <a:latin typeface="黑体" pitchFamily="49" charset="-122"/>
                <a:ea typeface="黑体" pitchFamily="49" charset="-122"/>
              </a:rPr>
            </a:br>
            <a:r>
              <a:rPr lang="en-US" altLang="zh-CN" sz="1600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要是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这个事情发生在我们绝大部分人身上，我们可能会愤怒的辱骂，更甚冲动起来</a:t>
            </a: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发</a:t>
            </a: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生</a:t>
            </a: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什么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惨剧也不是不可能的。最后绝大多数结局：夫妻之间有一层厚厚隔阂，婚姻破裂。</a:t>
            </a:r>
            <a:endParaRPr lang="zh-CN" altLang="en-US" sz="16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2556" cy="5085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539552" y="5373216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面对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人生各样的处境，我们都有选择的能力。面对一件不幸的事件，你可以大发雷霆、怨天尤人，甚至责备所有的人，但事情却不会因为这些而丝毫有改变。不幸的事，它会继续地伴着你往后的生活，让你背负着一生的痛苦活下去。</a:t>
            </a:r>
            <a:endParaRPr lang="zh-CN" altLang="en-US" sz="16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" y="1"/>
            <a:ext cx="9142413" cy="5013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395536" y="5085184"/>
            <a:ext cx="8352928" cy="1695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1600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相反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的，如果能放下怨恨和惧怕，换一个角度来看事情，勇敢的活下来，那么事情的情况也许就不会如想象中那么糟糕。很简短的故事，但是能够体会其中的道理，而且又能够在真实的生活中实践，又有多少人能做得到呢？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1600" dirty="0">
                <a:latin typeface="黑体" pitchFamily="49" charset="-122"/>
                <a:ea typeface="黑体" pitchFamily="49" charset="-122"/>
              </a:rPr>
            </a:br>
            <a:r>
              <a:rPr lang="en-US" altLang="zh-CN" sz="1600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说到底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这是一个心态问题。其实能帮助自己的不是他人，而是自己。倘若了解并能熟练运用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“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费斯汀格法则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”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处事，一切问题就迎刃而解了。</a:t>
            </a:r>
            <a:endParaRPr lang="zh-CN" altLang="en-US" sz="16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pic1.win4000.com/wallpaper/d/570c5c3a08e4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978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576" y="5085184"/>
            <a:ext cx="5544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在生活中，</a:t>
            </a:r>
            <a:r>
              <a:rPr lang="en-US" altLang="zh-CN" sz="1600" dirty="0" smtClean="0"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1600" dirty="0" smtClean="0">
                <a:latin typeface="黑体" pitchFamily="49" charset="-122"/>
                <a:ea typeface="黑体" pitchFamily="49" charset="-122"/>
              </a:rPr>
            </a:b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不妨让我们养成：有，很好；没有，也没关系！ </a:t>
            </a:r>
            <a:r>
              <a:rPr lang="en-US" altLang="zh-CN" sz="1600" dirty="0" smtClean="0"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1600" dirty="0" smtClean="0">
                <a:latin typeface="黑体" pitchFamily="49" charset="-122"/>
                <a:ea typeface="黑体" pitchFamily="49" charset="-122"/>
              </a:rPr>
            </a:b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这样的想法。</a:t>
            </a:r>
            <a:r>
              <a:rPr lang="en-US" altLang="zh-CN" sz="1600" dirty="0" smtClean="0"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1600" dirty="0" smtClean="0">
                <a:latin typeface="黑体" pitchFamily="49" charset="-122"/>
                <a:ea typeface="黑体" pitchFamily="49" charset="-122"/>
              </a:rPr>
            </a:b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这样一来，我们便能转苦为乐，逍遥自在！</a:t>
            </a:r>
            <a:endParaRPr lang="zh-CN" altLang="en-US" sz="16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69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683568" y="5013176"/>
            <a:ext cx="763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遭遇一切的事情，让我们学习面对它</a:t>
            </a: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！接受它！处理它！放下它！ 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1600" dirty="0">
                <a:latin typeface="黑体" pitchFamily="49" charset="-122"/>
                <a:ea typeface="黑体" pitchFamily="49" charset="-122"/>
              </a:rPr>
            </a:b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请记得</a:t>
            </a: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，</a:t>
            </a: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能够让我们一生受用的一句话： 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1600" dirty="0">
                <a:latin typeface="黑体" pitchFamily="49" charset="-122"/>
                <a:ea typeface="黑体" pitchFamily="49" charset="-122"/>
              </a:rPr>
            </a:br>
            <a:r>
              <a:rPr lang="en-US" altLang="zh-CN" sz="1600" dirty="0" smtClean="0">
                <a:latin typeface="黑体" pitchFamily="49" charset="-122"/>
                <a:ea typeface="黑体" pitchFamily="49" charset="-122"/>
              </a:rPr>
              <a:t>“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请随手把你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‘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身后的门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’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关上吧！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”</a:t>
            </a:r>
            <a:br>
              <a:rPr lang="en-US" altLang="zh-CN" sz="1600" dirty="0">
                <a:latin typeface="黑体" pitchFamily="49" charset="-122"/>
                <a:ea typeface="黑体" pitchFamily="49" charset="-122"/>
              </a:rPr>
            </a:b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恨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，能挑起争端；爱，能遮掩一切过错。</a:t>
            </a:r>
            <a:endParaRPr lang="zh-CN" altLang="en-US" sz="16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AutoShape 5" descr="http://img1.imgtn.bdimg.com/it/u=2892638856,3410835845&amp;fm=21&amp;gp=0.jpg"/>
          <p:cNvSpPr>
            <a:spLocks noChangeAspect="1" noChangeArrowheads="1"/>
          </p:cNvSpPr>
          <p:nvPr/>
        </p:nvSpPr>
        <p:spPr bwMode="auto">
          <a:xfrm>
            <a:off x="44450" y="-1371600"/>
            <a:ext cx="5076825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01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089373" y="4365104"/>
            <a:ext cx="4714875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57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5517232"/>
            <a:ext cx="8280920" cy="834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  </a:t>
            </a: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北京</a:t>
            </a: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八达岭野生动物园</a:t>
            </a: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发生的血淋林的事件，</a:t>
            </a: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因为一个女人的愤怒，瞬间一死一伤，她蔑视最基本的规则，自我为中心，绝不考虑母亲和孩子的安危。作为观众你有什么感想？ </a:t>
            </a:r>
            <a:endParaRPr lang="zh-CN" altLang="en-US" sz="16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57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5301208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1600" dirty="0" smtClean="0">
                <a:latin typeface="黑体" pitchFamily="49" charset="-122"/>
                <a:ea typeface="黑体" pitchFamily="49" charset="-122"/>
              </a:rPr>
              <a:t>   </a:t>
            </a: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美国</a:t>
            </a: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社会心理学家费斯汀格（</a:t>
            </a:r>
            <a:r>
              <a:rPr lang="en-US" altLang="zh-CN" sz="1600" dirty="0" smtClean="0">
                <a:latin typeface="黑体" pitchFamily="49" charset="-122"/>
                <a:ea typeface="黑体" pitchFamily="49" charset="-122"/>
              </a:rPr>
              <a:t>Festinger</a:t>
            </a: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）有一个很出名的判断，被人们称为</a:t>
            </a:r>
            <a:r>
              <a:rPr lang="en-US" altLang="zh-CN" sz="1600" dirty="0" smtClean="0">
                <a:latin typeface="黑体" pitchFamily="49" charset="-122"/>
                <a:ea typeface="黑体" pitchFamily="49" charset="-122"/>
              </a:rPr>
              <a:t>“</a:t>
            </a: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费斯汀格法则</a:t>
            </a:r>
            <a:r>
              <a:rPr lang="en-US" altLang="zh-CN" sz="1600" dirty="0" smtClean="0">
                <a:latin typeface="黑体" pitchFamily="49" charset="-122"/>
                <a:ea typeface="黑体" pitchFamily="49" charset="-122"/>
              </a:rPr>
              <a:t>”</a:t>
            </a: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：生活中的</a:t>
            </a:r>
            <a:r>
              <a:rPr lang="en-US" altLang="zh-CN" sz="1600" dirty="0" smtClean="0">
                <a:latin typeface="黑体" pitchFamily="49" charset="-122"/>
                <a:ea typeface="黑体" pitchFamily="49" charset="-122"/>
              </a:rPr>
              <a:t>10</a:t>
            </a: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％是由发生在你身上的事情组成，而另外的</a:t>
            </a:r>
            <a:r>
              <a:rPr lang="en-US" altLang="zh-CN" sz="1600" dirty="0" smtClean="0">
                <a:latin typeface="黑体" pitchFamily="49" charset="-122"/>
                <a:ea typeface="黑体" pitchFamily="49" charset="-122"/>
              </a:rPr>
              <a:t>90</a:t>
            </a: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％则是由你对所发生的事情如何反应所决定。</a:t>
            </a:r>
            <a:endParaRPr lang="zh-CN" altLang="en-US" sz="16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941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323528" y="5085184"/>
            <a:ext cx="8496944" cy="1511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换言之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，生活中有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10%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的事情是我们无法掌控的，而另外的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90%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却是我们能掌控的。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1600" dirty="0">
                <a:latin typeface="黑体" pitchFamily="49" charset="-122"/>
                <a:ea typeface="黑体" pitchFamily="49" charset="-122"/>
              </a:rPr>
            </a:b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费斯汀格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在书中举了这样一个例子。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1600" dirty="0">
                <a:latin typeface="黑体" pitchFamily="49" charset="-122"/>
                <a:ea typeface="黑体" pitchFamily="49" charset="-122"/>
              </a:rPr>
            </a:b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卡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斯丁早上起床后洗漱时，随手将自己高档手表放在洗漱台边，妻子怕被水淋湿了，就随手拿过去放在餐桌上。儿子起床后到餐桌上拿面包时，不小心将手表碰到地上摔坏了。</a:t>
            </a:r>
            <a:endParaRPr lang="zh-CN" altLang="en-US" sz="16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13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536" y="5085184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卡</a:t>
            </a: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斯丁疼爱手表，就照儿子的屁股揍了一顿。然后黑着脸骂了妻子一通。妻子不服气，说是怕水把手表打湿。卡斯丁说他的手表是防水的。</a:t>
            </a:r>
            <a:r>
              <a:rPr lang="en-US" altLang="zh-CN" sz="1600" dirty="0" smtClean="0"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1600" dirty="0" smtClean="0">
                <a:latin typeface="黑体" pitchFamily="49" charset="-122"/>
                <a:ea typeface="黑体" pitchFamily="49" charset="-122"/>
              </a:rPr>
            </a:br>
            <a:r>
              <a:rPr lang="en-US" altLang="zh-CN" sz="1600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于是</a:t>
            </a: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二人猛烈地斗嘴起来。一气之下卡斯丁早餐也没有吃，直接开车去了公司，快到公司时突然记起忘了拿公文包，又立刻转回家。</a:t>
            </a:r>
            <a:endParaRPr lang="zh-CN" altLang="en-US" sz="16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085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552" y="5157192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可是</a:t>
            </a: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家中没人，妻子上班去了，儿子上学去了，卡斯丁钥匙留在公文包里，他进不了门，只好打电话向妻子要钥匙。</a:t>
            </a:r>
            <a:r>
              <a:rPr lang="en-US" altLang="zh-CN" sz="1600" dirty="0" smtClean="0"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1600" dirty="0" smtClean="0">
                <a:latin typeface="黑体" pitchFamily="49" charset="-122"/>
                <a:ea typeface="黑体" pitchFamily="49" charset="-122"/>
              </a:rPr>
            </a:br>
            <a:r>
              <a:rPr lang="en-US" altLang="zh-CN" sz="1600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妻子慌慌张张地往家赶时，撞翻了路边水果摊，摊主拉住她不让她走，要她赔偿，她不得不赔了一笔钱才摆脱。</a:t>
            </a:r>
            <a:endParaRPr lang="zh-CN" altLang="en-US" sz="16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4869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552" y="5085184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待</a:t>
            </a: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拿到公文包后，卡斯丁已迟到了</a:t>
            </a:r>
            <a:r>
              <a:rPr lang="en-US" altLang="zh-CN" sz="1600" dirty="0" smtClean="0">
                <a:latin typeface="黑体" pitchFamily="49" charset="-122"/>
                <a:ea typeface="黑体" pitchFamily="49" charset="-122"/>
              </a:rPr>
              <a:t>15</a:t>
            </a: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分钟，挨了上司一顿严厉批评，卡斯丁的心情坏到了极点。下班前又因一件小事，跟同事吵了一架。</a:t>
            </a:r>
            <a:r>
              <a:rPr lang="en-US" altLang="zh-CN" sz="1600" dirty="0" smtClean="0"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1600" dirty="0" smtClean="0">
                <a:latin typeface="黑体" pitchFamily="49" charset="-122"/>
                <a:ea typeface="黑体" pitchFamily="49" charset="-122"/>
              </a:rPr>
            </a:br>
            <a:r>
              <a:rPr lang="en-US" altLang="zh-CN" sz="1600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妻子</a:t>
            </a: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也因早退被扣除当月全勤奖，儿子这天参加棒球赛，原本夺冠有望，却因心情不好发挥不佳，第一局就被淘汰了。</a:t>
            </a:r>
            <a:endParaRPr lang="zh-CN" altLang="en-US" sz="1600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9130" cy="5085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528" y="5229200"/>
            <a:ext cx="8424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这个案例里，手表摔坏是其中的</a:t>
            </a:r>
            <a:r>
              <a:rPr lang="en-US" altLang="zh-CN" sz="1600" dirty="0" smtClean="0">
                <a:latin typeface="黑体" pitchFamily="49" charset="-122"/>
                <a:ea typeface="黑体" pitchFamily="49" charset="-122"/>
              </a:rPr>
              <a:t>10%</a:t>
            </a: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，后面一系列事情就是另外的</a:t>
            </a:r>
            <a:r>
              <a:rPr lang="en-US" altLang="zh-CN" sz="1600" dirty="0" smtClean="0">
                <a:latin typeface="黑体" pitchFamily="49" charset="-122"/>
                <a:ea typeface="黑体" pitchFamily="49" charset="-122"/>
              </a:rPr>
              <a:t>90%</a:t>
            </a: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。</a:t>
            </a:r>
            <a:r>
              <a:rPr lang="en-US" altLang="zh-CN" sz="1600" dirty="0" smtClean="0"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1600" dirty="0" smtClean="0">
                <a:latin typeface="黑体" pitchFamily="49" charset="-122"/>
                <a:ea typeface="黑体" pitchFamily="49" charset="-122"/>
              </a:rPr>
            </a:b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都是由于当事人没有很好地掌控那</a:t>
            </a:r>
            <a:r>
              <a:rPr lang="en-US" altLang="zh-CN" sz="1600" dirty="0" smtClean="0">
                <a:latin typeface="黑体" pitchFamily="49" charset="-122"/>
                <a:ea typeface="黑体" pitchFamily="49" charset="-122"/>
              </a:rPr>
              <a:t>90%</a:t>
            </a: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，才导致了这一天成为</a:t>
            </a:r>
            <a:r>
              <a:rPr lang="en-US" altLang="zh-CN" sz="1600" dirty="0" smtClean="0">
                <a:latin typeface="黑体" pitchFamily="49" charset="-122"/>
                <a:ea typeface="黑体" pitchFamily="49" charset="-122"/>
              </a:rPr>
              <a:t>“</a:t>
            </a: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闹心的一天</a:t>
            </a:r>
            <a:r>
              <a:rPr lang="en-US" altLang="zh-CN" sz="1600" dirty="0" smtClean="0">
                <a:latin typeface="黑体" pitchFamily="49" charset="-122"/>
                <a:ea typeface="黑体" pitchFamily="49" charset="-122"/>
              </a:rPr>
              <a:t>”</a:t>
            </a: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。</a:t>
            </a:r>
            <a:r>
              <a:rPr lang="en-US" altLang="zh-CN" sz="1600" dirty="0" smtClean="0"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1600" dirty="0" smtClean="0">
                <a:latin typeface="黑体" pitchFamily="49" charset="-122"/>
                <a:ea typeface="黑体" pitchFamily="49" charset="-122"/>
              </a:rPr>
            </a:b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试想，卡斯丁在那</a:t>
            </a:r>
            <a:r>
              <a:rPr lang="en-US" altLang="zh-CN" sz="1600" dirty="0" smtClean="0">
                <a:latin typeface="黑体" pitchFamily="49" charset="-122"/>
                <a:ea typeface="黑体" pitchFamily="49" charset="-122"/>
              </a:rPr>
              <a:t>10%</a:t>
            </a: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产生后，假如换一种反应。比如，他抚慰儿子：</a:t>
            </a:r>
            <a:r>
              <a:rPr lang="en-US" altLang="zh-CN" sz="1600" dirty="0" smtClean="0">
                <a:latin typeface="黑体" pitchFamily="49" charset="-122"/>
                <a:ea typeface="黑体" pitchFamily="49" charset="-122"/>
              </a:rPr>
              <a:t>“</a:t>
            </a: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不要紧，儿子，手表摔坏了没事，我拿去修修就好了。</a:t>
            </a:r>
            <a:r>
              <a:rPr lang="en-US" altLang="zh-CN" sz="1600" dirty="0" smtClean="0">
                <a:latin typeface="黑体" pitchFamily="49" charset="-122"/>
                <a:ea typeface="黑体" pitchFamily="49" charset="-122"/>
              </a:rPr>
              <a:t>”</a:t>
            </a: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这样儿子高兴，妻子也高兴，他本身心情也好，那么随后的一切就不会发生了。</a:t>
            </a:r>
            <a:endParaRPr lang="zh-CN" altLang="en-US" sz="16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97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467544" y="4941168"/>
            <a:ext cx="8352928" cy="1695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可见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，你控制不了前面的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10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％，但完全可以通过你的心态与行为决定剩余的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90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％。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1600" dirty="0">
                <a:latin typeface="黑体" pitchFamily="49" charset="-122"/>
                <a:ea typeface="黑体" pitchFamily="49" charset="-122"/>
              </a:rPr>
            </a:b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可是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下面这个事例，是你，你能做好吗？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1600" dirty="0">
                <a:latin typeface="黑体" pitchFamily="49" charset="-122"/>
                <a:ea typeface="黑体" pitchFamily="49" charset="-122"/>
              </a:rPr>
            </a:b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在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美国有一对夫妇，在婚后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11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年生了一个男孩。夫妻恩爱，男孩自然是二人的宝贝！男孩两岁的某一天早晨，丈夫出门上班之际，看到桌上有一瓶打开盖子的药水，不过因为赶时间，他只大声告诉妻子：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“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记得要把药瓶收好！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”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然后就匆匆关上门上班去了。</a:t>
            </a:r>
            <a:endParaRPr lang="zh-CN" altLang="en-US" sz="16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738</Words>
  <Application>Microsoft Office PowerPoint</Application>
  <PresentationFormat>全屏显示(4:3)</PresentationFormat>
  <Paragraphs>39</Paragraphs>
  <Slides>17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</vt:vector>
  </TitlesOfParts>
  <Company>AEMCHINA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cp:lastModifiedBy>jingyan</cp:lastModifiedBy>
  <cp:revision>18</cp:revision>
  <dcterms:created xsi:type="dcterms:W3CDTF">2016-08-03T08:06:56Z</dcterms:created>
  <dcterms:modified xsi:type="dcterms:W3CDTF">2016-08-04T06:51:27Z</dcterms:modified>
</cp:coreProperties>
</file>