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63" r:id="rId5"/>
    <p:sldId id="262" r:id="rId6"/>
    <p:sldId id="261" r:id="rId7"/>
    <p:sldId id="260" r:id="rId8"/>
    <p:sldId id="259" r:id="rId9"/>
    <p:sldId id="258" r:id="rId10"/>
    <p:sldId id="264" r:id="rId11"/>
    <p:sldId id="266" r:id="rId12"/>
    <p:sldId id="267" r:id="rId1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7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6003-ED9B-4020-892E-58D731274506}" type="datetimeFigureOut">
              <a:rPr lang="zh-CN" altLang="en-US" smtClean="0"/>
              <a:pPr/>
              <a:t>2016-7-15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B731-82EF-41A5-B988-0D1FC19A2DD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6003-ED9B-4020-892E-58D731274506}" type="datetimeFigureOut">
              <a:rPr lang="zh-CN" altLang="en-US" smtClean="0"/>
              <a:pPr/>
              <a:t>2016-7-15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B731-82EF-41A5-B988-0D1FC19A2DD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6003-ED9B-4020-892E-58D731274506}" type="datetimeFigureOut">
              <a:rPr lang="zh-CN" altLang="en-US" smtClean="0"/>
              <a:pPr/>
              <a:t>2016-7-15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B731-82EF-41A5-B988-0D1FC19A2DD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6003-ED9B-4020-892E-58D731274506}" type="datetimeFigureOut">
              <a:rPr lang="zh-CN" altLang="en-US" smtClean="0"/>
              <a:pPr/>
              <a:t>2016-7-15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B731-82EF-41A5-B988-0D1FC19A2DD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6003-ED9B-4020-892E-58D731274506}" type="datetimeFigureOut">
              <a:rPr lang="zh-CN" altLang="en-US" smtClean="0"/>
              <a:pPr/>
              <a:t>2016-7-15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B731-82EF-41A5-B988-0D1FC19A2DD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6003-ED9B-4020-892E-58D731274506}" type="datetimeFigureOut">
              <a:rPr lang="zh-CN" altLang="en-US" smtClean="0"/>
              <a:pPr/>
              <a:t>2016-7-15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B731-82EF-41A5-B988-0D1FC19A2DD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6003-ED9B-4020-892E-58D731274506}" type="datetimeFigureOut">
              <a:rPr lang="zh-CN" altLang="en-US" smtClean="0"/>
              <a:pPr/>
              <a:t>2016-7-15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B731-82EF-41A5-B988-0D1FC19A2DD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6003-ED9B-4020-892E-58D731274506}" type="datetimeFigureOut">
              <a:rPr lang="zh-CN" altLang="en-US" smtClean="0"/>
              <a:pPr/>
              <a:t>2016-7-15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B731-82EF-41A5-B988-0D1FC19A2DD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6003-ED9B-4020-892E-58D731274506}" type="datetimeFigureOut">
              <a:rPr lang="zh-CN" altLang="en-US" smtClean="0"/>
              <a:pPr/>
              <a:t>2016-7-15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B731-82EF-41A5-B988-0D1FC19A2DD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6003-ED9B-4020-892E-58D731274506}" type="datetimeFigureOut">
              <a:rPr lang="zh-CN" altLang="en-US" smtClean="0"/>
              <a:pPr/>
              <a:t>2016-7-15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B731-82EF-41A5-B988-0D1FC19A2DD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6003-ED9B-4020-892E-58D731274506}" type="datetimeFigureOut">
              <a:rPr lang="zh-CN" altLang="en-US" smtClean="0"/>
              <a:pPr/>
              <a:t>2016-7-15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B731-82EF-41A5-B988-0D1FC19A2DD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56003-ED9B-4020-892E-58D731274506}" type="datetimeFigureOut">
              <a:rPr lang="zh-CN" altLang="en-US" smtClean="0"/>
              <a:pPr/>
              <a:t>2016-7-15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6B731-82EF-41A5-B988-0D1FC19A2DD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omb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52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195736" y="5517232"/>
            <a:ext cx="5256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华文琥珀" pitchFamily="2" charset="-122"/>
                <a:ea typeface="华文琥珀" pitchFamily="2" charset="-122"/>
              </a:rPr>
              <a:t>要过人，别过分</a:t>
            </a:r>
            <a:endParaRPr lang="zh-CN" altLang="en-US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华文琥珀" pitchFamily="2" charset="-122"/>
              <a:ea typeface="华文琥珀" pitchFamily="2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04664" y="2924944"/>
            <a:ext cx="3286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第 </a:t>
            </a:r>
            <a:r>
              <a:rPr lang="en-US" altLang="zh-CN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226</a:t>
            </a: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 期</a:t>
            </a:r>
            <a:endParaRPr lang="zh-CN" altLang="en-US" dirty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301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395536" y="5373216"/>
            <a:ext cx="8496944" cy="1199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600" dirty="0" smtClean="0">
                <a:latin typeface="黑体" pitchFamily="49" charset="-122"/>
                <a:ea typeface="黑体" pitchFamily="49" charset="-122"/>
              </a:rPr>
              <a:t>看似单纯、温和的人，其实已饱经世故、看透世情，只有愚昧的我还自以为聪明，觉得有机可乘。我差一点丢掉一个机会，更差一点把自己变成一个狡诈、丑陋的笨蛋。在千钧一发之际，我侥幸得到了一个双赢的结局</a:t>
            </a:r>
            <a:r>
              <a:rPr lang="zh-CN" altLang="zh-CN" dirty="0" smtClean="0"/>
              <a:t>。</a:t>
            </a:r>
            <a:endParaRPr lang="zh-CN" altLang="zh-CN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5301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467544" y="5454732"/>
            <a:ext cx="8496944" cy="1142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600" dirty="0" smtClean="0">
                <a:latin typeface="黑体" pitchFamily="49" charset="-122"/>
                <a:ea typeface="黑体" pitchFamily="49" charset="-122"/>
              </a:rPr>
              <a:t>这个秘密在我心中埋了许多年，一方面，我悟到了自己的局限，另一方面，它也让我知道，凡事不能太绝。让自己那点“聪明”无限上纲，表面看是自己掌握了主动，在抢占地盘，但很可能功亏一篑。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57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2089373" y="4293096"/>
            <a:ext cx="4714875" cy="2308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36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52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755576" y="5373216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600" dirty="0">
                <a:latin typeface="黑体" pitchFamily="49" charset="-122"/>
                <a:ea typeface="黑体" pitchFamily="49" charset="-122"/>
              </a:rPr>
              <a:t>有个秘密在</a:t>
            </a:r>
            <a:r>
              <a:rPr lang="zh-CN" altLang="zh-CN" sz="1600">
                <a:latin typeface="黑体" pitchFamily="49" charset="-122"/>
                <a:ea typeface="黑体" pitchFamily="49" charset="-122"/>
              </a:rPr>
              <a:t>我</a:t>
            </a:r>
            <a:r>
              <a:rPr lang="zh-CN" altLang="zh-CN" sz="1600" smtClean="0">
                <a:latin typeface="黑体" pitchFamily="49" charset="-122"/>
                <a:ea typeface="黑体" pitchFamily="49" charset="-122"/>
              </a:rPr>
              <a:t>心中</a:t>
            </a:r>
            <a:r>
              <a:rPr lang="zh-CN" altLang="zh-CN" sz="1600" dirty="0">
                <a:latin typeface="黑体" pitchFamily="49" charset="-122"/>
                <a:ea typeface="黑体" pitchFamily="49" charset="-122"/>
              </a:rPr>
              <a:t>藏了</a:t>
            </a:r>
            <a:r>
              <a:rPr lang="zh-CN" altLang="zh-CN" sz="1600">
                <a:latin typeface="黑体" pitchFamily="49" charset="-122"/>
                <a:ea typeface="黑体" pitchFamily="49" charset="-122"/>
              </a:rPr>
              <a:t>许多年</a:t>
            </a:r>
            <a:r>
              <a:rPr lang="zh-CN" altLang="zh-CN" sz="1600" smtClean="0">
                <a:latin typeface="黑体" pitchFamily="49" charset="-122"/>
                <a:ea typeface="黑体" pitchFamily="49" charset="-122"/>
              </a:rPr>
              <a:t>，从此</a:t>
            </a:r>
            <a:r>
              <a:rPr lang="zh-CN" altLang="zh-CN" sz="1600" dirty="0">
                <a:latin typeface="黑体" pitchFamily="49" charset="-122"/>
                <a:ea typeface="黑体" pitchFamily="49" charset="-122"/>
              </a:rPr>
              <a:t>我知道自以为聪明绝对是灾难，也知道力不可使尽、势不可用绝，在精打细算之余，应给对手留些余地。如果让自己的贪婪恣意横行，一旦跨越了对方的红线，一切算计都会变成镜花水月。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57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395536" y="5301208"/>
            <a:ext cx="8424936" cy="1329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zh-CN" altLang="zh-CN" sz="1600" dirty="0" smtClean="0">
                <a:latin typeface="黑体" pitchFamily="49" charset="-122"/>
                <a:ea typeface="黑体" pitchFamily="49" charset="-122"/>
              </a:rPr>
              <a:t>事情最开始源于一个同事曾经说的一句话，它让我思前想后，琢磨再三，久久不能忘怀。那时公司正在洽谈一桩生意，而我是谈判代表，标的是一本创办很久的刊物。创办人因年事已高，不想再做，询问我们公司是否愿意接手。这本刊物是我感兴趣的类型，而且与集团内的现有产品有互补效果，所以我使出浑身解数以期谈成此案。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5085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827584" y="5157408"/>
            <a:ext cx="7776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600" dirty="0">
                <a:latin typeface="黑体" pitchFamily="49" charset="-122"/>
                <a:ea typeface="黑体" pitchFamily="49" charset="-122"/>
              </a:rPr>
              <a:t>对手是个单纯、善良的经营者，而且真心诚意想卖掉这本刊物，因此谈判尚算顺利，最后只剩价钱。而我则费尽心思，希望用最低的价钱让公司得到最大的效益。就在这个时候，一个同事开玩笑地对我说：“你不要把人家欺负得太过分！”听了这话，我当场愣住。</a:t>
            </a:r>
            <a:endParaRPr lang="zh-CN" altLang="en-US" sz="1600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5013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23528" y="5081409"/>
            <a:ext cx="856895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zh-CN" sz="1600" dirty="0">
                <a:latin typeface="黑体" pitchFamily="49" charset="-122"/>
                <a:ea typeface="黑体" pitchFamily="49" charset="-122"/>
              </a:rPr>
              <a:t>为什么同事会这么说呢？难道我努力把价格谈低有错吗？我不愿追问同事这样说的原因，我只能仔细地解析整个谈判过程，试图给自己一个答案。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1600" dirty="0">
                <a:latin typeface="黑体" pitchFamily="49" charset="-122"/>
                <a:ea typeface="黑体" pitchFamily="49" charset="-122"/>
              </a:rPr>
              <a:t>首先我确定，对手真的是个好人，他真的想把手上的杂志卖掉，也没有要借机捞一笔的意思，所以几乎对我提出的所有说辞都没有意见，他只求尽快结束这次谈判。 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013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611560" y="5085184"/>
            <a:ext cx="8136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600" dirty="0">
                <a:latin typeface="黑体" pitchFamily="49" charset="-122"/>
                <a:ea typeface="黑体" pitchFamily="49" charset="-122"/>
              </a:rPr>
              <a:t>其次，我也确定，我比对手精明太多了，心思也复杂得多，我不断地测试他的成交底线，也不断地尝试各种方法、找各种理由压低价格，而且一再得逞。想完这两点之后，我开始觉得我的同事说得有道理，我确实在利用对方的单纯、善良，然后不择手段地“算计”对方。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373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467544" y="5517232"/>
            <a:ext cx="8280920" cy="1142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600" dirty="0">
                <a:latin typeface="黑体" pitchFamily="49" charset="-122"/>
                <a:ea typeface="黑体" pitchFamily="49" charset="-122"/>
              </a:rPr>
              <a:t>我并没有错，因为我没有图谋己利，我是在为我的公司争取最大的利益，我所有的努力都是一个专业经理人合理而必要的作为。只是这个作为在旁人眼中可能做得“太过”，就连我的同事都会用开玩笑的口气提醒我别太放纵，别步步紧逼。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2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611560" y="5536031"/>
            <a:ext cx="8064896" cy="773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600" dirty="0" smtClean="0">
                <a:latin typeface="黑体" pitchFamily="49" charset="-122"/>
                <a:ea typeface="黑体" pitchFamily="49" charset="-122"/>
              </a:rPr>
              <a:t>我开始精算购买价格的合理性，我发觉其实我已经谈出了一个不错的价格，只不过我觉得还有降价的空间，才会锲而不舍地持续议价，我是真的“太过”了。</a:t>
            </a:r>
            <a:endParaRPr lang="zh-CN" altLang="zh-CN" sz="1600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57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539552" y="5157192"/>
            <a:ext cx="8136904" cy="1511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600" dirty="0" smtClean="0">
                <a:latin typeface="黑体" pitchFamily="49" charset="-122"/>
                <a:ea typeface="黑体" pitchFamily="49" charset="-122"/>
              </a:rPr>
              <a:t>确定我自己正在做“赶尽杀绝”的事后，我决定放手，就此与对方签约，达成协议。没想到这位看来单纯、善良的对手在知道我不再杀价之后，缓缓地告诉我：“还好你自动停手，否则我已下定决心，如果你再得寸进尺，我就不谈了，不论你出多少价钱，我都不卖给你了！”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779</Words>
  <Application>Microsoft Office PowerPoint</Application>
  <PresentationFormat>全屏显示(4:3)</PresentationFormat>
  <Paragraphs>29</Paragraphs>
  <Slides>12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</vt:vector>
  </TitlesOfParts>
  <Company>AEMCHINA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jingyan</dc:creator>
  <cp:lastModifiedBy>jingyan</cp:lastModifiedBy>
  <cp:revision>7</cp:revision>
  <dcterms:created xsi:type="dcterms:W3CDTF">2016-07-13T07:36:25Z</dcterms:created>
  <dcterms:modified xsi:type="dcterms:W3CDTF">2016-07-15T01:45:09Z</dcterms:modified>
</cp:coreProperties>
</file>