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3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</p:sldIdLst>
  <p:sldSz cx="6858000" cy="9144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4343"/>
    <a:srgbClr val="60606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2232" y="-102"/>
      </p:cViewPr>
      <p:guideLst>
        <p:guide orient="horz" pos="2881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5ED83B32-E97F-4D22-9B18-6273ED7E3315}" type="datetimeFigureOut">
              <a:rPr lang="zh-CN" altLang="en-US"/>
              <a:pPr>
                <a:defRPr/>
              </a:pPr>
              <a:t>2016-7-7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EF8658B9-7841-4A93-BBF6-330EA60B4D0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4350" y="2840574"/>
            <a:ext cx="5829300" cy="196003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092A8-1749-4447-B7D6-641B62706CBA}" type="datetimeFigureOut">
              <a:rPr lang="zh-CN" altLang="en-US"/>
              <a:pPr>
                <a:defRPr/>
              </a:pPr>
              <a:t>2016-7-7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BC0D-E6BF-43B9-988A-1265D9C4BF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A36E9-ECD7-4637-A9A7-8FF389249C99}" type="datetimeFigureOut">
              <a:rPr lang="zh-CN" altLang="en-US"/>
              <a:pPr>
                <a:defRPr/>
              </a:pPr>
              <a:t>2016-7-7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AE4AA-C9EB-4D97-A57B-5434C7B10BA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72050" y="366192"/>
            <a:ext cx="1543050" cy="780203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42900" y="366192"/>
            <a:ext cx="4514850" cy="780203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C45A8-25FA-4CC0-AACB-01AAC22A6616}" type="datetimeFigureOut">
              <a:rPr lang="zh-CN" altLang="en-US"/>
              <a:pPr>
                <a:defRPr/>
              </a:pPr>
              <a:t>2016-7-7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AF1FC-1D93-42FB-A45E-71AE99AF9F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01B50-94A4-4EAE-803C-165E80FB8110}" type="datetimeFigureOut">
              <a:rPr lang="zh-CN" altLang="en-US"/>
              <a:pPr>
                <a:defRPr/>
              </a:pPr>
              <a:t>2016-7-7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0AAB6-2A1B-4C8C-B7DF-3EB3AD93815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735" y="5875869"/>
            <a:ext cx="5829300" cy="181609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1735" y="3875625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A7262-49FD-4E0F-9426-DCCBB8FC68F2}" type="datetimeFigureOut">
              <a:rPr lang="zh-CN" altLang="en-US"/>
              <a:pPr>
                <a:defRPr/>
              </a:pPr>
              <a:t>2016-7-7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F182E-068B-407F-A28F-81B27822C92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42900" y="2133609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86150" y="2133609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2AC50-E824-46BE-B5F3-4F8795758413}" type="datetimeFigureOut">
              <a:rPr lang="zh-CN" altLang="en-US"/>
              <a:pPr>
                <a:defRPr/>
              </a:pPr>
              <a:t>2016-7-7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65F3F-1B43-4DF6-86E5-7F6B1C1A1C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83774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83774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661BB-BC16-4D43-BDA4-3E5E42C91791}" type="datetimeFigureOut">
              <a:rPr lang="zh-CN" altLang="en-US"/>
              <a:pPr>
                <a:defRPr/>
              </a:pPr>
              <a:t>2016-7-7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7488F-0C04-427A-9CB3-CD856E64736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0FA44-18F8-47BF-955E-F58ECEBBE632}" type="datetimeFigureOut">
              <a:rPr lang="zh-CN" altLang="en-US"/>
              <a:pPr>
                <a:defRPr/>
              </a:pPr>
              <a:t>2016-7-7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5EFFE-E2FA-4902-8DCA-D84BF82315C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F12C0-C791-4297-9FE7-2DFE83C2BA67}" type="datetimeFigureOut">
              <a:rPr lang="zh-CN" altLang="en-US"/>
              <a:pPr>
                <a:defRPr/>
              </a:pPr>
              <a:t>2016-7-7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3F159-76BE-4EA5-BADE-3E53F10D3BB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5" y="364068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81292" y="364068"/>
            <a:ext cx="3833813" cy="78041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42905" y="1913473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10F4A-A4C3-46DC-9AA5-069AEB689AED}" type="datetimeFigureOut">
              <a:rPr lang="zh-CN" altLang="en-US"/>
              <a:pPr>
                <a:defRPr/>
              </a:pPr>
              <a:t>2016-7-7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5EFFE-ECCB-4C37-B6F1-E3D69C8E0E7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44216" y="817035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CAE03-6F4D-41AE-8D70-1771328B3A4C}" type="datetimeFigureOut">
              <a:rPr lang="zh-CN" altLang="en-US"/>
              <a:pPr>
                <a:defRPr/>
              </a:pPr>
              <a:t>2016-7-7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73ACA-C312-409D-A533-67BA10371F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F2B5CE9-BEC2-4CFF-861B-19FE9DF3A90A}" type="datetimeFigureOut">
              <a:rPr lang="zh-CN" altLang="en-US"/>
              <a:pPr>
                <a:defRPr/>
              </a:pPr>
              <a:t>2016-7-7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F8AE84B-7E71-445C-83A6-73BBCB605C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899592"/>
            <a:ext cx="6858001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980728" y="6228184"/>
            <a:ext cx="51125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chemeClr val="bg2">
                    <a:lumMod val="25000"/>
                  </a:schemeClr>
                </a:solidFill>
                <a:latin typeface="方正舒体" pitchFamily="2" charset="-122"/>
                <a:ea typeface="方正舒体" pitchFamily="2" charset="-122"/>
              </a:rPr>
              <a:t>你靠</a:t>
            </a:r>
            <a:r>
              <a:rPr lang="zh-CN" altLang="en-US" sz="6000" b="1" dirty="0" smtClean="0">
                <a:solidFill>
                  <a:schemeClr val="accent6">
                    <a:lumMod val="75000"/>
                  </a:schemeClr>
                </a:solidFill>
                <a:latin typeface="方正舒体" pitchFamily="2" charset="-122"/>
                <a:ea typeface="方正舒体" pitchFamily="2" charset="-122"/>
              </a:rPr>
              <a:t>什么</a:t>
            </a:r>
            <a:endParaRPr lang="en-US" altLang="zh-CN" sz="6000" b="1" dirty="0" smtClean="0">
              <a:solidFill>
                <a:schemeClr val="accent6">
                  <a:lumMod val="75000"/>
                </a:schemeClr>
              </a:solidFill>
              <a:latin typeface="方正舒体" pitchFamily="2" charset="-122"/>
              <a:ea typeface="方正舒体" pitchFamily="2" charset="-122"/>
            </a:endParaRPr>
          </a:p>
          <a:p>
            <a:r>
              <a:rPr lang="en-US" altLang="zh-CN" sz="4800" b="1" dirty="0">
                <a:solidFill>
                  <a:schemeClr val="bg2">
                    <a:lumMod val="25000"/>
                  </a:schemeClr>
                </a:solidFill>
                <a:latin typeface="方正舒体" pitchFamily="2" charset="-122"/>
                <a:ea typeface="方正舒体" pitchFamily="2" charset="-122"/>
              </a:rPr>
              <a:t> </a:t>
            </a:r>
            <a:r>
              <a:rPr lang="en-US" altLang="zh-CN" sz="4800" b="1" dirty="0" smtClean="0">
                <a:solidFill>
                  <a:schemeClr val="bg2">
                    <a:lumMod val="25000"/>
                  </a:schemeClr>
                </a:solidFill>
                <a:latin typeface="方正舒体" pitchFamily="2" charset="-122"/>
                <a:ea typeface="方正舒体" pitchFamily="2" charset="-122"/>
              </a:rPr>
              <a:t>         </a:t>
            </a:r>
            <a:r>
              <a:rPr lang="zh-CN" altLang="en-US" sz="4800" b="1" dirty="0" smtClean="0">
                <a:solidFill>
                  <a:schemeClr val="bg2">
                    <a:lumMod val="25000"/>
                  </a:schemeClr>
                </a:solidFill>
                <a:latin typeface="方正舒体" pitchFamily="2" charset="-122"/>
                <a:ea typeface="方正舒体" pitchFamily="2" charset="-122"/>
              </a:rPr>
              <a:t>在单位立足？</a:t>
            </a:r>
            <a:endParaRPr lang="zh-CN" altLang="en-US" sz="4800" b="1" dirty="0">
              <a:solidFill>
                <a:schemeClr val="bg2">
                  <a:lumMod val="25000"/>
                </a:schemeClr>
              </a:solidFill>
              <a:latin typeface="方正舒体" pitchFamily="2" charset="-122"/>
              <a:ea typeface="方正舒体" pitchFamily="2" charset="-122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71363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196752" y="4644008"/>
            <a:ext cx="3286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225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</a:t>
            </a:r>
            <a:r>
              <a:rPr lang="zh-CN" altLang="en-US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35f2d517-3b1f-4d0c-b1f8-ab1163d4c02c.jpg"/>
          <p:cNvPicPr>
            <a:picLocks noChangeAspect="1"/>
          </p:cNvPicPr>
          <p:nvPr/>
        </p:nvPicPr>
        <p:blipFill>
          <a:blip r:embed="rId2" cstate="print"/>
          <a:srcRect t="17703"/>
          <a:stretch>
            <a:fillRect/>
          </a:stretch>
        </p:blipFill>
        <p:spPr bwMode="auto">
          <a:xfrm>
            <a:off x="0" y="714375"/>
            <a:ext cx="6858000" cy="3765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副标题 2"/>
          <p:cNvSpPr txBox="1">
            <a:spLocks/>
          </p:cNvSpPr>
          <p:nvPr/>
        </p:nvSpPr>
        <p:spPr bwMode="auto">
          <a:xfrm>
            <a:off x="642938" y="4533900"/>
            <a:ext cx="5653087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进取</a:t>
            </a:r>
            <a:endParaRPr lang="en-US" altLang="zh-CN" sz="2800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个人永远要跟上企业的步伐，企业永远要跟上市场的步伐；无论是职场还是市场，无论是个人还是企业，参与者都不希望被淘汰。为此就一定要前进，停就意味着放弃，意味着出局！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1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、 以空杯心态去学习、去汲取；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2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、 不要一年经验重复用十年；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3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、 挤时间给自己“增高”、“充电”；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4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、 发展自己的“比较优势”；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5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、 挑战自我，未雨绸缪。</a:t>
            </a:r>
            <a:endParaRPr lang="en-US" altLang="zh-CN" sz="2000" dirty="0">
              <a:solidFill>
                <a:srgbClr val="606060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71363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QQ截图20160310154824.png"/>
          <p:cNvPicPr>
            <a:picLocks noChangeAspect="1"/>
          </p:cNvPicPr>
          <p:nvPr/>
        </p:nvPicPr>
        <p:blipFill>
          <a:blip r:embed="rId2" cstate="print"/>
          <a:srcRect b="4073"/>
          <a:stretch>
            <a:fillRect/>
          </a:stretch>
        </p:blipFill>
        <p:spPr bwMode="auto">
          <a:xfrm>
            <a:off x="0" y="714375"/>
            <a:ext cx="6858000" cy="3889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副标题 2"/>
          <p:cNvSpPr txBox="1">
            <a:spLocks/>
          </p:cNvSpPr>
          <p:nvPr/>
        </p:nvSpPr>
        <p:spPr bwMode="auto">
          <a:xfrm>
            <a:off x="642938" y="4643438"/>
            <a:ext cx="5653087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低调</a:t>
            </a:r>
            <a:endParaRPr lang="en-US" altLang="zh-CN" sz="2800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才高不必自傲，不要以为自己不说、不宣扬，别人就看不到你的功劳。所以别在同事面前炫耀。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1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、 不要邀功请赏；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2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、 克服“大材小用”的心理；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3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、 不要摆架子耍资格；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4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、 凡是人，皆须敬；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5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、 努力做到名实相符，要配的上自己的位置；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6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、 成绩只是开始，荣誉当作动力。</a:t>
            </a:r>
            <a:endParaRPr lang="en-US" altLang="zh-CN" sz="2000" dirty="0">
              <a:solidFill>
                <a:srgbClr val="606060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71363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fabcb527422ff8827ef187afe90e7fa3.jpg"/>
          <p:cNvPicPr>
            <a:picLocks noChangeAspect="1"/>
          </p:cNvPicPr>
          <p:nvPr/>
        </p:nvPicPr>
        <p:blipFill>
          <a:blip r:embed="rId2" cstate="print"/>
          <a:srcRect t="3600" b="5399"/>
          <a:stretch>
            <a:fillRect/>
          </a:stretch>
        </p:blipFill>
        <p:spPr bwMode="auto">
          <a:xfrm>
            <a:off x="0" y="714375"/>
            <a:ext cx="6858000" cy="3900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副标题 2"/>
          <p:cNvSpPr txBox="1">
            <a:spLocks/>
          </p:cNvSpPr>
          <p:nvPr/>
        </p:nvSpPr>
        <p:spPr bwMode="auto">
          <a:xfrm>
            <a:off x="642938" y="4748213"/>
            <a:ext cx="5653087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成本</a:t>
            </a:r>
            <a:endParaRPr lang="en-US" altLang="zh-CN" sz="2800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节约不是抠门而是美德。不要把公司的钱不当钱，公司“锅”里有，员工“碗”里才有；同样，“锅”里多，“碗”里也自然就多。而掌勺的，恰恰是你自己。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1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、 报销账目，一定要诚信；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2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、 不浪费公司的资源，哪怕是一张纸；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3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、 珍惜工作的每一分钟时间；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4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、 每付出成本，都要力争最大收益；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5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、 记住：省下的，就是利润！</a:t>
            </a:r>
            <a:endParaRPr lang="en-US" altLang="zh-CN" sz="2000" dirty="0">
              <a:solidFill>
                <a:srgbClr val="606060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71363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6608733_085725904000_2.jpg"/>
          <p:cNvPicPr>
            <a:picLocks noChangeAspect="1"/>
          </p:cNvPicPr>
          <p:nvPr/>
        </p:nvPicPr>
        <p:blipFill>
          <a:blip r:embed="rId2" cstate="print"/>
          <a:srcRect t="6641" b="6641"/>
          <a:stretch>
            <a:fillRect/>
          </a:stretch>
        </p:blipFill>
        <p:spPr bwMode="auto">
          <a:xfrm>
            <a:off x="0" y="714375"/>
            <a:ext cx="6858000" cy="3965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副标题 2"/>
          <p:cNvSpPr txBox="1">
            <a:spLocks/>
          </p:cNvSpPr>
          <p:nvPr/>
        </p:nvSpPr>
        <p:spPr bwMode="auto">
          <a:xfrm>
            <a:off x="642938" y="4676775"/>
            <a:ext cx="5653087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感恩</a:t>
            </a:r>
            <a:endParaRPr lang="en-US" altLang="zh-CN" sz="2800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为什么我们能允许自己的过失，却对他人、对公司有这么多的抱怨</a:t>
            </a: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?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再有才华的人，也需要别人给你做事的机会，也需要他人对你或大或小的帮助。你现在的幸福不是你一个人就能成就的。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1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、 工作给你的不仅是报酬，还有学习、成长的机会；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2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、 同事给了你工作中的配合；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3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、 客户帮你创造了业绩；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4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、 对手让你看到距离和发展空间；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5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、 批评者让你不断完善自我。</a:t>
            </a:r>
            <a:endParaRPr lang="en-US" altLang="zh-CN" sz="2000" dirty="0">
              <a:solidFill>
                <a:srgbClr val="606060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71363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27584"/>
            <a:ext cx="6858000" cy="4837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124744" y="6156176"/>
            <a:ext cx="4714875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71363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004749vZty6S0vk9iZa30&amp;690.jpg"/>
          <p:cNvPicPr>
            <a:picLocks noChangeAspect="1"/>
          </p:cNvPicPr>
          <p:nvPr/>
        </p:nvPicPr>
        <p:blipFill>
          <a:blip r:embed="rId2" cstate="print"/>
          <a:srcRect b="4633"/>
          <a:stretch>
            <a:fillRect/>
          </a:stretch>
        </p:blipFill>
        <p:spPr bwMode="auto">
          <a:xfrm>
            <a:off x="0" y="714375"/>
            <a:ext cx="6858000" cy="3867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副标题 2"/>
          <p:cNvSpPr txBox="1">
            <a:spLocks/>
          </p:cNvSpPr>
          <p:nvPr/>
        </p:nvSpPr>
        <p:spPr bwMode="auto">
          <a:xfrm>
            <a:off x="642938" y="4605338"/>
            <a:ext cx="5653087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积极</a:t>
            </a:r>
            <a:endParaRPr lang="en-US" altLang="zh-CN" sz="2800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不要事事等人交代，一个人只要能自动自发地做好一切，哪怕起点比别人低，也会有很大的发展，自发的人永远受老板欢迎。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1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、 从“要我做”到“我要做”， 主动分担一些分外事；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2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、 先做后说，给上司惊喜；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3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、 学会毛遂自荐；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4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、 高标准要求：要求一步，做到三步；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5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、 拿捏好主动的尺度，不要急于表现、出风头甚至抢别人的工作。</a:t>
            </a:r>
            <a:endParaRPr lang="en-US" altLang="zh-CN" sz="2000" dirty="0">
              <a:solidFill>
                <a:srgbClr val="606060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71363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viewattach.jpg"/>
          <p:cNvPicPr>
            <a:picLocks noChangeAspect="1"/>
          </p:cNvPicPr>
          <p:nvPr/>
        </p:nvPicPr>
        <p:blipFill>
          <a:blip r:embed="rId2" cstate="print"/>
          <a:srcRect t="13863"/>
          <a:stretch>
            <a:fillRect/>
          </a:stretch>
        </p:blipFill>
        <p:spPr bwMode="auto">
          <a:xfrm>
            <a:off x="0" y="714375"/>
            <a:ext cx="6858000" cy="3932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副标题 2"/>
          <p:cNvSpPr txBox="1">
            <a:spLocks/>
          </p:cNvSpPr>
          <p:nvPr/>
        </p:nvSpPr>
        <p:spPr bwMode="auto">
          <a:xfrm>
            <a:off x="642938" y="4643438"/>
            <a:ext cx="5653087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敬业</a:t>
            </a:r>
            <a:endParaRPr lang="en-US" altLang="zh-CN" sz="2800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随着社会进步，人们的知识背景越来越趋同。学历、文凭已不再是公司挑选员工的首要条件。很多公司考察员工的第一条件就是敬业，其次才是专业水平。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1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、 工作的目的不仅仅在于报酬；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2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、 提供超出报酬的服务与努力；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3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、 乐意为工作做出个人牺牲；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4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、 模糊上下班概念，完成工作再谈休息；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5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、 重视工作中的每一个细节。</a:t>
            </a:r>
            <a:endParaRPr lang="en-US" altLang="zh-CN" sz="2000" dirty="0">
              <a:solidFill>
                <a:srgbClr val="606060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71363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20202694_6.jpg"/>
          <p:cNvPicPr>
            <a:picLocks noChangeAspect="1"/>
          </p:cNvPicPr>
          <p:nvPr/>
        </p:nvPicPr>
        <p:blipFill>
          <a:blip r:embed="rId2" cstate="print"/>
          <a:srcRect t="3780"/>
          <a:stretch>
            <a:fillRect/>
          </a:stretch>
        </p:blipFill>
        <p:spPr bwMode="auto">
          <a:xfrm>
            <a:off x="0" y="746125"/>
            <a:ext cx="6858000" cy="4124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副标题 2"/>
          <p:cNvSpPr txBox="1">
            <a:spLocks/>
          </p:cNvSpPr>
          <p:nvPr/>
        </p:nvSpPr>
        <p:spPr bwMode="auto">
          <a:xfrm>
            <a:off x="642938" y="4962525"/>
            <a:ext cx="5653087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负责</a:t>
            </a:r>
            <a:endParaRPr lang="en-US" altLang="zh-CN" sz="2800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勇于承担责任的人，对企业有着重要的意义，一个人工作能力可以比别人差，但是一定不能缺乏责任感，凡事推三阻四、找客观原因，而不反思自己，一定会失去上级的信任。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1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、 责任的核心在于责任心；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2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、 把每一件小事都做好， 言必信，行必果；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3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、 错就是错，绝对不要找借口；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4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、 不因一点疏忽而铸成大错。</a:t>
            </a:r>
            <a:endParaRPr lang="en-US" altLang="zh-CN" sz="2000" dirty="0">
              <a:solidFill>
                <a:srgbClr val="606060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71363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mp35992340_1444969285705_2.jpeg"/>
          <p:cNvPicPr>
            <a:picLocks noChangeAspect="1"/>
          </p:cNvPicPr>
          <p:nvPr/>
        </p:nvPicPr>
        <p:blipFill>
          <a:blip r:embed="rId2" cstate="print"/>
          <a:srcRect t="6277" b="3767"/>
          <a:stretch>
            <a:fillRect/>
          </a:stretch>
        </p:blipFill>
        <p:spPr bwMode="auto">
          <a:xfrm>
            <a:off x="0" y="714375"/>
            <a:ext cx="6858000" cy="3821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副标题 2"/>
          <p:cNvSpPr txBox="1">
            <a:spLocks/>
          </p:cNvSpPr>
          <p:nvPr/>
        </p:nvSpPr>
        <p:spPr bwMode="auto">
          <a:xfrm>
            <a:off x="642938" y="4643438"/>
            <a:ext cx="5653087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效率</a:t>
            </a:r>
            <a:endParaRPr lang="en-US" altLang="zh-CN" sz="2800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高效的工作习惯是</a:t>
            </a:r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每个渴望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成功的人所必备的，也是每个单位都非常看重的。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1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、 跟穷忙瞎忙说“再见”；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2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、 心无旁骛，专心致志；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3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、 量化、细化每天的工作；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4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、 拖延是最狠毒的职业杀手；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5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、 牢记优先，要事第一；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6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、 防止完美主义成为效率的大敌。</a:t>
            </a:r>
            <a:endParaRPr lang="en-US" altLang="zh-CN" sz="2000" dirty="0">
              <a:solidFill>
                <a:srgbClr val="606060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71363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1053355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75"/>
            <a:ext cx="6858000" cy="3871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副标题 2"/>
          <p:cNvSpPr txBox="1">
            <a:spLocks/>
          </p:cNvSpPr>
          <p:nvPr/>
        </p:nvSpPr>
        <p:spPr bwMode="auto">
          <a:xfrm>
            <a:off x="642938" y="4643438"/>
            <a:ext cx="5653087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忠诚</a:t>
            </a:r>
            <a:endParaRPr lang="en-US" altLang="zh-CN" sz="2800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单位可能开除有能力的员工，但对一个忠心耿耿的人，不会有领导愿意让他走，他会成为单位这个铁打营盘中最长久的战士，而且是最有发展前景的员工。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1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、 站在老板的立场上思考问题；　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2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、 与上级分享你的想法；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3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、 时刻维护公司的利益；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4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、 琢磨为公司赚钱；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5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、 在外界诱惑面前经得起考验。</a:t>
            </a:r>
            <a:endParaRPr lang="en-US" altLang="zh-CN" sz="2000" dirty="0">
              <a:solidFill>
                <a:srgbClr val="606060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71363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QQ截图201603101539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75"/>
            <a:ext cx="6858000" cy="3863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副标题 2"/>
          <p:cNvSpPr txBox="1">
            <a:spLocks/>
          </p:cNvSpPr>
          <p:nvPr/>
        </p:nvSpPr>
        <p:spPr bwMode="auto">
          <a:xfrm>
            <a:off x="642938" y="4643438"/>
            <a:ext cx="5653087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结果</a:t>
            </a:r>
            <a:endParaRPr lang="en-US" altLang="zh-CN" sz="2800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“无论黑猫、白猫，抓得到老鼠就是好猫！”，无论苦干、巧干，出成绩的员工才会受到众人的肯定。企业重视的是你有多少“功”，而不是有多少“苦”。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1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、 一开始就要想怎样把事情做成；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2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、 办法永远要比问题多；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3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、 聪明地工作而不仅仅是努力工作；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4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、 没有条件，就创造条件；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5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、 把任务完成得超出预期。</a:t>
            </a:r>
            <a:endParaRPr lang="en-US" altLang="zh-CN" sz="2000" dirty="0">
              <a:solidFill>
                <a:srgbClr val="606060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71363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QQ截图20160310154031.png"/>
          <p:cNvPicPr>
            <a:picLocks noChangeAspect="1"/>
          </p:cNvPicPr>
          <p:nvPr/>
        </p:nvPicPr>
        <p:blipFill>
          <a:blip r:embed="rId2" cstate="print"/>
          <a:srcRect b="16351"/>
          <a:stretch>
            <a:fillRect/>
          </a:stretch>
        </p:blipFill>
        <p:spPr bwMode="auto">
          <a:xfrm>
            <a:off x="0" y="714375"/>
            <a:ext cx="685800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副标题 2"/>
          <p:cNvSpPr txBox="1">
            <a:spLocks/>
          </p:cNvSpPr>
          <p:nvPr/>
        </p:nvSpPr>
        <p:spPr bwMode="auto">
          <a:xfrm>
            <a:off x="642938" y="4643438"/>
            <a:ext cx="5653087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沟通</a:t>
            </a:r>
            <a:endParaRPr lang="en-US" altLang="zh-CN" sz="2800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不好沟通者，即便自己再有才，也只是一个人的才干，既不能传承，又无法进步；好沟通者，哪怕很平庸，也可以边干边学，最终实现自己的价值。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1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、 沟通和八卦是两回事；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2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、 不说和说得过多都是一种错；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3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、 带着方案去提问题，当面沟通，当场解决；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4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、 培养接受批评的情商；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5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、 内部可以有矛盾，对外一定要一致。</a:t>
            </a:r>
            <a:endParaRPr lang="en-US" altLang="zh-CN" sz="2000" dirty="0">
              <a:solidFill>
                <a:srgbClr val="606060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71363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0259.jpg"/>
          <p:cNvPicPr>
            <a:picLocks noChangeAspect="1"/>
          </p:cNvPicPr>
          <p:nvPr/>
        </p:nvPicPr>
        <p:blipFill>
          <a:blip r:embed="rId2" cstate="print"/>
          <a:srcRect t="1192" b="6558"/>
          <a:stretch>
            <a:fillRect/>
          </a:stretch>
        </p:blipFill>
        <p:spPr bwMode="auto">
          <a:xfrm>
            <a:off x="0" y="714375"/>
            <a:ext cx="6858000" cy="4011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副标题 2"/>
          <p:cNvSpPr txBox="1">
            <a:spLocks/>
          </p:cNvSpPr>
          <p:nvPr/>
        </p:nvSpPr>
        <p:spPr bwMode="auto">
          <a:xfrm>
            <a:off x="642938" y="4786313"/>
            <a:ext cx="5653087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团队</a:t>
            </a:r>
            <a:endParaRPr lang="en-US" altLang="zh-CN" sz="2800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团队提前，自我退后。不管个人能力多强，只要伤害到团队，公司决不会让你久留</a:t>
            </a: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——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不要认为缺了你一个，团队就无法运转！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1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、 滴水融入大海，个人融入团队；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2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、 服从总体安排；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3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、 遵守纪律才能保证战斗力；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4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、 不做团队的“短板”，如果是就要给自己“增高”；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5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、 多为别人、为团队考虑。</a:t>
            </a:r>
            <a:endParaRPr lang="en-US" altLang="zh-CN" sz="2000" dirty="0">
              <a:solidFill>
                <a:srgbClr val="606060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71363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</TotalTime>
  <Words>1163</Words>
  <Application>Microsoft Office PowerPoint</Application>
  <PresentationFormat>全屏显示(4:3)</PresentationFormat>
  <Paragraphs>106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Anyue</dc:creator>
  <cp:lastModifiedBy>jingyan</cp:lastModifiedBy>
  <cp:revision>90</cp:revision>
  <dcterms:created xsi:type="dcterms:W3CDTF">2016-01-07T05:29:33Z</dcterms:created>
  <dcterms:modified xsi:type="dcterms:W3CDTF">2016-07-07T03:07:07Z</dcterms:modified>
</cp:coreProperties>
</file>