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65" r:id="rId5"/>
    <p:sldId id="263" r:id="rId6"/>
    <p:sldId id="261" r:id="rId7"/>
    <p:sldId id="264" r:id="rId8"/>
    <p:sldId id="266" r:id="rId9"/>
    <p:sldId id="262" r:id="rId10"/>
    <p:sldId id="260" r:id="rId11"/>
    <p:sldId id="269" r:id="rId12"/>
    <p:sldId id="257" r:id="rId13"/>
    <p:sldId id="268" r:id="rId14"/>
    <p:sldId id="25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DD12-CD2A-4058-98BC-69D28BE1EEE7}" type="datetimeFigureOut">
              <a:rPr lang="zh-CN" altLang="en-US" smtClean="0"/>
              <a:pPr/>
              <a:t>2016-6-23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B6A-3F47-458E-9879-E7F34C1EF5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DD12-CD2A-4058-98BC-69D28BE1EEE7}" type="datetimeFigureOut">
              <a:rPr lang="zh-CN" altLang="en-US" smtClean="0"/>
              <a:pPr/>
              <a:t>2016-6-23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B6A-3F47-458E-9879-E7F34C1EF5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DD12-CD2A-4058-98BC-69D28BE1EEE7}" type="datetimeFigureOut">
              <a:rPr lang="zh-CN" altLang="en-US" smtClean="0"/>
              <a:pPr/>
              <a:t>2016-6-23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B6A-3F47-458E-9879-E7F34C1EF5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DD12-CD2A-4058-98BC-69D28BE1EEE7}" type="datetimeFigureOut">
              <a:rPr lang="zh-CN" altLang="en-US" smtClean="0"/>
              <a:pPr/>
              <a:t>2016-6-23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B6A-3F47-458E-9879-E7F34C1EF5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DD12-CD2A-4058-98BC-69D28BE1EEE7}" type="datetimeFigureOut">
              <a:rPr lang="zh-CN" altLang="en-US" smtClean="0"/>
              <a:pPr/>
              <a:t>2016-6-23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B6A-3F47-458E-9879-E7F34C1EF5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DD12-CD2A-4058-98BC-69D28BE1EEE7}" type="datetimeFigureOut">
              <a:rPr lang="zh-CN" altLang="en-US" smtClean="0"/>
              <a:pPr/>
              <a:t>2016-6-23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B6A-3F47-458E-9879-E7F34C1EF5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DD12-CD2A-4058-98BC-69D28BE1EEE7}" type="datetimeFigureOut">
              <a:rPr lang="zh-CN" altLang="en-US" smtClean="0"/>
              <a:pPr/>
              <a:t>2016-6-23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B6A-3F47-458E-9879-E7F34C1EF5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DD12-CD2A-4058-98BC-69D28BE1EEE7}" type="datetimeFigureOut">
              <a:rPr lang="zh-CN" altLang="en-US" smtClean="0"/>
              <a:pPr/>
              <a:t>2016-6-23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B6A-3F47-458E-9879-E7F34C1EF5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DD12-CD2A-4058-98BC-69D28BE1EEE7}" type="datetimeFigureOut">
              <a:rPr lang="zh-CN" altLang="en-US" smtClean="0"/>
              <a:pPr/>
              <a:t>2016-6-23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B6A-3F47-458E-9879-E7F34C1EF5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DD12-CD2A-4058-98BC-69D28BE1EEE7}" type="datetimeFigureOut">
              <a:rPr lang="zh-CN" altLang="en-US" smtClean="0"/>
              <a:pPr/>
              <a:t>2016-6-23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B6A-3F47-458E-9879-E7F34C1EF5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7DD12-CD2A-4058-98BC-69D28BE1EEE7}" type="datetimeFigureOut">
              <a:rPr lang="zh-CN" altLang="en-US" smtClean="0"/>
              <a:pPr/>
              <a:t>2016-6-23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DB6A-3F47-458E-9879-E7F34C1EF5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DD12-CD2A-4058-98BC-69D28BE1EEE7}" type="datetimeFigureOut">
              <a:rPr lang="zh-CN" altLang="en-US" smtClean="0"/>
              <a:pPr/>
              <a:t>2016-6-23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FDB6A-3F47-458E-9879-E7F34C1EF51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87624" y="5589240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华文新魏" pitchFamily="2" charset="-122"/>
                <a:ea typeface="华文新魏" pitchFamily="2" charset="-122"/>
              </a:rPr>
              <a:t>犹太人</a:t>
            </a:r>
            <a:r>
              <a:rPr lang="zh-CN" altLang="zh-CN" sz="5400" b="1" dirty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独特</a:t>
            </a:r>
            <a:r>
              <a:rPr lang="zh-CN" altLang="zh-CN" sz="5400" b="1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的</a:t>
            </a:r>
            <a:r>
              <a:rPr lang="zh-CN" altLang="en-US" sz="5400" b="1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“</a:t>
            </a:r>
            <a:r>
              <a:rPr lang="zh-CN" altLang="zh-CN" sz="5400" b="1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家教</a:t>
            </a:r>
            <a:r>
              <a:rPr lang="en-US" altLang="zh-CN" sz="5400" b="1" dirty="0" smtClean="0">
                <a:solidFill>
                  <a:schemeClr val="accent6">
                    <a:lumMod val="50000"/>
                  </a:schemeClr>
                </a:solidFill>
                <a:latin typeface="华文新魏" pitchFamily="2" charset="-122"/>
                <a:ea typeface="华文新魏" pitchFamily="2" charset="-122"/>
              </a:rPr>
              <a:t>”</a:t>
            </a:r>
            <a:endParaRPr lang="zh-CN" altLang="en-US" sz="5400" dirty="0">
              <a:solidFill>
                <a:schemeClr val="accent6">
                  <a:lumMod val="50000"/>
                </a:schemeClr>
              </a:solidFill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586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20072" y="4149080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223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95536" y="530120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这样的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家庭考试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会让孩子终生难忘，尤其是父母们对智慧重要性的描述，更在他们幼小的心灵中深深地烙下了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智慧第一，千古不易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的烙印，从而使孩子们一生一世都崇尚智慧、感悟智慧、积累智慧。真可谓是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一道考题，终生受益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。</a:t>
            </a:r>
            <a:endParaRPr lang="zh-CN" altLang="en-US" sz="1600" dirty="0"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586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http://img2.imgtn.bdimg.com/it/u=682018357,2006497999&amp;fm=21&amp;gp=0.jpg"/>
          <p:cNvSpPr>
            <a:spLocks noChangeAspect="1" noChangeArrowheads="1"/>
          </p:cNvSpPr>
          <p:nvPr/>
        </p:nvSpPr>
        <p:spPr bwMode="auto">
          <a:xfrm>
            <a:off x="44450" y="-1562100"/>
            <a:ext cx="4781550" cy="3257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23528" y="5373216"/>
            <a:ext cx="867645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学以致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疑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。犹太人最不喜欢自己的孩子在学习中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死抠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书本、盲从书本，他们非常支持孩子对书本产生疑问。犹太父母认为：学习只是一种模仿，没有任何的创新，而怀疑，才可以透过知识的表象，启开智慧的大门。学而不问，不会使人进步。</a:t>
            </a:r>
            <a:endParaRPr lang="zh-CN" altLang="en-US" sz="1600" dirty="0"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586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8.sinaimg.cn/middle/5f56aed3ga747340f5cd7&amp;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95536" y="5310716"/>
            <a:ext cx="842493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所以，在犹太人聚居的中小学里，课堂上向老师发问最多的孩子，便是这个班级的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三好学生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；而从不发问的孩子，不管学习成绩多么好，也被视为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劣等生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。在犹太人家庭中，父母每天必做一份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家庭作业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：向孩子提问题，或接受孩子的提问。</a:t>
            </a:r>
            <a:endParaRPr lang="zh-CN" altLang="en-US" sz="1600" dirty="0"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586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http://img2.imgtn.bdimg.com/it/u=699645275,929814441&amp;fm=21&amp;gp=0.jpg"/>
          <p:cNvSpPr>
            <a:spLocks noChangeAspect="1" noChangeArrowheads="1"/>
          </p:cNvSpPr>
          <p:nvPr/>
        </p:nvSpPr>
        <p:spPr bwMode="auto">
          <a:xfrm>
            <a:off x="44450" y="-1195388"/>
            <a:ext cx="3562350" cy="2505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539552" y="5589240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在犹太人身上，终生都保留着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提问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的良好习惯，很多人一生真的是生活在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十万个为什么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之中，可谓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活到老、问到老、学到老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。</a:t>
            </a:r>
            <a:endParaRPr lang="zh-CN" altLang="en-US" sz="1600" dirty="0"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586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509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586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51720" y="4437112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://dmr.nosdn.127.net/WNzkMErH1qKUBm1oPXLGjg==/6896093022247733264.jpg"/>
          <p:cNvSpPr>
            <a:spLocks noChangeAspect="1" noChangeArrowheads="1"/>
          </p:cNvSpPr>
          <p:nvPr/>
        </p:nvSpPr>
        <p:spPr bwMode="auto">
          <a:xfrm>
            <a:off x="44450" y="-1722438"/>
            <a:ext cx="4953000" cy="3590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11560" y="5445224"/>
            <a:ext cx="8172400" cy="77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提到犹太人，人们马上会想到三件事：一是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itchFamily="49" charset="-122"/>
                <a:ea typeface="黑体" pitchFamily="49" charset="-122"/>
                <a:cs typeface="宋体" pitchFamily="2" charset="-122"/>
              </a:rPr>
              <a:t>“二战”时遭受的不公正待遇，二是无所不精的经商之道，三是独一无二的“家教”。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586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22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95536" y="537321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犹太人对子女的教育方法，在当今世人看来，既有些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另类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，又有些匪夷所思。但正是他们独辟蹊径的教育方法，才使得这个民族以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头脑聪明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、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游刃有余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而著称于世。犹太人在家庭教育过程中，采取了一系列让人惊讶甚至是让人瞠目结舌的方法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——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书本涂蜜。</a:t>
            </a:r>
            <a:endParaRPr lang="zh-CN" altLang="en-US" sz="1600" dirty="0"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586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39552" y="5157192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在犹太人的家中，最多的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家产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不是金钱，而是书籍。犹太人深知书籍是知识的载体，因此对读书非常重视，从小就有意识地对孩子进行读书教育。为了能让孩子从小认识到书本的重要性和喜欢上读书，父母在孩子牙牙学语时，便在家中的书籍上涂上蜂蜜，引导孩子去舔书本。这样的教育方法，意在告诉孩子：书本是甜的。</a:t>
            </a:r>
            <a:endParaRPr lang="zh-CN" altLang="en-US" sz="1600" dirty="0"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586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39552" y="5085184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因此，犹太人的孩子，个个养成了从小爱读书的良好习惯。孩子成年后，为了让他们继续热爱读书，父母们又在孩子的房间和床头上，分别摆放书柜、书橱，使孩子时时刻刻看到的是书，随手便可以接触到书，随时都可以坐下来读书。读书，便成了犹太人生活中必不可少的一项重要内容。</a:t>
            </a:r>
            <a:endParaRPr lang="zh-CN" altLang="en-US" sz="1600" dirty="0"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3586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725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9552" y="5013176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据有关组织调查，犹太人平均年读书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15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本以上，少年和中年人最多，达到了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20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本，是世界上人均拥有图书、人均读书数量最多的，以犹太人为主要人口的以色列也就成了世界上国民人均藏书量、读书最多的国家。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586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395536" y="522920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智慧第一。犹太父母有一个共识：智慧是世界上最珍贵的东西，财富无法同他们相提并论。因此，在犹太人家庭中，孩子六七岁时，便要接受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家庭考试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”——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试题只有千古不变的一道：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如果某一天家中失火，或是你身上的财物被抢，你会带什么东西逃跑？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endParaRPr lang="zh-CN" altLang="en-US" sz="1600" dirty="0"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3586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86.360doc.com/DownloadImg/2015/06/2521/55368174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539552" y="5085184"/>
            <a:ext cx="8136904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如果孩子回答是书籍，父母会很满意地奖励孩子一些藏书；如果孩子回答是其他的东西，如钱财、玩具等，父母们不恼不急，会进一步启发孩子：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世间有一种没有形状、没有颜色、没有气味的宝贝，隐藏在每一个家庭中。</a:t>
            </a:r>
            <a:endParaRPr lang="zh-CN" altLang="en-US" sz="1600" dirty="0"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3586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http://f1.diyitui.com/25/4a/01/5f/a2/12/9b/ba/43/11/5d/74/58/60/d4/e6.jpg"/>
          <p:cNvSpPr>
            <a:spLocks noChangeAspect="1" noChangeArrowheads="1"/>
          </p:cNvSpPr>
          <p:nvPr/>
        </p:nvSpPr>
        <p:spPr bwMode="auto">
          <a:xfrm>
            <a:off x="44450" y="-1004888"/>
            <a:ext cx="3143250" cy="209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83568" y="5373216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你知道它是什么吗？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孩子答不上来时，父母就会告诉孩子：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是智慧。智慧是这个世界上谁也抢不走的东西，只要你活着，智慧就永远跟着你。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  <a:cs typeface="宋体" pitchFamily="2" charset="-122"/>
              </a:rPr>
              <a:t>”</a:t>
            </a:r>
            <a:endParaRPr lang="zh-CN" altLang="en-US" sz="1600" dirty="0">
              <a:latin typeface="黑体" pitchFamily="49" charset="-122"/>
              <a:ea typeface="黑体" pitchFamily="49" charset="-122"/>
              <a:cs typeface="宋体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586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850</Words>
  <Application>Microsoft Office PowerPoint</Application>
  <PresentationFormat>全屏显示(4:3)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12</cp:revision>
  <dcterms:created xsi:type="dcterms:W3CDTF">2016-06-21T06:14:04Z</dcterms:created>
  <dcterms:modified xsi:type="dcterms:W3CDTF">2016-06-23T06:01:22Z</dcterms:modified>
</cp:coreProperties>
</file>