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71" r:id="rId4"/>
    <p:sldId id="272" r:id="rId5"/>
    <p:sldId id="276" r:id="rId6"/>
    <p:sldId id="274" r:id="rId7"/>
    <p:sldId id="277" r:id="rId8"/>
    <p:sldId id="278" r:id="rId9"/>
    <p:sldId id="279" r:id="rId10"/>
    <p:sldId id="273" r:id="rId11"/>
    <p:sldId id="280" r:id="rId12"/>
    <p:sldId id="281" r:id="rId13"/>
    <p:sldId id="284" r:id="rId14"/>
    <p:sldId id="282" r:id="rId15"/>
    <p:sldId id="283" r:id="rId16"/>
    <p:sldId id="285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62DE-618D-4052-AFC0-41E8A07AB078}" type="datetimeFigureOut">
              <a:rPr lang="zh-CN" altLang="en-US"/>
              <a:pPr>
                <a:defRPr/>
              </a:pPr>
              <a:t>2016-1-22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F570-3ED7-4E58-8564-09851E1146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65FA-1A32-451C-894D-1F9626FBD428}" type="datetimeFigureOut">
              <a:rPr lang="zh-CN" altLang="en-US"/>
              <a:pPr>
                <a:defRPr/>
              </a:pPr>
              <a:t>2016-1-22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C10C6-FEB8-4E47-8F78-4AF5627EAD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98AC0-4051-4672-BFD2-24AE2D6AF93C}" type="datetimeFigureOut">
              <a:rPr lang="zh-CN" altLang="en-US"/>
              <a:pPr>
                <a:defRPr/>
              </a:pPr>
              <a:t>2016-1-22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395F-B37E-4FBE-9E85-1EB271EA8A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D5076-E7F3-4DD5-9F67-015D6AFD652C}" type="datetimeFigureOut">
              <a:rPr lang="zh-CN" altLang="en-US"/>
              <a:pPr>
                <a:defRPr/>
              </a:pPr>
              <a:t>2016-1-22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92BE-B30F-4125-B8AF-6FE7A65821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A4FE-6CCF-4159-B596-28E61F66A6DA}" type="datetimeFigureOut">
              <a:rPr lang="zh-CN" altLang="en-US"/>
              <a:pPr>
                <a:defRPr/>
              </a:pPr>
              <a:t>2016-1-22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DF99-C680-4CE2-B3B8-77A774DC06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2F89-B0BB-48BD-9690-58170306610E}" type="datetimeFigureOut">
              <a:rPr lang="zh-CN" altLang="en-US"/>
              <a:pPr>
                <a:defRPr/>
              </a:pPr>
              <a:t>2016-1-22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CD32-AC5B-43A9-9499-C2A5826CD3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EA71-0E7F-4A7B-A042-33E8BCB10450}" type="datetimeFigureOut">
              <a:rPr lang="zh-CN" altLang="en-US"/>
              <a:pPr>
                <a:defRPr/>
              </a:pPr>
              <a:t>2016-1-22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DD79-F41C-4611-A5C3-736E5CCADA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7A3-890D-48E9-8F13-B22FDB71A250}" type="datetimeFigureOut">
              <a:rPr lang="zh-CN" altLang="en-US"/>
              <a:pPr>
                <a:defRPr/>
              </a:pPr>
              <a:t>2016-1-22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6341-246B-4684-B3E0-E3710EE417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B35DB-D5E5-4DC3-A334-727C35872C1A}" type="datetimeFigureOut">
              <a:rPr lang="zh-CN" altLang="en-US"/>
              <a:pPr>
                <a:defRPr/>
              </a:pPr>
              <a:t>2016-1-22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44DD-DE3E-48BC-B0F9-F483571EBD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F2CE-4166-41FC-8B31-18B3DD431532}" type="datetimeFigureOut">
              <a:rPr lang="zh-CN" altLang="en-US"/>
              <a:pPr>
                <a:defRPr/>
              </a:pPr>
              <a:t>2016-1-22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0050-02C7-41AA-B62A-3F9E3CAD9E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4151-F657-4E39-BE07-5BAE2687B10E}" type="datetimeFigureOut">
              <a:rPr lang="zh-CN" altLang="en-US"/>
              <a:pPr>
                <a:defRPr/>
              </a:pPr>
              <a:t>2016-1-22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92DD-B907-4FC2-8E72-E628C41F3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36DED0-C025-4F1C-8E48-8CA7E35572DF}" type="datetimeFigureOut">
              <a:rPr lang="zh-CN" altLang="en-US"/>
              <a:pPr>
                <a:defRPr/>
              </a:pPr>
              <a:t>2016-1-22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896EF2-E5E4-499C-867E-24CD59422F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1" name="矩形 7"/>
          <p:cNvSpPr>
            <a:spLocks noChangeArrowheads="1"/>
          </p:cNvSpPr>
          <p:nvPr/>
        </p:nvSpPr>
        <p:spPr bwMode="auto">
          <a:xfrm>
            <a:off x="2051050" y="4868863"/>
            <a:ext cx="54737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方正姚体" pitchFamily="2" charset="-122"/>
                <a:ea typeface="方正姚体" pitchFamily="2" charset="-122"/>
              </a:rPr>
              <a:t>决定你寿命长短的</a:t>
            </a:r>
            <a:r>
              <a:rPr lang="zh-CN" altLang="en-US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不是</a:t>
            </a:r>
            <a:r>
              <a:rPr lang="zh-CN" altLang="en-US" sz="4000" b="1">
                <a:latin typeface="方正姚体" pitchFamily="2" charset="-122"/>
                <a:ea typeface="方正姚体" pitchFamily="2" charset="-122"/>
              </a:rPr>
              <a:t>饮食运动，竟然是</a:t>
            </a:r>
            <a:r>
              <a:rPr lang="en-US" altLang="zh-CN" sz="4000" b="1">
                <a:latin typeface="方正姚体" pitchFamily="2" charset="-122"/>
                <a:ea typeface="方正姚体" pitchFamily="2" charset="-122"/>
              </a:rPr>
              <a:t>……</a:t>
            </a:r>
            <a:endParaRPr lang="zh-CN" altLang="en-US" sz="4000"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0825" y="115888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80063" y="328453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203</a:t>
            </a:r>
            <a:r>
              <a:rPr lang="zh-CN" altLang="en-US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7" name="矩形 4"/>
          <p:cNvSpPr>
            <a:spLocks noChangeArrowheads="1"/>
          </p:cNvSpPr>
          <p:nvPr/>
        </p:nvSpPr>
        <p:spPr bwMode="auto">
          <a:xfrm>
            <a:off x="684213" y="4724400"/>
            <a:ext cx="8064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如果有目标呢</a:t>
            </a:r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就会有积极的心态，努力去寻找实现目标的途径，就会勤于用脑。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科学家发现，勤于思考的人的脑血管经常处于舒展状态，从而保养了脑细胞，使大脑不过早衰老。</a:t>
            </a: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8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1" name="矩形 5"/>
          <p:cNvSpPr>
            <a:spLocks noChangeArrowheads="1"/>
          </p:cNvSpPr>
          <p:nvPr/>
        </p:nvSpPr>
        <p:spPr bwMode="auto">
          <a:xfrm>
            <a:off x="468313" y="5084763"/>
            <a:ext cx="79200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再则，“目标”可以激发生命活力，战胜疾病。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墨西哥一位老人患了癌症，来日无多。但当他的儿子儿媳出车祸去世之后，他的病突然好了，因为老人有了新的生活动机、新的目标，即，他得抚养无依无靠的孙子。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5" name="矩形 4"/>
          <p:cNvSpPr>
            <a:spLocks noChangeArrowheads="1"/>
          </p:cNvSpPr>
          <p:nvPr/>
        </p:nvSpPr>
        <p:spPr bwMode="auto">
          <a:xfrm>
            <a:off x="539750" y="5084763"/>
            <a:ext cx="8208963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还有，目标实现了，会让人非常快乐。</a:t>
            </a:r>
          </a:p>
          <a:p>
            <a:r>
              <a:rPr lang="zh-CN" altLang="en-US" sz="1600">
                <a:latin typeface="黑体" pitchFamily="49" charset="-122"/>
                <a:ea typeface="黑体" pitchFamily="49" charset="-122"/>
              </a:rPr>
              <a:t>诺贝尔奖得主们之所以长寿，有个原因就是，功成名就、获得社会认可，带来了身心的巨大愉悦。</a:t>
            </a:r>
          </a:p>
          <a:p>
            <a:r>
              <a:rPr lang="zh-CN" altLang="en-US" sz="1600">
                <a:latin typeface="黑体" pitchFamily="49" charset="-122"/>
                <a:ea typeface="黑体" pitchFamily="49" charset="-122"/>
              </a:rPr>
              <a:t>要注意的是：“目标”一定要切实可行，否则会起副作用。再则，目标不一定要大，学习唱歌、组织旅游等都可以是目标。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9" name="矩形 4"/>
          <p:cNvSpPr>
            <a:spLocks noChangeArrowheads="1"/>
          </p:cNvSpPr>
          <p:nvPr/>
        </p:nvSpPr>
        <p:spPr bwMode="auto">
          <a:xfrm>
            <a:off x="468313" y="4868863"/>
            <a:ext cx="83518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助人为乐”有治疗作用</a:t>
            </a:r>
            <a:endParaRPr lang="en-US" altLang="zh-CN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个案：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107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岁离世的邵逸夫，乐于助人是他高寿的一个原因。多年来，他一共向内地捐助了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34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亿港元，他创立的“邵逸夫奖”，基金高达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50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亿港元。研究人员发现，给予别人“物质上”的帮助，能使致死率降低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42%;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给予他人精神上的支持，能使致死率降低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30%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61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3" name="矩形 5"/>
          <p:cNvSpPr>
            <a:spLocks noChangeArrowheads="1"/>
          </p:cNvSpPr>
          <p:nvPr/>
        </p:nvSpPr>
        <p:spPr bwMode="auto">
          <a:xfrm>
            <a:off x="611188" y="4868863"/>
            <a:ext cx="8064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助人，为何会产生医疗作用</a:t>
            </a:r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因为，与人为善，常做好事，心中常产生一种难以言喻的愉快感和自豪感，进而降低了压力激素水平，促进了“有益激素”的分泌。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精神病流行病学专家甚至说：养成助人为乐的习惯，是预防和治疗忧郁症的良方。</a:t>
            </a: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7" name="矩形 5"/>
          <p:cNvSpPr>
            <a:spLocks noChangeArrowheads="1"/>
          </p:cNvSpPr>
          <p:nvPr/>
        </p:nvSpPr>
        <p:spPr bwMode="auto">
          <a:xfrm>
            <a:off x="684213" y="4797425"/>
            <a:ext cx="7848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“付出友善”会“收获友善”</a:t>
            </a:r>
            <a:endParaRPr lang="en-US" altLang="zh-CN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因为，“付出友善”，哪怕是对别人付出一个微笑，传递一个幽默的表情，唾液中的免疫球蛋白浓度就会增加，这种抗体能增强人的免疫系统。一个人在付出的同时，回报的能量正通过各种形式向此人返还，只不过在大多数情况下，自己浑然不知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160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339975" y="4365625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"/>
          <p:cNvSpPr>
            <a:spLocks noChangeArrowheads="1"/>
          </p:cNvSpPr>
          <p:nvPr/>
        </p:nvSpPr>
        <p:spPr bwMode="auto">
          <a:xfrm>
            <a:off x="827088" y="5157788"/>
            <a:ext cx="7993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黑体" pitchFamily="49" charset="-122"/>
                <a:ea typeface="黑体" pitchFamily="49" charset="-122"/>
              </a:rPr>
              <a:t>2009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年诺贝尔生理学奖得主伊丽莎白等总结出的长寿之道是：人要活百岁，合理膳食占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25%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，其它占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25%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，而心理平衡的作用占到了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50%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！只有愉悦的心情，才是人生终极的追求。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8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0825" y="115888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827088" y="5300663"/>
            <a:ext cx="7705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各国长寿地区的人种、气候、食物、习俗各不相同，有的甚至与健康之道相反，如有的老人嗜烟酒，喜肥肉，但有一点却是相同的，即长寿者都乐观开朗、心地善良、为人随和。</a:t>
            </a: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611188" y="5157788"/>
            <a:ext cx="8137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“压力激素”会损伤身体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现代医学发现：癌症、动脉硬化、高血压、消化性溃疡、月经不调等，人类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65%-90%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的疾病与心理的压抑感有关，因此，这类病，被称为心身性疾病。</a:t>
            </a: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7" name="矩形 5"/>
          <p:cNvSpPr>
            <a:spLocks noChangeArrowheads="1"/>
          </p:cNvSpPr>
          <p:nvPr/>
        </p:nvSpPr>
        <p:spPr bwMode="auto">
          <a:xfrm>
            <a:off x="539750" y="4797425"/>
            <a:ext cx="82804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人的心与身，何以有如此紧密联系</a:t>
            </a:r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因为，下丘脑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垂体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肾上腺这三点一线形成了人体的应激反应中心。碰到危机时，它们分泌“去甲肾上腺素”“肾上腺素”等压力激素，在激素的作用下，身体中的各种“资源”被重新调配，减少消化、免疫方面的供给，将重心放到心脏的供血和肌肉的运动中去，以让我们迅速应对危机。</a:t>
            </a: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1" name="矩形 5"/>
          <p:cNvSpPr>
            <a:spLocks noChangeArrowheads="1"/>
          </p:cNvSpPr>
          <p:nvPr/>
        </p:nvSpPr>
        <p:spPr bwMode="auto">
          <a:xfrm>
            <a:off x="755650" y="5229225"/>
            <a:ext cx="7777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如果人整天焦躁不安、发怒、紧张、贪婪、做坏事等，令压力激素水平长时间居高不下，人体的免疫系统将受到抑制和摧毁，心血管系统也会由于长期过劳而变得格外脆弱。</a:t>
            </a: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3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5" name="矩形 4"/>
          <p:cNvSpPr>
            <a:spLocks noChangeArrowheads="1"/>
          </p:cNvSpPr>
          <p:nvPr/>
        </p:nvSpPr>
        <p:spPr bwMode="auto">
          <a:xfrm>
            <a:off x="611188" y="5013325"/>
            <a:ext cx="8066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如果人是快乐的，大脑就会分泌多巴胺等“益性激素”。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益性激素让人心绪放松，产生快感，这种身心都很舒服的良好状态，可使人体各机能互相协调、平衡，促进健康。</a:t>
            </a: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19" name="矩形 4"/>
          <p:cNvSpPr>
            <a:spLocks noChangeArrowheads="1"/>
          </p:cNvSpPr>
          <p:nvPr/>
        </p:nvSpPr>
        <p:spPr bwMode="auto">
          <a:xfrm>
            <a:off x="395288" y="4437063"/>
            <a:ext cx="84963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“目标”能激发生命活力</a:t>
            </a:r>
            <a:endParaRPr lang="en-US" altLang="zh-CN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新的研究表明，“目标感很强”，对健康有益，因为生活中是否有追求，这决定了一个人的心态，进而决定其生理状况。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黑体" pitchFamily="49" charset="-122"/>
                <a:ea typeface="黑体" pitchFamily="49" charset="-122"/>
              </a:rPr>
              <a:t>英国科学家在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40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90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岁的人群里做了一个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年的追踪调查：结果发现，没有明确生活目标的，比有明确生活目标的，病死或自杀的人数，足足高了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倍</a:t>
            </a:r>
            <a:r>
              <a:rPr lang="en-US" altLang="zh-CN" sz="1600"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患心脑血管疾病的人数，也多了一倍。</a:t>
            </a: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539750" y="4941888"/>
            <a:ext cx="8135938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latin typeface="黑体" pitchFamily="49" charset="-122"/>
                <a:ea typeface="黑体" pitchFamily="49" charset="-122"/>
              </a:rPr>
              <a:t>再则，医学早就发现，人退休后，因人生目标突然消失，身体健康和精神健康状况均会急剧下降。</a:t>
            </a:r>
          </a:p>
          <a:p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为何会如此</a:t>
            </a:r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?</a:t>
            </a:r>
          </a:p>
          <a:p>
            <a:r>
              <a:rPr lang="zh-CN" altLang="en-US" sz="1600">
                <a:latin typeface="黑体" pitchFamily="49" charset="-122"/>
                <a:ea typeface="黑体" pitchFamily="49" charset="-122"/>
              </a:rPr>
              <a:t>原因是，如果你没有目标，死亡便成了唯一的“目标”，那么隐藏在你潜意识里的自毁机制就会悄然启动，让你的身体每况愈下。</a:t>
            </a: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379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969</Words>
  <Application>Microsoft Office PowerPoint</Application>
  <PresentationFormat>全屏显示(4:3)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Calibri</vt:lpstr>
      <vt:lpstr>方正姚体</vt:lpstr>
      <vt:lpstr>Arial Black</vt:lpstr>
      <vt:lpstr>华文琥珀</vt:lpstr>
      <vt:lpstr>黑体</vt:lpstr>
      <vt:lpstr>华文楷体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Anyue</dc:creator>
  <cp:lastModifiedBy>jingyan</cp:lastModifiedBy>
  <cp:revision>23</cp:revision>
  <dcterms:created xsi:type="dcterms:W3CDTF">2015-08-28T01:47:00Z</dcterms:created>
  <dcterms:modified xsi:type="dcterms:W3CDTF">2016-01-22T01:37:14Z</dcterms:modified>
</cp:coreProperties>
</file>