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5" r:id="rId5"/>
    <p:sldId id="264" r:id="rId6"/>
    <p:sldId id="262" r:id="rId7"/>
    <p:sldId id="263" r:id="rId8"/>
    <p:sldId id="267" r:id="rId9"/>
    <p:sldId id="266" r:id="rId10"/>
    <p:sldId id="258" r:id="rId11"/>
    <p:sldId id="260" r:id="rId12"/>
    <p:sldId id="268" r:id="rId13"/>
    <p:sldId id="271" r:id="rId14"/>
    <p:sldId id="269" r:id="rId15"/>
    <p:sldId id="270" r:id="rId16"/>
    <p:sldId id="261" r:id="rId1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5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1749-82B4-4F13-8B1E-A9431AF1EE48}" type="datetimeFigureOut">
              <a:rPr lang="zh-CN" altLang="en-US" smtClean="0"/>
              <a:pPr/>
              <a:t>2015-11-27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51137-8CA7-4398-B678-00E66F611B6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1749-82B4-4F13-8B1E-A9431AF1EE48}" type="datetimeFigureOut">
              <a:rPr lang="zh-CN" altLang="en-US" smtClean="0"/>
              <a:pPr/>
              <a:t>2015-11-27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51137-8CA7-4398-B678-00E66F611B6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1749-82B4-4F13-8B1E-A9431AF1EE48}" type="datetimeFigureOut">
              <a:rPr lang="zh-CN" altLang="en-US" smtClean="0"/>
              <a:pPr/>
              <a:t>2015-11-27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51137-8CA7-4398-B678-00E66F611B6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1749-82B4-4F13-8B1E-A9431AF1EE48}" type="datetimeFigureOut">
              <a:rPr lang="zh-CN" altLang="en-US" smtClean="0"/>
              <a:pPr/>
              <a:t>2015-11-27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51137-8CA7-4398-B678-00E66F611B6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1749-82B4-4F13-8B1E-A9431AF1EE48}" type="datetimeFigureOut">
              <a:rPr lang="zh-CN" altLang="en-US" smtClean="0"/>
              <a:pPr/>
              <a:t>2015-11-27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51137-8CA7-4398-B678-00E66F611B6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1749-82B4-4F13-8B1E-A9431AF1EE48}" type="datetimeFigureOut">
              <a:rPr lang="zh-CN" altLang="en-US" smtClean="0"/>
              <a:pPr/>
              <a:t>2015-11-27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51137-8CA7-4398-B678-00E66F611B6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1749-82B4-4F13-8B1E-A9431AF1EE48}" type="datetimeFigureOut">
              <a:rPr lang="zh-CN" altLang="en-US" smtClean="0"/>
              <a:pPr/>
              <a:t>2015-11-27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51137-8CA7-4398-B678-00E66F611B6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1749-82B4-4F13-8B1E-A9431AF1EE48}" type="datetimeFigureOut">
              <a:rPr lang="zh-CN" altLang="en-US" smtClean="0"/>
              <a:pPr/>
              <a:t>2015-11-27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51137-8CA7-4398-B678-00E66F611B6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1749-82B4-4F13-8B1E-A9431AF1EE48}" type="datetimeFigureOut">
              <a:rPr lang="zh-CN" altLang="en-US" smtClean="0"/>
              <a:pPr/>
              <a:t>2015-11-27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51137-8CA7-4398-B678-00E66F611B6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1749-82B4-4F13-8B1E-A9431AF1EE48}" type="datetimeFigureOut">
              <a:rPr lang="zh-CN" altLang="en-US" smtClean="0"/>
              <a:pPr/>
              <a:t>2015-11-27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51137-8CA7-4398-B678-00E66F611B6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1749-82B4-4F13-8B1E-A9431AF1EE48}" type="datetimeFigureOut">
              <a:rPr lang="zh-CN" altLang="en-US" smtClean="0"/>
              <a:pPr/>
              <a:t>2015-11-27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51137-8CA7-4398-B678-00E66F611B6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91749-82B4-4F13-8B1E-A9431AF1EE48}" type="datetimeFigureOut">
              <a:rPr lang="zh-CN" altLang="en-US" smtClean="0"/>
              <a:pPr/>
              <a:t>2015-11-27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51137-8CA7-4398-B678-00E66F611B6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aaaat.welovead.com/upload/rss_download/20140331/600_0/2014033116015183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373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403648" y="5373216"/>
            <a:ext cx="633670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华文琥珀" pitchFamily="2" charset="-122"/>
                <a:ea typeface="华文琥珀" pitchFamily="2" charset="-122"/>
                <a:cs typeface="Times New Roman" pitchFamily="18" charset="0"/>
              </a:rPr>
              <a:t>“</a:t>
            </a:r>
            <a:r>
              <a:rPr kumimoji="0" lang="zh-CN" altLang="en-US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华文琥珀" pitchFamily="2" charset="-122"/>
                <a:ea typeface="华文琥珀" pitchFamily="2" charset="-122"/>
                <a:cs typeface="Times New Roman" pitchFamily="18" charset="0"/>
              </a:rPr>
              <a:t>朋友圈”与“朋友”</a:t>
            </a:r>
            <a:endParaRPr kumimoji="0" lang="en-US" altLang="zh-CN" sz="4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华文琥珀" pitchFamily="2" charset="-122"/>
              <a:ea typeface="华文琥珀" pitchFamily="2" charset="-122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华文琥珀" pitchFamily="2" charset="-122"/>
                <a:ea typeface="华文琥珀" pitchFamily="2" charset="-122"/>
                <a:cs typeface="Times New Roman" pitchFamily="18" charset="0"/>
              </a:rPr>
              <a:t>有多少关系？</a:t>
            </a:r>
            <a:endParaRPr kumimoji="0" lang="zh-CN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华文琥珀" pitchFamily="2" charset="-122"/>
              <a:ea typeface="华文琥珀" pitchFamily="2" charset="-122"/>
              <a:cs typeface="宋体" pitchFamily="2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1950" y="75396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51520" y="18864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580112" y="4077072"/>
            <a:ext cx="3286125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第</a:t>
            </a:r>
            <a:r>
              <a:rPr lang="en-US" altLang="zh-CN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196</a:t>
            </a: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 期</a:t>
            </a:r>
            <a:endParaRPr lang="zh-CN" altLang="en-US" dirty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45811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395536" y="4653136"/>
            <a:ext cx="8280920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zh-CN" altLang="zh-CN" sz="16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渐渐</a:t>
            </a:r>
            <a:r>
              <a:rPr lang="zh-CN" altLang="zh-CN" sz="16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地，朋友圈的</a:t>
            </a:r>
            <a:r>
              <a:rPr lang="en-US" altLang="zh-CN" sz="16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“</a:t>
            </a:r>
            <a:r>
              <a:rPr lang="zh-CN" altLang="zh-CN" sz="16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朋友</a:t>
            </a:r>
            <a:r>
              <a:rPr lang="en-US" altLang="zh-CN" sz="16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”</a:t>
            </a:r>
            <a:r>
              <a:rPr lang="zh-CN" altLang="zh-CN" sz="16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被精心分成各种类型，只能说正经话的、能开玩笑的、或者专门发给老板让他知道自己很努力的。</a:t>
            </a:r>
            <a:r>
              <a:rPr lang="zh-CN" altLang="zh-CN" sz="1600" dirty="0">
                <a:latin typeface="微软雅黑" pitchFamily="34" charset="-122"/>
                <a:ea typeface="微软雅黑" pitchFamily="34" charset="-122"/>
              </a:rPr>
              <a:t>于是，在朋友圈发一条微信，便会在选择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“</a:t>
            </a:r>
            <a:r>
              <a:rPr lang="zh-CN" altLang="zh-CN" sz="1600" dirty="0">
                <a:latin typeface="微软雅黑" pitchFamily="34" charset="-122"/>
                <a:ea typeface="微软雅黑" pitchFamily="34" charset="-122"/>
              </a:rPr>
              <a:t>部分人可见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”</a:t>
            </a:r>
            <a:r>
              <a:rPr lang="zh-CN" altLang="zh-CN" sz="1600" dirty="0">
                <a:latin typeface="微软雅黑" pitchFamily="34" charset="-122"/>
                <a:ea typeface="微软雅黑" pitchFamily="34" charset="-122"/>
              </a:rPr>
              <a:t>的名单上折腾；于是，本来是随手发一条微信的简单游戏，逐渐也成了件烦累的事；于是，我们自觉改造了朋友圈的生态，避免说能引起歧义、让人觉得自己过得不好的话；于是，大家争先恐后传播正能量，告诉圈内的朋友，自己生活很丰富，不缺钱不缺爱，每天都很嗨。</a:t>
            </a:r>
            <a:endParaRPr lang="zh-CN" altLang="en-US" sz="16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1950" y="75396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51520" y="18864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013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467544" y="5085184"/>
            <a:ext cx="8280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600" dirty="0">
                <a:latin typeface="微软雅黑" pitchFamily="34" charset="-122"/>
                <a:ea typeface="微软雅黑" pitchFamily="34" charset="-122"/>
              </a:rPr>
              <a:t>最终，正能量的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“</a:t>
            </a:r>
            <a:r>
              <a:rPr lang="zh-CN" altLang="zh-CN" sz="1600" dirty="0">
                <a:latin typeface="微软雅黑" pitchFamily="34" charset="-122"/>
                <a:ea typeface="微软雅黑" pitchFamily="34" charset="-122"/>
              </a:rPr>
              <a:t>传播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”</a:t>
            </a:r>
            <a:r>
              <a:rPr lang="zh-CN" altLang="zh-CN" sz="1600" dirty="0">
                <a:latin typeface="微软雅黑" pitchFamily="34" charset="-122"/>
                <a:ea typeface="微软雅黑" pitchFamily="34" charset="-122"/>
              </a:rPr>
              <a:t>，沦为正能量的攀比，分享沦为单纯的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“</a:t>
            </a:r>
            <a:r>
              <a:rPr lang="zh-CN" altLang="zh-CN" sz="1600" dirty="0">
                <a:latin typeface="微软雅黑" pitchFamily="34" charset="-122"/>
                <a:ea typeface="微软雅黑" pitchFamily="34" charset="-122"/>
              </a:rPr>
              <a:t>晒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”</a:t>
            </a:r>
            <a:r>
              <a:rPr lang="zh-CN" altLang="zh-CN" sz="1600" dirty="0">
                <a:latin typeface="微软雅黑" pitchFamily="34" charset="-122"/>
                <a:ea typeface="微软雅黑" pitchFamily="34" charset="-122"/>
              </a:rPr>
              <a:t>，晒美食、晒对美好生活的感恩、晒旅行、晒恩爱，朋友圈呈现出一片吉祥如意，却与生活中各种疲于奔命的现实，与车奴、房奴、孩奴、穷忙族的真切形象形成强烈反差，造成一种很诡异的撕裂感。</a:t>
            </a:r>
            <a:endParaRPr lang="zh-CN" altLang="en-US" sz="16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1950" y="75396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51520" y="18864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5013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467544" y="5034663"/>
            <a:ext cx="842493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zh-CN" sz="1600" dirty="0">
                <a:latin typeface="微软雅黑" pitchFamily="34" charset="-122"/>
                <a:ea typeface="微软雅黑" pitchFamily="34" charset="-122"/>
              </a:rPr>
              <a:t>但更意味深长的是，这种在朋友圈被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PS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出来的幸福，亦真亦幻，它并不是完全的造假，只是夸大，只是究竟夸张的成分有多少，旁观者谁也没有把握。比如一家人闷头不语吃了一顿饭，就是一顿饭而已，但若发张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PS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过的看起来卖相很好的饭菜的照片，再配一句话“天底下最大的幸福无非是每天都能和家人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吃饭”，顿时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就是高大上的鸡汤了。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1950" y="75396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51520" y="18864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4941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矩形 5"/>
          <p:cNvSpPr/>
          <p:nvPr/>
        </p:nvSpPr>
        <p:spPr>
          <a:xfrm>
            <a:off x="539552" y="5013176"/>
            <a:ext cx="8136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600" dirty="0">
                <a:latin typeface="微软雅黑" pitchFamily="34" charset="-122"/>
                <a:ea typeface="微软雅黑" pitchFamily="34" charset="-122"/>
              </a:rPr>
              <a:t>又若当别人在朋友圈刻意经营出的生活样态，正是自己想要的，当人家在世界各地嗨，照片显示各种豪华旅游，你也不知道人家躲在酒店吃泡面不是？即使是这样，这和加班吃泡面还是两码事不是？此种情形下，你哪还有心思去辨别豪华版旅游的真假，或许只剩郁闷和沮丧了吧。</a:t>
            </a:r>
            <a:endParaRPr lang="zh-CN" altLang="en-US" sz="16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1950" y="75396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51520" y="18864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 descr="http://img4.imgtn.bdimg.com/it/u=274165544,700311506&amp;fm=21&amp;gp=0.jpg"/>
          <p:cNvSpPr>
            <a:spLocks noChangeAspect="1" noChangeArrowheads="1"/>
          </p:cNvSpPr>
          <p:nvPr/>
        </p:nvSpPr>
        <p:spPr bwMode="auto">
          <a:xfrm>
            <a:off x="63500" y="-136525"/>
            <a:ext cx="5286375" cy="29241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067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467544" y="5085184"/>
            <a:ext cx="828092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zh-CN" sz="1600" dirty="0">
                <a:latin typeface="微软雅黑" pitchFamily="34" charset="-122"/>
                <a:ea typeface="微软雅黑" pitchFamily="34" charset="-122"/>
              </a:rPr>
              <a:t>正如心理学学者李松蔚先生写道的，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“几乎每一个人都可以在朋友圈里找到更好的一种生活，你不会去想这只是一些人把自己生活当中最华丽的一面晒出来，不会这么想，你只会觉得天哪！所有人都在度假都在嗨，轻轻松松就年薪百万，只有我一个人在苦逼地加班。”所以，李松蔚将朋友圈定义为现代人“挫败感的一个非常重要的来源”。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1950" y="75396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51520" y="18864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 descr="http://img1.imgtn.bdimg.com/it/u=1180531196,3837541185&amp;fm=21&amp;gp=0.jpg"/>
          <p:cNvSpPr>
            <a:spLocks noChangeAspect="1" noChangeArrowheads="1"/>
          </p:cNvSpPr>
          <p:nvPr/>
        </p:nvSpPr>
        <p:spPr bwMode="auto">
          <a:xfrm>
            <a:off x="63500" y="-136525"/>
            <a:ext cx="4448175" cy="23907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941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矩形 6"/>
          <p:cNvSpPr/>
          <p:nvPr/>
        </p:nvSpPr>
        <p:spPr>
          <a:xfrm>
            <a:off x="539552" y="5013176"/>
            <a:ext cx="8136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6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凡在我们生活中存活下来的规范、机制、平台，终会多多少少染上形式主义的色彩，朋友圈内泛滥的被</a:t>
            </a:r>
            <a:r>
              <a:rPr lang="en-US" altLang="zh-CN" sz="16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PS</a:t>
            </a:r>
            <a:r>
              <a:rPr lang="zh-CN" altLang="zh-CN" sz="16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出的幸福生活亦如是。</a:t>
            </a:r>
            <a:r>
              <a:rPr lang="zh-CN" altLang="zh-CN" sz="1600" dirty="0">
                <a:latin typeface="微软雅黑" pitchFamily="34" charset="-122"/>
                <a:ea typeface="微软雅黑" pitchFamily="34" charset="-122"/>
              </a:rPr>
              <a:t>也许我们该认清这个事实，朋友圈更多是一个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“</a:t>
            </a:r>
            <a:r>
              <a:rPr lang="zh-CN" altLang="zh-CN" sz="1600" dirty="0">
                <a:latin typeface="微软雅黑" pitchFamily="34" charset="-122"/>
                <a:ea typeface="微软雅黑" pitchFamily="34" charset="-122"/>
              </a:rPr>
              <a:t>朋友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”</a:t>
            </a:r>
            <a:r>
              <a:rPr lang="zh-CN" altLang="zh-CN" sz="1600" dirty="0">
                <a:latin typeface="微软雅黑" pitchFamily="34" charset="-122"/>
                <a:ea typeface="微软雅黑" pitchFamily="34" charset="-122"/>
              </a:rPr>
              <a:t>名义下的社交平台，既是社交，有形式主义，甚至假大空，也就不奇怪了。朋友圈，与真正的朋友无关，与你自己的内心更无关。</a:t>
            </a:r>
            <a:endParaRPr lang="zh-CN" altLang="en-US" sz="16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1950" y="75396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51520" y="18864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301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1950" y="75396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267744" y="4293096"/>
            <a:ext cx="4714875" cy="2308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36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51520" y="18864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haiwainet.cn/HLMediaFile/20140503/62/16120334261509058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085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251520" y="4581128"/>
            <a:ext cx="8424936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“朋友圈”</a:t>
            </a:r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怪象</a:t>
            </a:r>
            <a:endParaRPr kumimoji="0" lang="en-US" altLang="zh-CN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1600" dirty="0">
                <a:latin typeface="微软雅黑" pitchFamily="34" charset="-122"/>
                <a:ea typeface="微软雅黑" pitchFamily="34" charset="-122"/>
              </a:rPr>
              <a:t>朋友圈显然是有过一阵子辉煌的，我依稀记得几年前，一个编辑童鞋兴奋的声音，加我微信加我微信，好玩着呢！然后，我以一个对新鲜事物向来反应慢半拍的人所特有的习惯，慢腾腾给自己弄了微信，又慢腾腾探头探脑溜进去，再慢腾腾旁观了大半年，才终于时不时在朋友圈发一条微信，但好歹我也算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“</a:t>
            </a:r>
            <a:r>
              <a:rPr lang="zh-CN" altLang="zh-CN" sz="1600" dirty="0">
                <a:latin typeface="微软雅黑" pitchFamily="34" charset="-122"/>
                <a:ea typeface="微软雅黑" pitchFamily="34" charset="-122"/>
              </a:rPr>
              <a:t>圈内人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”</a:t>
            </a:r>
            <a:r>
              <a:rPr lang="zh-CN" altLang="zh-CN" sz="1600" dirty="0">
                <a:latin typeface="微软雅黑" pitchFamily="34" charset="-122"/>
                <a:ea typeface="微软雅黑" pitchFamily="34" charset="-122"/>
              </a:rPr>
              <a:t>了吧。</a:t>
            </a:r>
            <a:endParaRPr kumimoji="0" lang="zh-CN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  <a:cs typeface="宋体" pitchFamily="2" charset="-122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1950" y="75396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51520" y="18864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653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899592" y="5178929"/>
            <a:ext cx="7560840" cy="78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zh-CN" sz="1600" dirty="0">
                <a:latin typeface="微软雅黑" pitchFamily="34" charset="-122"/>
                <a:ea typeface="微软雅黑" pitchFamily="34" charset="-122"/>
              </a:rPr>
              <a:t>只是等我渐渐适应了隔三差五去圈里溜达溜达，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“扫描”一下朋友们的动态，似乎，人们已对微信朋友圈的负面效果颇有微词，近来，便有不少文章发出质疑。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1950" y="75396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51520" y="18864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5536" y="4869160"/>
            <a:ext cx="8424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600" dirty="0">
                <a:latin typeface="微软雅黑" pitchFamily="34" charset="-122"/>
                <a:ea typeface="微软雅黑" pitchFamily="34" charset="-122"/>
              </a:rPr>
              <a:t>比如说朋友圈里的点赞：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“</a:t>
            </a:r>
            <a:r>
              <a:rPr lang="zh-CN" altLang="zh-CN" sz="1600" dirty="0">
                <a:latin typeface="微软雅黑" pitchFamily="34" charset="-122"/>
                <a:ea typeface="微软雅黑" pitchFamily="34" charset="-122"/>
              </a:rPr>
              <a:t>点赞行为的低成本越来越显示意义和表象的分离。当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‘</a:t>
            </a:r>
            <a:r>
              <a:rPr lang="zh-CN" altLang="zh-CN" sz="1600" dirty="0">
                <a:latin typeface="微软雅黑" pitchFamily="34" charset="-122"/>
                <a:ea typeface="微软雅黑" pitchFamily="34" charset="-122"/>
              </a:rPr>
              <a:t>点赞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’</a:t>
            </a:r>
            <a:r>
              <a:rPr lang="zh-CN" altLang="zh-CN" sz="1600" dirty="0">
                <a:latin typeface="微软雅黑" pitchFamily="34" charset="-122"/>
                <a:ea typeface="微软雅黑" pitchFamily="34" charset="-122"/>
              </a:rPr>
              <a:t>成为一种下意识的举动时，它的符号性作用大大强化，而行为承载的意义几乎消失。无怪有人认为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‘</a:t>
            </a:r>
            <a:r>
              <a:rPr lang="zh-CN" altLang="zh-CN" sz="1600" dirty="0">
                <a:latin typeface="微软雅黑" pitchFamily="34" charset="-122"/>
                <a:ea typeface="微软雅黑" pitchFamily="34" charset="-122"/>
              </a:rPr>
              <a:t>点赞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’</a:t>
            </a:r>
            <a:r>
              <a:rPr lang="zh-CN" altLang="zh-CN" sz="1600" dirty="0">
                <a:latin typeface="微软雅黑" pitchFamily="34" charset="-122"/>
                <a:ea typeface="微软雅黑" pitchFamily="34" charset="-122"/>
              </a:rPr>
              <a:t>已经变成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‘</a:t>
            </a:r>
            <a:r>
              <a:rPr lang="zh-CN" altLang="zh-CN" sz="1600" dirty="0">
                <a:latin typeface="微软雅黑" pitchFamily="34" charset="-122"/>
                <a:ea typeface="微软雅黑" pitchFamily="34" charset="-122"/>
              </a:rPr>
              <a:t>已阅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’”</a:t>
            </a:r>
            <a:r>
              <a:rPr lang="zh-CN" altLang="zh-CN" sz="1600" dirty="0">
                <a:latin typeface="微软雅黑" pitchFamily="34" charset="-122"/>
                <a:ea typeface="微软雅黑" pitchFamily="34" charset="-122"/>
              </a:rPr>
              <a:t>；比如因朋友圈的出现而生成的一种新型的人际交往焦虑，即当你发现自己被熟识的人标注为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“</a:t>
            </a:r>
            <a:r>
              <a:rPr lang="zh-CN" altLang="zh-CN" sz="1600" dirty="0">
                <a:latin typeface="微软雅黑" pitchFamily="34" charset="-122"/>
                <a:ea typeface="微软雅黑" pitchFamily="34" charset="-122"/>
              </a:rPr>
              <a:t>不让他（她）看你的朋友圈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”</a:t>
            </a:r>
            <a:r>
              <a:rPr lang="zh-CN" altLang="zh-CN" sz="1600" dirty="0">
                <a:latin typeface="微软雅黑" pitchFamily="34" charset="-122"/>
                <a:ea typeface="微软雅黑" pitchFamily="34" charset="-122"/>
              </a:rPr>
              <a:t>时，你是也屏蔽他呢还是假装不知道？</a:t>
            </a:r>
            <a:endParaRPr lang="zh-CN" altLang="en-US" sz="1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125" name="AutoShape 5" descr="http://img4.imgtn.bdimg.com/it/u=3960860391,2605046741&amp;fm=21&amp;gp=0.jpg"/>
          <p:cNvSpPr>
            <a:spLocks noChangeAspect="1" noChangeArrowheads="1"/>
          </p:cNvSpPr>
          <p:nvPr/>
        </p:nvSpPr>
        <p:spPr bwMode="auto">
          <a:xfrm>
            <a:off x="63500" y="-136525"/>
            <a:ext cx="6515100" cy="3562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941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1950" y="75396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51520" y="18864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model.cnad.com/Upload/image/2013/1225/201312251426416046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013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95536" y="5085184"/>
            <a:ext cx="835292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zh-CN" sz="1600" dirty="0">
                <a:latin typeface="微软雅黑" pitchFamily="34" charset="-122"/>
                <a:ea typeface="微软雅黑" pitchFamily="34" charset="-122"/>
              </a:rPr>
              <a:t>而且当你在实际生活中面对他，他的屏蔽行为会不会影响你对他的判断？另外，前不久一则沸沸扬扬的新闻，人大教授与学生的决裂事件，两人的对峙便是从朋友圈开始，最终酿成的社会反响却也在他们的意料之外，两人都说自己的言论是发在微信朋友圈，并不想公开，由此也引发了人们的深思，</a:t>
            </a:r>
            <a:r>
              <a:rPr lang="zh-CN" altLang="zh-CN" sz="16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朋友圈到底是一个公共空间还是私人空间？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1950" y="75396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51520" y="18864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301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矩形 3"/>
          <p:cNvSpPr/>
          <p:nvPr/>
        </p:nvSpPr>
        <p:spPr>
          <a:xfrm>
            <a:off x="539552" y="5373216"/>
            <a:ext cx="8064896" cy="1156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600" dirty="0">
                <a:latin typeface="微软雅黑" pitchFamily="34" charset="-122"/>
                <a:ea typeface="微软雅黑" pitchFamily="34" charset="-122"/>
              </a:rPr>
              <a:t>但不管是关于点赞行为的哲学思考，还是突然被屏蔽、拉黑，还是在朋友圈与人对峙，终究都属于日常生活的突发状况，对绝大多数使用微信的人来说，朋友圈只是一个平静的所在。不仅平静，还充满正能量。</a:t>
            </a:r>
            <a:endParaRPr lang="zh-CN" altLang="en-US" sz="16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1950" y="75396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51520" y="18864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newpaper.dahe.cn/dhb/images/2014-01/10/B03/03b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869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611560" y="5157192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600" dirty="0">
                <a:latin typeface="微软雅黑" pitchFamily="34" charset="-122"/>
                <a:ea typeface="微软雅黑" pitchFamily="34" charset="-122"/>
              </a:rPr>
              <a:t>在这里你能看到各种感恩，惜福，岁月静好，就像童话世界里，没有忧伤，即便有，也是美丽的忧伤。但也就是这股充满活力的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“</a:t>
            </a:r>
            <a:r>
              <a:rPr lang="zh-CN" altLang="zh-CN" sz="1600" dirty="0">
                <a:latin typeface="微软雅黑" pitchFamily="34" charset="-122"/>
                <a:ea typeface="微软雅黑" pitchFamily="34" charset="-122"/>
              </a:rPr>
              <a:t>正能量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”</a:t>
            </a:r>
            <a:r>
              <a:rPr lang="zh-CN" altLang="zh-CN" sz="1600" dirty="0">
                <a:latin typeface="微软雅黑" pitchFamily="34" charset="-122"/>
                <a:ea typeface="微软雅黑" pitchFamily="34" charset="-122"/>
              </a:rPr>
              <a:t>正在悄悄演化，成为困扰我们精神状态的负能量。</a:t>
            </a:r>
            <a:endParaRPr lang="zh-CN" altLang="en-US" sz="16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1950" y="75396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51520" y="18864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725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矩形 5"/>
          <p:cNvSpPr/>
          <p:nvPr/>
        </p:nvSpPr>
        <p:spPr>
          <a:xfrm>
            <a:off x="539552" y="5013176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600" dirty="0">
                <a:latin typeface="微软雅黑" pitchFamily="34" charset="-122"/>
                <a:ea typeface="微软雅黑" pitchFamily="34" charset="-122"/>
              </a:rPr>
              <a:t>用来形容朋友们在微信朋友圈的互动，以往有一个很正面的词：分享。蜜月期阶段，朋友圈洋溢着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“</a:t>
            </a:r>
            <a:r>
              <a:rPr lang="zh-CN" altLang="zh-CN" sz="1600" dirty="0">
                <a:latin typeface="微软雅黑" pitchFamily="34" charset="-122"/>
                <a:ea typeface="微软雅黑" pitchFamily="34" charset="-122"/>
              </a:rPr>
              <a:t>闲人免进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”</a:t>
            </a:r>
            <a:r>
              <a:rPr lang="zh-CN" altLang="zh-CN" sz="1600" dirty="0">
                <a:latin typeface="微软雅黑" pitchFamily="34" charset="-122"/>
                <a:ea typeface="微软雅黑" pitchFamily="34" charset="-122"/>
              </a:rPr>
              <a:t>的小圈子的欢乐，美食、手工、旅行、养孩子的心得，大家在这里交流生活经验、沟通感情。</a:t>
            </a:r>
            <a:endParaRPr lang="zh-CN" altLang="en-US" sz="16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1950" y="75396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51520" y="18864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cqpa.swu.edu.cn/cqxlxh/upload/image/1394029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869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95536" y="5013176"/>
            <a:ext cx="835292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zh-CN" sz="1600" dirty="0">
                <a:latin typeface="微软雅黑" pitchFamily="34" charset="-122"/>
                <a:ea typeface="微软雅黑" pitchFamily="34" charset="-122"/>
              </a:rPr>
              <a:t>渐渐地，朋友圈的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“朋友”范围扩大，领导进来了，同事进来了，客户进来了，亲戚进来了，爸妈进来了，全职、兼职卖面膜的都进来了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……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朋友圈越来越喧嚣，越来越草木皆兵，若要抱怨一句“今天不想上班”，保不定会给老板留下不好的印象，若要就最近的生活状态来一句牢骚，说不好爸妈的电话五分钟后就打进来。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1950" y="75396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51520" y="18864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1308</Words>
  <Application>Microsoft Office PowerPoint</Application>
  <PresentationFormat>全屏显示(4:3)</PresentationFormat>
  <Paragraphs>38</Paragraphs>
  <Slides>16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7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</vt:vector>
  </TitlesOfParts>
  <Company>AEMCHINA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jingyan</dc:creator>
  <cp:lastModifiedBy>jingyan</cp:lastModifiedBy>
  <cp:revision>21</cp:revision>
  <dcterms:created xsi:type="dcterms:W3CDTF">2015-11-09T03:30:35Z</dcterms:created>
  <dcterms:modified xsi:type="dcterms:W3CDTF">2015-11-27T01:45:44Z</dcterms:modified>
</cp:coreProperties>
</file>