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9" r:id="rId4"/>
    <p:sldId id="258" r:id="rId5"/>
    <p:sldId id="261" r:id="rId6"/>
    <p:sldId id="264" r:id="rId7"/>
    <p:sldId id="256" r:id="rId8"/>
    <p:sldId id="263" r:id="rId9"/>
    <p:sldId id="265" r:id="rId10"/>
    <p:sldId id="268" r:id="rId11"/>
    <p:sldId id="267" r:id="rId12"/>
    <p:sldId id="266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E90AA-3EDB-4385-BA3E-00D63BBE09A6}" type="datetimeFigureOut">
              <a:rPr lang="zh-CN" altLang="en-US" smtClean="0"/>
              <a:pPr/>
              <a:t>2015-6-29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BEBF-EC61-4126-BB5C-ACB8615F8A1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E90AA-3EDB-4385-BA3E-00D63BBE09A6}" type="datetimeFigureOut">
              <a:rPr lang="zh-CN" altLang="en-US" smtClean="0"/>
              <a:pPr/>
              <a:t>2015-6-29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BEBF-EC61-4126-BB5C-ACB8615F8A1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E90AA-3EDB-4385-BA3E-00D63BBE09A6}" type="datetimeFigureOut">
              <a:rPr lang="zh-CN" altLang="en-US" smtClean="0"/>
              <a:pPr/>
              <a:t>2015-6-29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BEBF-EC61-4126-BB5C-ACB8615F8A1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E90AA-3EDB-4385-BA3E-00D63BBE09A6}" type="datetimeFigureOut">
              <a:rPr lang="zh-CN" altLang="en-US" smtClean="0"/>
              <a:pPr/>
              <a:t>2015-6-29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BEBF-EC61-4126-BB5C-ACB8615F8A1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E90AA-3EDB-4385-BA3E-00D63BBE09A6}" type="datetimeFigureOut">
              <a:rPr lang="zh-CN" altLang="en-US" smtClean="0"/>
              <a:pPr/>
              <a:t>2015-6-29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BEBF-EC61-4126-BB5C-ACB8615F8A1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E90AA-3EDB-4385-BA3E-00D63BBE09A6}" type="datetimeFigureOut">
              <a:rPr lang="zh-CN" altLang="en-US" smtClean="0"/>
              <a:pPr/>
              <a:t>2015-6-29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BEBF-EC61-4126-BB5C-ACB8615F8A1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E90AA-3EDB-4385-BA3E-00D63BBE09A6}" type="datetimeFigureOut">
              <a:rPr lang="zh-CN" altLang="en-US" smtClean="0"/>
              <a:pPr/>
              <a:t>2015-6-29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BEBF-EC61-4126-BB5C-ACB8615F8A1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E90AA-3EDB-4385-BA3E-00D63BBE09A6}" type="datetimeFigureOut">
              <a:rPr lang="zh-CN" altLang="en-US" smtClean="0"/>
              <a:pPr/>
              <a:t>2015-6-29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BEBF-EC61-4126-BB5C-ACB8615F8A1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E90AA-3EDB-4385-BA3E-00D63BBE09A6}" type="datetimeFigureOut">
              <a:rPr lang="zh-CN" altLang="en-US" smtClean="0"/>
              <a:pPr/>
              <a:t>2015-6-29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BEBF-EC61-4126-BB5C-ACB8615F8A1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E90AA-3EDB-4385-BA3E-00D63BBE09A6}" type="datetimeFigureOut">
              <a:rPr lang="zh-CN" altLang="en-US" smtClean="0"/>
              <a:pPr/>
              <a:t>2015-6-29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BEBF-EC61-4126-BB5C-ACB8615F8A1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E90AA-3EDB-4385-BA3E-00D63BBE09A6}" type="datetimeFigureOut">
              <a:rPr lang="zh-CN" altLang="en-US" smtClean="0"/>
              <a:pPr/>
              <a:t>2015-6-29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BEBF-EC61-4126-BB5C-ACB8615F8A1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E90AA-3EDB-4385-BA3E-00D63BBE09A6}" type="datetimeFigureOut">
              <a:rPr lang="zh-CN" altLang="en-US" smtClean="0"/>
              <a:pPr/>
              <a:t>2015-6-29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EBEBF-EC61-4126-BB5C-ACB8615F8A1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.icpcw.com/Article/2012/07/ba657370e3642d9dd727f40c45305d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314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0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宋体" pitchFamily="2" charset="-122"/>
                <a:cs typeface="Arial" pitchFamily="34" charset="0"/>
              </a:rPr>
              <a:t>谷歌招聘的五项标准</a:t>
            </a: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979712" y="5589240"/>
            <a:ext cx="532859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4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华文琥珀" pitchFamily="2" charset="-122"/>
                <a:ea typeface="华文琥珀" pitchFamily="2" charset="-122"/>
                <a:cs typeface="Arial" pitchFamily="34" charset="0"/>
              </a:rPr>
              <a:t>谷歌招聘的五项标准</a:t>
            </a:r>
            <a:endParaRPr kumimoji="0" lang="zh-CN" sz="4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华文琥珀" pitchFamily="2" charset="-122"/>
              <a:ea typeface="华文琥珀" pitchFamily="2" charset="-122"/>
              <a:cs typeface="宋体" pitchFamily="2" charset="-122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364088" y="4221088"/>
            <a:ext cx="3286125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179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itany.cc/uploads/allimg/140319/1-14031Z92534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571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矩形 4"/>
          <p:cNvSpPr/>
          <p:nvPr/>
        </p:nvSpPr>
        <p:spPr>
          <a:xfrm>
            <a:off x="395536" y="5229200"/>
            <a:ext cx="849694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dirty="0" smtClean="0">
                <a:solidFill>
                  <a:srgbClr val="333333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第一标准：学习的能力。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dirty="0" smtClean="0">
                <a:solidFill>
                  <a:srgbClr val="333333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纯粹的学习能力</a:t>
            </a:r>
            <a:r>
              <a:rPr lang="en-US" altLang="zh-CN" dirty="0" smtClean="0">
                <a:solidFill>
                  <a:srgbClr val="333333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——</a:t>
            </a:r>
            <a:r>
              <a:rPr lang="zh-CN" altLang="en-US" dirty="0" smtClean="0">
                <a:solidFill>
                  <a:srgbClr val="333333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接受新鲜事物，随时随地学习，在分散的信息中发现规律</a:t>
            </a:r>
            <a:r>
              <a:rPr lang="en-US" altLang="zh-CN" dirty="0" smtClean="0">
                <a:solidFill>
                  <a:srgbClr val="333333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——</a:t>
            </a:r>
            <a:r>
              <a:rPr lang="zh-CN" altLang="en-US" dirty="0" smtClean="0">
                <a:solidFill>
                  <a:srgbClr val="333333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是谷歌招聘人员时在求职者身上寻找的最重要的核心特征。 </a:t>
            </a:r>
            <a:endParaRPr lang="zh-CN" altLang="en-US" dirty="0">
              <a:solidFill>
                <a:srgbClr val="333333"/>
              </a:solidFill>
              <a:latin typeface="黑体" pitchFamily="49" charset="-122"/>
              <a:ea typeface="黑体" pitchFamily="49" charset="-122"/>
              <a:cs typeface="Arial" pitchFamily="34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da.jx.cn/uploads/allimg/111101/17_111101142248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3012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矩形 5"/>
          <p:cNvSpPr/>
          <p:nvPr/>
        </p:nvSpPr>
        <p:spPr>
          <a:xfrm>
            <a:off x="683568" y="5589240"/>
            <a:ext cx="7704856" cy="858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 smtClean="0">
                <a:solidFill>
                  <a:srgbClr val="333333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用</a:t>
            </a:r>
            <a:r>
              <a:rPr lang="zh-CN" altLang="zh-CN" dirty="0">
                <a:solidFill>
                  <a:srgbClr val="333333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管理大师阿里</a:t>
            </a:r>
            <a:r>
              <a:rPr lang="en-US" altLang="zh-CN" dirty="0">
                <a:solidFill>
                  <a:srgbClr val="333333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·</a:t>
            </a:r>
            <a:r>
              <a:rPr lang="zh-CN" altLang="zh-CN" dirty="0">
                <a:solidFill>
                  <a:srgbClr val="333333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德赫斯的话说就是：</a:t>
            </a:r>
            <a:r>
              <a:rPr lang="en-US" altLang="zh-CN" dirty="0">
                <a:solidFill>
                  <a:srgbClr val="333333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“</a:t>
            </a:r>
            <a:r>
              <a:rPr lang="zh-CN" altLang="zh-CN" dirty="0">
                <a:solidFill>
                  <a:srgbClr val="333333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比你的竞争对手更快学习的能力，或许是唯一可持续的竞争优势。</a:t>
            </a:r>
            <a:endParaRPr lang="zh-CN" altLang="en-US" dirty="0">
              <a:solidFill>
                <a:srgbClr val="333333"/>
              </a:solidFill>
              <a:latin typeface="黑体" pitchFamily="49" charset="-122"/>
              <a:ea typeface="黑体" pitchFamily="49" charset="-122"/>
              <a:cs typeface="Arial" pitchFamily="34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732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195736" y="4293096"/>
            <a:ext cx="4570859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411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矩形 4"/>
          <p:cNvSpPr/>
          <p:nvPr/>
        </p:nvSpPr>
        <p:spPr>
          <a:xfrm>
            <a:off x="611560" y="5157192"/>
            <a:ext cx="806489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altLang="zh-CN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黑体" pitchFamily="49" charset="-122"/>
                <a:ea typeface="黑体" pitchFamily="49" charset="-122"/>
                <a:cs typeface="Arial" pitchFamily="34" charset="0"/>
              </a:rPr>
              <a:t>几个月前，我怀着兴奋的心情拜读了托马斯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黑体" pitchFamily="49" charset="-122"/>
                <a:ea typeface="黑体" pitchFamily="49" charset="-122"/>
                <a:cs typeface="Arial" pitchFamily="34" charset="0"/>
              </a:rPr>
              <a:t>·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黑体" pitchFamily="49" charset="-122"/>
                <a:ea typeface="黑体" pitchFamily="49" charset="-122"/>
                <a:cs typeface="Arial" pitchFamily="34" charset="0"/>
              </a:rPr>
              <a:t>弗里德曼为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黑体" pitchFamily="49" charset="-122"/>
                <a:ea typeface="黑体" pitchFamily="49" charset="-122"/>
                <a:cs typeface="Arial" pitchFamily="34" charset="0"/>
              </a:rPr>
              <a:t>《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黑体" pitchFamily="49" charset="-122"/>
                <a:ea typeface="黑体" pitchFamily="49" charset="-122"/>
                <a:cs typeface="Arial" pitchFamily="34" charset="0"/>
              </a:rPr>
              <a:t>纽约时报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黑体" pitchFamily="49" charset="-122"/>
                <a:ea typeface="黑体" pitchFamily="49" charset="-122"/>
                <a:cs typeface="Arial" pitchFamily="34" charset="0"/>
              </a:rPr>
              <a:t>》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黑体" pitchFamily="49" charset="-122"/>
                <a:ea typeface="黑体" pitchFamily="49" charset="-122"/>
                <a:cs typeface="Arial" pitchFamily="34" charset="0"/>
              </a:rPr>
              <a:t>撰写的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黑体" pitchFamily="49" charset="-122"/>
                <a:ea typeface="黑体" pitchFamily="49" charset="-122"/>
                <a:cs typeface="Arial" pitchFamily="34" charset="0"/>
              </a:rPr>
              <a:t>《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黑体" pitchFamily="49" charset="-122"/>
                <a:ea typeface="黑体" pitchFamily="49" charset="-122"/>
                <a:cs typeface="Arial" pitchFamily="34" charset="0"/>
              </a:rPr>
              <a:t>如何在谷歌找到工作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黑体" pitchFamily="49" charset="-122"/>
                <a:ea typeface="黑体" pitchFamily="49" charset="-122"/>
                <a:cs typeface="Arial" pitchFamily="34" charset="0"/>
              </a:rPr>
              <a:t>》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黑体" pitchFamily="49" charset="-122"/>
                <a:ea typeface="黑体" pitchFamily="49" charset="-122"/>
                <a:cs typeface="Arial" pitchFamily="34" charset="0"/>
              </a:rPr>
              <a:t>一文。这篇文章提到，谷歌公司高级副总裁拉兹洛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黑体" pitchFamily="49" charset="-122"/>
                <a:ea typeface="黑体" pitchFamily="49" charset="-122"/>
                <a:cs typeface="Arial" pitchFamily="34" charset="0"/>
              </a:rPr>
              <a:t>·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黑体" pitchFamily="49" charset="-122"/>
                <a:ea typeface="黑体" pitchFamily="49" charset="-122"/>
                <a:cs typeface="Arial" pitchFamily="34" charset="0"/>
              </a:rPr>
              <a:t>波克介绍了谷歌在招募人才时寻找的核心特征。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49" charset="-122"/>
              <a:ea typeface="黑体" pitchFamily="49" charset="-122"/>
              <a:cs typeface="宋体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29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矩形 5"/>
          <p:cNvSpPr/>
          <p:nvPr/>
        </p:nvSpPr>
        <p:spPr>
          <a:xfrm>
            <a:off x="827584" y="5445224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>
                <a:solidFill>
                  <a:srgbClr val="333333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波克表示：“就招聘的标准而言，考试成绩毫无价值</a:t>
            </a:r>
            <a:r>
              <a:rPr lang="en-US" altLang="zh-CN" dirty="0" smtClean="0">
                <a:solidFill>
                  <a:srgbClr val="333333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……</a:t>
            </a:r>
            <a:r>
              <a:rPr lang="zh-CN" altLang="en-US" dirty="0" smtClean="0">
                <a:solidFill>
                  <a:srgbClr val="333333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我们发现，它们不能说明任何问题。”</a:t>
            </a:r>
            <a:endParaRPr lang="zh-CN" altLang="en-US" dirty="0">
              <a:solidFill>
                <a:srgbClr val="333333"/>
              </a:solidFill>
              <a:latin typeface="黑体" pitchFamily="49" charset="-122"/>
              <a:ea typeface="黑体" pitchFamily="49" charset="-122"/>
              <a:cs typeface="Arial" pitchFamily="34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2292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683568" y="5517232"/>
            <a:ext cx="7956376" cy="858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dirty="0">
                <a:solidFill>
                  <a:srgbClr val="333333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波克说，在谷歌近期招聘的新员工中，没有大学文凭的人越来越多。他分享了谷歌在评估应聘者时采用的</a:t>
            </a:r>
            <a:r>
              <a:rPr lang="en-US" altLang="zh-CN" dirty="0">
                <a:solidFill>
                  <a:srgbClr val="333333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5</a:t>
            </a:r>
            <a:r>
              <a:rPr lang="zh-CN" altLang="en-US" dirty="0">
                <a:solidFill>
                  <a:srgbClr val="333333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项标准，这些标准就是谷歌关注的核心特征。 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229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95536" y="5301208"/>
            <a:ext cx="8424936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333333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第五标准：专业知识。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333333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　</a:t>
            </a:r>
            <a:r>
              <a:rPr lang="zh-CN" altLang="en-US" dirty="0" smtClean="0">
                <a:solidFill>
                  <a:srgbClr val="333333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 波</a:t>
            </a:r>
            <a:r>
              <a:rPr lang="zh-CN" altLang="en-US" dirty="0">
                <a:solidFill>
                  <a:srgbClr val="333333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克表示，通常，在谷歌关注的</a:t>
            </a:r>
            <a:r>
              <a:rPr lang="en-US" altLang="zh-CN" dirty="0">
                <a:solidFill>
                  <a:srgbClr val="333333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5</a:t>
            </a:r>
            <a:r>
              <a:rPr lang="zh-CN" altLang="en-US" dirty="0">
                <a:solidFill>
                  <a:srgbClr val="333333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个核心特征中，专业知识排在最后一位，其他</a:t>
            </a:r>
            <a:r>
              <a:rPr lang="en-US" altLang="zh-CN" dirty="0">
                <a:solidFill>
                  <a:srgbClr val="333333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4</a:t>
            </a:r>
            <a:r>
              <a:rPr lang="zh-CN" altLang="en-US" dirty="0">
                <a:solidFill>
                  <a:srgbClr val="333333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个特征比专业知识重要得多。 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techdoc.fd.zol-img.com.cn/g4/M01/04/09/Cg-4WVGHNmyIbI2nAAEBlWDje94AAIRvgCmRTsAAQGt5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851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矩形 4"/>
          <p:cNvSpPr/>
          <p:nvPr/>
        </p:nvSpPr>
        <p:spPr>
          <a:xfrm>
            <a:off x="539552" y="5229200"/>
            <a:ext cx="806489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dirty="0" smtClean="0">
                <a:solidFill>
                  <a:srgbClr val="333333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我</a:t>
            </a:r>
            <a:r>
              <a:rPr lang="zh-CN" altLang="zh-CN" dirty="0">
                <a:solidFill>
                  <a:srgbClr val="333333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对这一点也有体会。当人们自认为是某个领域的</a:t>
            </a:r>
            <a:r>
              <a:rPr lang="en-US" altLang="zh-CN" dirty="0">
                <a:solidFill>
                  <a:srgbClr val="333333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“</a:t>
            </a:r>
            <a:r>
              <a:rPr lang="zh-CN" altLang="zh-CN" dirty="0">
                <a:solidFill>
                  <a:srgbClr val="333333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专家</a:t>
            </a:r>
            <a:r>
              <a:rPr lang="en-US" altLang="zh-CN" dirty="0">
                <a:solidFill>
                  <a:srgbClr val="333333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”</a:t>
            </a:r>
            <a:r>
              <a:rPr lang="zh-CN" altLang="zh-CN" dirty="0">
                <a:solidFill>
                  <a:srgbClr val="333333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或者</a:t>
            </a:r>
            <a:r>
              <a:rPr lang="en-US" altLang="zh-CN" dirty="0">
                <a:solidFill>
                  <a:srgbClr val="333333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“</a:t>
            </a:r>
            <a:r>
              <a:rPr lang="zh-CN" altLang="zh-CN" dirty="0">
                <a:solidFill>
                  <a:srgbClr val="333333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经验丰富人士</a:t>
            </a:r>
            <a:r>
              <a:rPr lang="en-US" altLang="zh-CN" dirty="0">
                <a:solidFill>
                  <a:srgbClr val="333333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”</a:t>
            </a:r>
            <a:r>
              <a:rPr lang="zh-CN" altLang="zh-CN" dirty="0">
                <a:solidFill>
                  <a:srgbClr val="333333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时，他们很可能在受到质疑时坚决捍卫自己的观点，而不是充满好奇心</a:t>
            </a:r>
            <a:r>
              <a:rPr lang="en-US" altLang="zh-CN" dirty="0">
                <a:solidFill>
                  <a:srgbClr val="333333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……</a:t>
            </a:r>
            <a:r>
              <a:rPr lang="zh-CN" altLang="zh-CN" dirty="0">
                <a:solidFill>
                  <a:srgbClr val="333333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他们的目标往往是</a:t>
            </a:r>
            <a:r>
              <a:rPr lang="en-US" altLang="zh-CN" dirty="0">
                <a:solidFill>
                  <a:srgbClr val="333333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“</a:t>
            </a:r>
            <a:r>
              <a:rPr lang="zh-CN" altLang="zh-CN" dirty="0">
                <a:solidFill>
                  <a:srgbClr val="333333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成为权威</a:t>
            </a:r>
            <a:r>
              <a:rPr lang="en-US" altLang="zh-CN" dirty="0">
                <a:solidFill>
                  <a:srgbClr val="333333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”</a:t>
            </a:r>
            <a:r>
              <a:rPr lang="zh-CN" altLang="zh-CN" dirty="0">
                <a:solidFill>
                  <a:srgbClr val="333333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，而不是寻找更好的解决方案。 </a:t>
            </a:r>
            <a:endParaRPr lang="zh-CN" altLang="en-US" dirty="0">
              <a:solidFill>
                <a:srgbClr val="333333"/>
              </a:solidFill>
              <a:latin typeface="黑体" pitchFamily="49" charset="-122"/>
              <a:ea typeface="黑体" pitchFamily="49" charset="-122"/>
              <a:cs typeface="Arial" pitchFamily="34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851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23528" y="4989076"/>
            <a:ext cx="882047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dirty="0" smtClean="0">
                <a:solidFill>
                  <a:srgbClr val="333333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第四</a:t>
            </a:r>
            <a:r>
              <a:rPr lang="zh-CN" altLang="zh-CN" dirty="0">
                <a:solidFill>
                  <a:srgbClr val="333333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标准：主人翁意识。 </a:t>
            </a: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dirty="0">
                <a:solidFill>
                  <a:srgbClr val="333333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　　在这个几乎所有行业和知识领域每天都会发生巨大变化的时代，不积极完成任务或只被动接受指令的员工，会使公司处在非常不利的境地。你需要一群想要更出色地完成工作的员工。 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851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539552" y="5229200"/>
            <a:ext cx="8244408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dirty="0" smtClean="0">
                <a:solidFill>
                  <a:srgbClr val="333333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第三</a:t>
            </a:r>
            <a:r>
              <a:rPr lang="zh-CN" altLang="zh-CN" dirty="0">
                <a:solidFill>
                  <a:srgbClr val="333333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标准：谦逊。 </a:t>
            </a:r>
            <a:endParaRPr lang="zh-CN" altLang="en-US" dirty="0">
              <a:solidFill>
                <a:srgbClr val="333333"/>
              </a:solidFill>
              <a:latin typeface="黑体" pitchFamily="49" charset="-122"/>
              <a:ea typeface="黑体" pitchFamily="49" charset="-122"/>
              <a:cs typeface="Arial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333333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　　我注意到，具备强烈的上进心和友好的态度、认为其他人总能提出很好的意见的人，往往在单独工作时极为高效，在任何团队中都能发光发热。 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131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67544" y="4941168"/>
            <a:ext cx="82809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dirty="0" smtClean="0">
                <a:solidFill>
                  <a:srgbClr val="333333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第二</a:t>
            </a:r>
            <a:r>
              <a:rPr lang="zh-CN" altLang="zh-CN" dirty="0">
                <a:solidFill>
                  <a:srgbClr val="333333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标准：领导力。 </a:t>
            </a: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dirty="0">
                <a:solidFill>
                  <a:srgbClr val="333333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　　他们采用的不是对领导力的传统评估方法，比如：</a:t>
            </a:r>
            <a:r>
              <a:rPr lang="zh-CN" altLang="en-US" dirty="0">
                <a:solidFill>
                  <a:srgbClr val="333333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“你是国际象棋社的社长吗？你是销售副总裁吗？你的升职用了多长时间？”他们要找的人，能在必要时挺身而出，指导并影响其他人取得成果。 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363</Words>
  <Application>Microsoft Office PowerPoint</Application>
  <PresentationFormat>全屏显示(4:3)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Company>AEMCHINA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28</cp:revision>
  <dcterms:created xsi:type="dcterms:W3CDTF">2015-06-19T02:04:00Z</dcterms:created>
  <dcterms:modified xsi:type="dcterms:W3CDTF">2015-06-29T02:30:16Z</dcterms:modified>
</cp:coreProperties>
</file>