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65" r:id="rId4"/>
    <p:sldId id="271" r:id="rId5"/>
    <p:sldId id="272" r:id="rId6"/>
    <p:sldId id="273" r:id="rId7"/>
    <p:sldId id="274" r:id="rId8"/>
    <p:sldId id="257" r:id="rId9"/>
    <p:sldId id="258" r:id="rId10"/>
    <p:sldId id="262" r:id="rId11"/>
    <p:sldId id="276" r:id="rId12"/>
    <p:sldId id="264" r:id="rId13"/>
    <p:sldId id="277" r:id="rId14"/>
    <p:sldId id="261" r:id="rId15"/>
    <p:sldId id="263" r:id="rId16"/>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2172"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BE5DE-6B83-482F-8C0D-C00953B98D89}" type="datetimeFigureOut">
              <a:rPr lang="zh-CN" altLang="en-US" smtClean="0"/>
              <a:pPr/>
              <a:t>2015-03-06</a:t>
            </a:fld>
            <a:endParaRPr lang="zh-CN" altLang="en-US"/>
          </a:p>
        </p:txBody>
      </p:sp>
      <p:sp>
        <p:nvSpPr>
          <p:cNvPr id="4" name="幻灯片图像占位符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6C8FC-C04C-4AC0-A157-EF972244BE4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0F6C8FC-C04C-4AC0-A157-EF972244BE48}"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0F6C8FC-C04C-4AC0-A157-EF972244BE48}"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68"/>
            <a:ext cx="582930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5"/>
            <a:ext cx="1543050" cy="78020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366185"/>
            <a:ext cx="4514850"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4067"/>
            <a:ext cx="2256235" cy="15494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0"/>
            <a:ext cx="4114800" cy="75565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F02A430-368C-4CD2-A671-AA08702B5D61}" type="datetimeFigureOut">
              <a:rPr lang="zh-CN" altLang="en-US" smtClean="0"/>
              <a:pPr/>
              <a:t>2015-03-06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E99133-3493-4B43-BDAB-3F81B421720E}" type="slidenum">
              <a:rPr lang="zh-CN" altLang="en-US" smtClean="0"/>
              <a:pPr/>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F02A430-368C-4CD2-A671-AA08702B5D61}" type="datetimeFigureOut">
              <a:rPr lang="zh-CN" altLang="en-US" smtClean="0"/>
              <a:pPr/>
              <a:t>2015-03-06</a:t>
            </a:fld>
            <a:endParaRPr lang="zh-CN" altLang="en-US"/>
          </a:p>
        </p:txBody>
      </p:sp>
      <p:sp>
        <p:nvSpPr>
          <p:cNvPr id="5" name="页脚占位符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6E99133-3493-4B43-BDAB-3F81B421720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6858000" cy="5508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8" name="Rectangle 4"/>
          <p:cNvSpPr>
            <a:spLocks noChangeArrowheads="1"/>
          </p:cNvSpPr>
          <p:nvPr/>
        </p:nvSpPr>
        <p:spPr bwMode="auto">
          <a:xfrm>
            <a:off x="620688" y="6444208"/>
            <a:ext cx="56166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7200" b="1" i="0" u="none" strike="noStrike" cap="none" normalizeH="0" baseline="0" dirty="0" smtClean="0">
                <a:ln>
                  <a:noFill/>
                </a:ln>
                <a:solidFill>
                  <a:srgbClr val="FF0000"/>
                </a:solidFill>
                <a:effectLst/>
                <a:latin typeface="华文彩云" pitchFamily="2" charset="-122"/>
                <a:ea typeface="华文彩云" pitchFamily="2" charset="-122"/>
                <a:cs typeface="宋体" pitchFamily="2" charset="-122"/>
              </a:rPr>
              <a:t>商</a:t>
            </a:r>
            <a:r>
              <a:rPr kumimoji="0" lang="zh-CN" altLang="en-US" sz="7200" b="1" i="0" u="none" strike="noStrike" cap="none" normalizeH="0" baseline="0" dirty="0" smtClean="0">
                <a:ln>
                  <a:noFill/>
                </a:ln>
                <a:solidFill>
                  <a:srgbClr val="FF0000"/>
                </a:solidFill>
                <a:effectLst/>
                <a:latin typeface="华文彩云" pitchFamily="2" charset="-122"/>
                <a:ea typeface="华文彩云" pitchFamily="2" charset="-122"/>
                <a:cs typeface="宋体" pitchFamily="2" charset="-122"/>
              </a:rPr>
              <a:t>战</a:t>
            </a:r>
            <a:r>
              <a:rPr kumimoji="0" lang="zh-CN" sz="7200" b="1" i="0" u="none" strike="noStrike" cap="none" normalizeH="0" baseline="0" dirty="0" smtClean="0">
                <a:ln>
                  <a:noFill/>
                </a:ln>
                <a:solidFill>
                  <a:srgbClr val="FF0000"/>
                </a:solidFill>
                <a:effectLst/>
                <a:latin typeface="华文彩云" pitchFamily="2" charset="-122"/>
                <a:ea typeface="华文彩云" pitchFamily="2" charset="-122"/>
                <a:cs typeface="宋体" pitchFamily="2" charset="-122"/>
              </a:rPr>
              <a:t>无间道</a:t>
            </a:r>
            <a:endParaRPr kumimoji="0" lang="zh-CN" sz="7200" b="0" i="0" u="none" strike="noStrike" cap="none" normalizeH="0" baseline="0" dirty="0" smtClean="0">
              <a:ln>
                <a:noFill/>
              </a:ln>
              <a:solidFill>
                <a:schemeClr val="tx1"/>
              </a:solidFill>
              <a:effectLst/>
              <a:latin typeface="华文彩云" pitchFamily="2" charset="-122"/>
              <a:ea typeface="华文彩云" pitchFamily="2" charset="-122"/>
            </a:endParaRPr>
          </a:p>
        </p:txBody>
      </p:sp>
      <p:pic>
        <p:nvPicPr>
          <p:cNvPr id="7" name="Picture 8"/>
          <p:cNvPicPr>
            <a:picLocks noChangeAspect="1" noChangeArrowheads="1"/>
          </p:cNvPicPr>
          <p:nvPr/>
        </p:nvPicPr>
        <p:blipFill>
          <a:blip r:embed="rId4" cstate="print"/>
          <a:srcRect/>
          <a:stretch>
            <a:fillRect/>
          </a:stretch>
        </p:blipFill>
        <p:spPr bwMode="auto">
          <a:xfrm>
            <a:off x="4645042"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332656" y="4283968"/>
            <a:ext cx="3286125"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smtClean="0">
                <a:solidFill>
                  <a:schemeClr val="accent1"/>
                </a:solidFill>
                <a:latin typeface="华文琥珀" pitchFamily="2" charset="-122"/>
                <a:ea typeface="华文琥珀" pitchFamily="2" charset="-122"/>
              </a:rPr>
              <a:t>第 </a:t>
            </a:r>
            <a:r>
              <a:rPr lang="en-US" altLang="zh-CN" dirty="0" smtClean="0">
                <a:solidFill>
                  <a:schemeClr val="accent1"/>
                </a:solidFill>
                <a:latin typeface="华文琥珀" pitchFamily="2" charset="-122"/>
                <a:ea typeface="华文琥珀" pitchFamily="2" charset="-122"/>
              </a:rPr>
              <a:t>161</a:t>
            </a:r>
            <a:r>
              <a:rPr lang="zh-CN" altLang="en-US" dirty="0" smtClean="0">
                <a:solidFill>
                  <a:schemeClr val="accent1"/>
                </a:solidFill>
                <a:latin typeface="华文琥珀" pitchFamily="2" charset="-122"/>
                <a:ea typeface="华文琥珀" pitchFamily="2" charset="-122"/>
              </a:rPr>
              <a:t> 期</a:t>
            </a:r>
            <a:endParaRPr lang="zh-CN" altLang="en-US" dirty="0">
              <a:solidFill>
                <a:schemeClr val="accent1"/>
              </a:solidFill>
              <a:latin typeface="华文琥珀" pitchFamily="2" charset="-122"/>
              <a:ea typeface="华文琥珀" pitchFamily="2" charset="-122"/>
            </a:endParaRPr>
          </a:p>
        </p:txBody>
      </p:sp>
      <p:sp>
        <p:nvSpPr>
          <p:cNvPr id="9"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0.imgtn.bdimg.com/it/u=1869695477,3608102813&amp;fm=21&amp;gp=0.jpg"/>
          <p:cNvPicPr>
            <a:picLocks noChangeAspect="1" noChangeArrowheads="1"/>
          </p:cNvPicPr>
          <p:nvPr/>
        </p:nvPicPr>
        <p:blipFill>
          <a:blip r:embed="rId2" cstate="print"/>
          <a:srcRect/>
          <a:stretch>
            <a:fillRect/>
          </a:stretch>
        </p:blipFill>
        <p:spPr bwMode="auto">
          <a:xfrm>
            <a:off x="0" y="0"/>
            <a:ext cx="6864782" cy="5220072"/>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332656" y="5436096"/>
            <a:ext cx="3888432" cy="369332"/>
          </a:xfrm>
          <a:prstGeom prst="rect">
            <a:avLst/>
          </a:prstGeom>
        </p:spPr>
        <p:txBody>
          <a:bodyPr wrap="square">
            <a:spAutoFit/>
          </a:bodyPr>
          <a:lstStyle/>
          <a:p>
            <a:pPr eaLnBrk="0" fontAlgn="base" hangingPunct="0">
              <a:spcBef>
                <a:spcPct val="0"/>
              </a:spcBef>
              <a:spcAft>
                <a:spcPct val="0"/>
              </a:spcAft>
            </a:pPr>
            <a:r>
              <a:rPr lang="zh-CN" altLang="zh-CN" b="1" dirty="0">
                <a:solidFill>
                  <a:srgbClr val="FF0000"/>
                </a:solidFill>
                <a:latin typeface="黑体" pitchFamily="2" charset="-122"/>
                <a:ea typeface="黑体" pitchFamily="2" charset="-122"/>
                <a:cs typeface="宋体" pitchFamily="2" charset="-122"/>
              </a:rPr>
              <a:t>现实版的《无间道》正在逼近企业</a:t>
            </a:r>
            <a:endParaRPr lang="zh-CN" altLang="en-US" b="1" dirty="0">
              <a:solidFill>
                <a:srgbClr val="FF0000"/>
              </a:solidFill>
              <a:latin typeface="黑体" pitchFamily="2" charset="-122"/>
              <a:ea typeface="黑体" pitchFamily="2" charset="-122"/>
              <a:cs typeface="宋体" pitchFamily="2" charset="-122"/>
            </a:endParaRPr>
          </a:p>
        </p:txBody>
      </p:sp>
      <p:sp>
        <p:nvSpPr>
          <p:cNvPr id="4" name="矩形 3"/>
          <p:cNvSpPr/>
          <p:nvPr/>
        </p:nvSpPr>
        <p:spPr>
          <a:xfrm>
            <a:off x="764704" y="6012160"/>
            <a:ext cx="5544616" cy="2585323"/>
          </a:xfrm>
          <a:prstGeom prst="rect">
            <a:avLst/>
          </a:prstGeom>
        </p:spPr>
        <p:txBody>
          <a:bodyPr wrap="square">
            <a:spAutoFit/>
          </a:bodyPr>
          <a:lstStyle/>
          <a:p>
            <a:pPr>
              <a:lnSpc>
                <a:spcPct val="150000"/>
              </a:lnSpc>
            </a:pPr>
            <a:r>
              <a:rPr lang="zh-CN" altLang="zh-CN" dirty="0">
                <a:latin typeface="黑体" pitchFamily="2" charset="-122"/>
                <a:ea typeface="黑体" pitchFamily="2" charset="-122"/>
                <a:cs typeface="宋体" pitchFamily="2" charset="-122"/>
              </a:rPr>
              <a:t>来自外部的间谍大多数都是来偷师学艺的。</a:t>
            </a:r>
            <a:endParaRPr lang="en-US" altLang="zh-CN" dirty="0">
              <a:latin typeface="黑体" pitchFamily="2" charset="-122"/>
              <a:ea typeface="黑体" pitchFamily="2" charset="-122"/>
              <a:cs typeface="宋体" pitchFamily="2" charset="-122"/>
            </a:endParaRPr>
          </a:p>
          <a:p>
            <a:pPr>
              <a:lnSpc>
                <a:spcPct val="150000"/>
              </a:lnSpc>
            </a:pPr>
            <a:r>
              <a:rPr lang="zh-CN" altLang="zh-CN" dirty="0">
                <a:latin typeface="黑体" pitchFamily="2" charset="-122"/>
                <a:ea typeface="黑体" pitchFamily="2" charset="-122"/>
                <a:cs typeface="宋体" pitchFamily="2" charset="-122"/>
              </a:rPr>
              <a:t>德国曾是制作啤酒的强国，有着制造啤酒的先进技术。</a:t>
            </a:r>
            <a:endParaRPr lang="en-US" altLang="zh-CN" dirty="0">
              <a:latin typeface="黑体" pitchFamily="2" charset="-122"/>
              <a:ea typeface="黑体" pitchFamily="2" charset="-122"/>
              <a:cs typeface="宋体" pitchFamily="2" charset="-122"/>
            </a:endParaRPr>
          </a:p>
          <a:p>
            <a:pPr>
              <a:lnSpc>
                <a:spcPct val="150000"/>
              </a:lnSpc>
            </a:pPr>
            <a:r>
              <a:rPr lang="zh-CN" altLang="zh-CN" dirty="0">
                <a:latin typeface="黑体" pitchFamily="2" charset="-122"/>
                <a:ea typeface="黑体" pitchFamily="2" charset="-122"/>
                <a:cs typeface="宋体" pitchFamily="2" charset="-122"/>
              </a:rPr>
              <a:t>日本一个企业的经理对德国的啤酒酿造技术早已垂涎三尺。</a:t>
            </a:r>
            <a:endParaRPr lang="en-US" altLang="zh-CN" dirty="0">
              <a:latin typeface="黑体" pitchFamily="2" charset="-122"/>
              <a:ea typeface="黑体" pitchFamily="2" charset="-122"/>
              <a:cs typeface="宋体" pitchFamily="2" charset="-122"/>
            </a:endParaRPr>
          </a:p>
          <a:p>
            <a:pPr>
              <a:lnSpc>
                <a:spcPct val="150000"/>
              </a:lnSpc>
            </a:pPr>
            <a:r>
              <a:rPr lang="zh-CN" altLang="zh-CN" dirty="0">
                <a:latin typeface="黑体" pitchFamily="2" charset="-122"/>
                <a:ea typeface="黑体" pitchFamily="2" charset="-122"/>
                <a:cs typeface="宋体" pitchFamily="2" charset="-122"/>
              </a:rPr>
              <a:t>他发现啤酒厂老板每天乘坐一辆黑色轿车进出工厂大门，于是他想出了主意。</a:t>
            </a:r>
            <a:endParaRPr lang="zh-CN" altLang="en-US" dirty="0">
              <a:latin typeface="黑体" pitchFamily="2" charset="-122"/>
              <a:ea typeface="黑体" pitchFamily="2" charset="-122"/>
              <a:cs typeface="宋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6" name="Text Box 7"/>
          <p:cNvSpPr txBox="1">
            <a:spLocks noChangeArrowheads="1"/>
          </p:cNvSpPr>
          <p:nvPr/>
        </p:nvSpPr>
        <p:spPr bwMode="auto">
          <a:xfrm>
            <a:off x="2780928" y="86044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p2.55tuanimg.com/static/goods/goods/2013/10/12/17/goods_1381571958_4822.jpg"/>
          <p:cNvPicPr>
            <a:picLocks noChangeAspect="1" noChangeArrowheads="1"/>
          </p:cNvPicPr>
          <p:nvPr/>
        </p:nvPicPr>
        <p:blipFill>
          <a:blip r:embed="rId2" cstate="print"/>
          <a:srcRect/>
          <a:stretch>
            <a:fillRect/>
          </a:stretch>
        </p:blipFill>
        <p:spPr bwMode="auto">
          <a:xfrm>
            <a:off x="0" y="0"/>
            <a:ext cx="6860793" cy="4932040"/>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692696" y="5436096"/>
            <a:ext cx="5760640" cy="3000821"/>
          </a:xfrm>
          <a:prstGeom prst="rect">
            <a:avLst/>
          </a:prstGeom>
        </p:spPr>
        <p:txBody>
          <a:bodyPr wrap="square">
            <a:spAutoFit/>
          </a:bodyPr>
          <a:lstStyle/>
          <a:p>
            <a:pPr>
              <a:lnSpc>
                <a:spcPct val="150000"/>
              </a:lnSpc>
            </a:pPr>
            <a:r>
              <a:rPr lang="en-US" altLang="zh-CN" dirty="0" smtClean="0">
                <a:latin typeface="黑体" pitchFamily="2" charset="-122"/>
                <a:ea typeface="黑体" pitchFamily="2" charset="-122"/>
                <a:cs typeface="宋体" pitchFamily="2" charset="-122"/>
              </a:rPr>
              <a:t>    </a:t>
            </a:r>
            <a:r>
              <a:rPr lang="zh-CN" altLang="zh-CN" dirty="0" smtClean="0">
                <a:latin typeface="黑体" pitchFamily="2" charset="-122"/>
                <a:ea typeface="黑体" pitchFamily="2" charset="-122"/>
                <a:cs typeface="宋体" pitchFamily="2" charset="-122"/>
              </a:rPr>
              <a:t>当</a:t>
            </a:r>
            <a:r>
              <a:rPr lang="zh-CN" altLang="zh-CN" dirty="0">
                <a:latin typeface="黑体" pitchFamily="2" charset="-122"/>
                <a:ea typeface="黑体" pitchFamily="2" charset="-122"/>
                <a:cs typeface="宋体" pitchFamily="2" charset="-122"/>
              </a:rPr>
              <a:t>老板的黑色轿车驶过来时，他从工厂门口装成横过马路突然跌倒的样子，故意将自己的一条腿伸到车轮下，结果腿被压断了。</a:t>
            </a:r>
            <a:endParaRPr lang="en-US" altLang="zh-CN" dirty="0">
              <a:latin typeface="黑体" pitchFamily="2" charset="-122"/>
              <a:ea typeface="黑体" pitchFamily="2" charset="-122"/>
              <a:cs typeface="宋体" pitchFamily="2" charset="-122"/>
            </a:endParaRPr>
          </a:p>
          <a:p>
            <a:pPr>
              <a:lnSpc>
                <a:spcPct val="150000"/>
              </a:lnSpc>
            </a:pPr>
            <a:r>
              <a:rPr lang="en-US" altLang="zh-CN" dirty="0" smtClean="0">
                <a:latin typeface="黑体" pitchFamily="2" charset="-122"/>
                <a:ea typeface="黑体" pitchFamily="2" charset="-122"/>
                <a:cs typeface="宋体" pitchFamily="2" charset="-122"/>
              </a:rPr>
              <a:t>    </a:t>
            </a:r>
            <a:r>
              <a:rPr lang="zh-CN" altLang="zh-CN" dirty="0" smtClean="0">
                <a:latin typeface="黑体" pitchFamily="2" charset="-122"/>
                <a:ea typeface="黑体" pitchFamily="2" charset="-122"/>
                <a:cs typeface="宋体" pitchFamily="2" charset="-122"/>
              </a:rPr>
              <a:t>当时</a:t>
            </a:r>
            <a:r>
              <a:rPr lang="zh-CN" altLang="zh-CN" dirty="0">
                <a:latin typeface="黑体" pitchFamily="2" charset="-122"/>
                <a:ea typeface="黑体" pitchFamily="2" charset="-122"/>
                <a:cs typeface="宋体" pitchFamily="2" charset="-122"/>
              </a:rPr>
              <a:t>德国有一条法律，车祸肇事者要坐牢。这位老板为了不把车祸声张出去，便将日本人送进医院抢救，啤酒厂老板十分抱歉地说：</a:t>
            </a:r>
            <a:r>
              <a:rPr lang="en-US" altLang="zh-CN" dirty="0">
                <a:latin typeface="黑体" pitchFamily="2" charset="-122"/>
                <a:ea typeface="黑体" pitchFamily="2" charset="-122"/>
                <a:cs typeface="宋体" pitchFamily="2" charset="-122"/>
              </a:rPr>
              <a:t>“</a:t>
            </a:r>
            <a:r>
              <a:rPr lang="zh-CN" altLang="zh-CN" dirty="0">
                <a:latin typeface="黑体" pitchFamily="2" charset="-122"/>
                <a:ea typeface="黑体" pitchFamily="2" charset="-122"/>
                <a:cs typeface="宋体" pitchFamily="2" charset="-122"/>
              </a:rPr>
              <a:t>很对不起，你客居异乡，今后打算怎么办？</a:t>
            </a:r>
            <a:r>
              <a:rPr lang="en-US" altLang="zh-CN" dirty="0">
                <a:latin typeface="黑体" pitchFamily="2" charset="-122"/>
                <a:ea typeface="黑体" pitchFamily="2" charset="-122"/>
                <a:cs typeface="宋体" pitchFamily="2" charset="-122"/>
              </a:rPr>
              <a:t>”</a:t>
            </a:r>
            <a:endParaRPr lang="zh-CN" altLang="en-US" dirty="0">
              <a:latin typeface="黑体" pitchFamily="2" charset="-122"/>
              <a:ea typeface="黑体" pitchFamily="2" charset="-122"/>
              <a:cs typeface="宋体"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2780928" y="86044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paper.taizhou.com.cn/tzsb/res/1/20090722/89371248198505362.jpg"/>
          <p:cNvPicPr>
            <a:picLocks noChangeAspect="1" noChangeArrowheads="1"/>
          </p:cNvPicPr>
          <p:nvPr/>
        </p:nvPicPr>
        <p:blipFill>
          <a:blip r:embed="rId2" cstate="print"/>
          <a:srcRect/>
          <a:stretch>
            <a:fillRect/>
          </a:stretch>
        </p:blipFill>
        <p:spPr bwMode="auto">
          <a:xfrm>
            <a:off x="0" y="0"/>
            <a:ext cx="6858000" cy="5220072"/>
          </a:xfrm>
          <a:prstGeom prst="rect">
            <a:avLst/>
          </a:prstGeom>
          <a:ln>
            <a:noFill/>
          </a:ln>
          <a:effectLst>
            <a:outerShdw blurRad="292100" dist="139700" dir="2700000" algn="tl" rotWithShape="0">
              <a:srgbClr val="333333">
                <a:alpha val="65000"/>
              </a:srgbClr>
            </a:outerShdw>
          </a:effectLst>
        </p:spPr>
      </p:pic>
      <p:sp>
        <p:nvSpPr>
          <p:cNvPr id="12291" name="Rectangle 3"/>
          <p:cNvSpPr>
            <a:spLocks noChangeArrowheads="1"/>
          </p:cNvSpPr>
          <p:nvPr/>
        </p:nvSpPr>
        <p:spPr bwMode="auto">
          <a:xfrm>
            <a:off x="836712" y="5665912"/>
            <a:ext cx="5256584"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altLang="zh-CN" dirty="0" smtClean="0">
                <a:latin typeface="黑体" pitchFamily="2" charset="-122"/>
                <a:ea typeface="黑体" pitchFamily="2" charset="-122"/>
                <a:cs typeface="宋体" pitchFamily="2" charset="-122"/>
              </a:rPr>
              <a:t>    </a:t>
            </a:r>
            <a:r>
              <a:rPr lang="zh-CN" altLang="zh-CN" dirty="0" smtClean="0">
                <a:latin typeface="黑体" pitchFamily="2" charset="-122"/>
                <a:ea typeface="黑体" pitchFamily="2" charset="-122"/>
                <a:cs typeface="宋体" pitchFamily="2" charset="-122"/>
              </a:rPr>
              <a:t>这</a:t>
            </a:r>
            <a:r>
              <a:rPr lang="zh-CN" altLang="zh-CN" dirty="0">
                <a:latin typeface="黑体" pitchFamily="2" charset="-122"/>
                <a:ea typeface="黑体" pitchFamily="2" charset="-122"/>
                <a:cs typeface="宋体" pitchFamily="2" charset="-122"/>
              </a:rPr>
              <a:t>位日本人却说：</a:t>
            </a:r>
            <a:r>
              <a:rPr lang="zh-CN" altLang="en-US" dirty="0">
                <a:latin typeface="黑体" pitchFamily="2" charset="-122"/>
                <a:ea typeface="黑体" pitchFamily="2" charset="-122"/>
                <a:cs typeface="宋体" pitchFamily="2" charset="-122"/>
              </a:rPr>
              <a:t>“没关系，等我的伤完全好了之后，你就让我看大门好了。</a:t>
            </a:r>
            <a:r>
              <a:rPr lang="zh-CN" altLang="en-US" dirty="0" smtClean="0">
                <a:latin typeface="黑体" pitchFamily="2" charset="-122"/>
                <a:ea typeface="黑体" pitchFamily="2" charset="-122"/>
                <a:cs typeface="宋体" pitchFamily="2" charset="-122"/>
              </a:rPr>
              <a:t>”</a:t>
            </a:r>
            <a:endParaRPr lang="en-US" altLang="zh-CN" dirty="0" smtClean="0">
              <a:latin typeface="黑体" pitchFamily="2" charset="-122"/>
              <a:ea typeface="黑体" pitchFamily="2" charset="-122"/>
              <a:cs typeface="宋体"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lang="zh-CN" altLang="en-US" dirty="0" smtClean="0">
                <a:latin typeface="黑体" pitchFamily="2" charset="-122"/>
                <a:ea typeface="黑体" pitchFamily="2" charset="-122"/>
                <a:cs typeface="宋体" pitchFamily="2" charset="-122"/>
              </a:rPr>
              <a:t>    就</a:t>
            </a:r>
            <a:r>
              <a:rPr lang="zh-CN" altLang="en-US" dirty="0">
                <a:latin typeface="黑体" pitchFamily="2" charset="-122"/>
                <a:ea typeface="黑体" pitchFamily="2" charset="-122"/>
                <a:cs typeface="宋体" pitchFamily="2" charset="-122"/>
              </a:rPr>
              <a:t>这样，他在那家啤酒厂看了三年的大门，将啤酒厂内的生产流程、工艺配方等一一了解透彻后回到日本。</a:t>
            </a: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2780928" y="86044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终极美食大揭秘 探寻各国皇室御用名酒"/>
          <p:cNvPicPr>
            <a:picLocks noChangeAspect="1" noChangeArrowheads="1"/>
          </p:cNvPicPr>
          <p:nvPr/>
        </p:nvPicPr>
        <p:blipFill>
          <a:blip r:embed="rId2" cstate="print"/>
          <a:srcRect/>
          <a:stretch>
            <a:fillRect/>
          </a:stretch>
        </p:blipFill>
        <p:spPr bwMode="auto">
          <a:xfrm>
            <a:off x="0" y="0"/>
            <a:ext cx="6858000" cy="5148064"/>
          </a:xfrm>
          <a:prstGeom prst="rect">
            <a:avLst/>
          </a:prstGeom>
          <a:ln>
            <a:noFill/>
          </a:ln>
          <a:effectLst>
            <a:outerShdw blurRad="292100" dist="139700" dir="2700000" algn="tl" rotWithShape="0">
              <a:srgbClr val="333333">
                <a:alpha val="65000"/>
              </a:srgbClr>
            </a:outerShdw>
          </a:effectLst>
        </p:spPr>
      </p:pic>
      <p:sp>
        <p:nvSpPr>
          <p:cNvPr id="36867" name="Rectangle 3"/>
          <p:cNvSpPr>
            <a:spLocks noChangeArrowheads="1"/>
          </p:cNvSpPr>
          <p:nvPr/>
        </p:nvSpPr>
        <p:spPr bwMode="auto">
          <a:xfrm>
            <a:off x="836712" y="5652120"/>
            <a:ext cx="5256584"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三年后，德国啤酒商发现日本人不再购买他的啤酒了，而且他在东南亚的市场也逐渐失去。</a:t>
            </a:r>
            <a:endParaRPr kumimoji="0" lang="en-US" altLang="zh-CN" b="0" i="0" u="none" strike="noStrike" cap="none" normalizeH="0" baseline="0" dirty="0" smtClean="0">
              <a:ln>
                <a:noFill/>
              </a:ln>
              <a:effectLst/>
              <a:latin typeface="黑体" pitchFamily="2" charset="-122"/>
              <a:ea typeface="黑体" pitchFamily="2" charset="-122"/>
              <a:cs typeface="宋体"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当德国啤酒厂总经理到日本拜访他的同行时，才发现这位日本老板正是被自己的车压断了腿的</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“看门人”。</a:t>
            </a:r>
            <a:endParaRPr kumimoji="0" lang="zh-CN" altLang="en-US" b="0" i="0" u="none" strike="noStrike" cap="none" normalizeH="0" baseline="0" dirty="0" smtClean="0">
              <a:ln>
                <a:noFill/>
              </a:ln>
              <a:effectLst/>
              <a:latin typeface="黑体" pitchFamily="2" charset="-122"/>
              <a:ea typeface="黑体"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2780928" y="86044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0" y="0"/>
            <a:ext cx="6858000" cy="4932040"/>
          </a:xfrm>
          <a:prstGeom prst="rect">
            <a:avLst/>
          </a:prstGeom>
          <a:ln>
            <a:noFill/>
          </a:ln>
          <a:effectLst>
            <a:outerShdw blurRad="292100" dist="139700" dir="2700000" algn="tl" rotWithShape="0">
              <a:srgbClr val="333333">
                <a:alpha val="65000"/>
              </a:srgbClr>
            </a:outerShdw>
          </a:effectLst>
        </p:spPr>
      </p:pic>
      <p:sp>
        <p:nvSpPr>
          <p:cNvPr id="15364" name="Rectangle 4"/>
          <p:cNvSpPr>
            <a:spLocks noChangeArrowheads="1"/>
          </p:cNvSpPr>
          <p:nvPr/>
        </p:nvSpPr>
        <p:spPr bwMode="auto">
          <a:xfrm>
            <a:off x="620688" y="5364088"/>
            <a:ext cx="561662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zh-CN" altLang="zh-CN" b="1" dirty="0">
                <a:solidFill>
                  <a:srgbClr val="FF0000"/>
                </a:solidFill>
                <a:latin typeface="黑体" pitchFamily="2" charset="-122"/>
                <a:ea typeface="黑体" pitchFamily="2" charset="-122"/>
                <a:cs typeface="宋体" pitchFamily="2" charset="-122"/>
              </a:rPr>
              <a:t>制度，最硬性的</a:t>
            </a:r>
            <a:r>
              <a:rPr lang="zh-CN" altLang="zh-CN" b="1" dirty="0" smtClean="0">
                <a:solidFill>
                  <a:srgbClr val="FF0000"/>
                </a:solidFill>
                <a:latin typeface="黑体" pitchFamily="2" charset="-122"/>
                <a:ea typeface="黑体" pitchFamily="2" charset="-122"/>
                <a:cs typeface="宋体" pitchFamily="2" charset="-122"/>
              </a:rPr>
              <a:t>防线</a:t>
            </a:r>
            <a:endParaRPr lang="zh-CN" altLang="zh-CN" b="1" dirty="0">
              <a:solidFill>
                <a:srgbClr val="FF0000"/>
              </a:solidFill>
              <a:latin typeface="黑体" pitchFamily="2" charset="-122"/>
              <a:ea typeface="黑体" pitchFamily="2" charset="-122"/>
              <a:cs typeface="宋体" pitchFamily="2" charset="-122"/>
            </a:endParaRPr>
          </a:p>
          <a:p>
            <a:pPr fontAlgn="base">
              <a:lnSpc>
                <a:spcPct val="150000"/>
              </a:lnSpc>
              <a:spcBef>
                <a:spcPct val="0"/>
              </a:spcBef>
              <a:spcAft>
                <a:spcPct val="0"/>
              </a:spcAft>
            </a:pPr>
            <a:r>
              <a:rPr lang="zh-CN" altLang="en-US" dirty="0">
                <a:latin typeface="黑体" pitchFamily="2" charset="-122"/>
                <a:ea typeface="黑体" pitchFamily="2" charset="-122"/>
                <a:cs typeface="宋体" pitchFamily="2" charset="-122"/>
              </a:rPr>
              <a:t>   “商业秘密的保护三分靠技术，七分靠管理，制定严格并且易于操作的管理制度是减少安全问题的基础。”诺基亚企业解决方案部中国区技术部经理王磊先生说。</a:t>
            </a:r>
          </a:p>
          <a:p>
            <a:pPr fontAlgn="base">
              <a:lnSpc>
                <a:spcPct val="150000"/>
              </a:lnSpc>
              <a:spcBef>
                <a:spcPct val="0"/>
              </a:spcBef>
              <a:spcAft>
                <a:spcPct val="0"/>
              </a:spcAft>
            </a:pPr>
            <a:r>
              <a:rPr lang="zh-CN" altLang="en-US" dirty="0">
                <a:latin typeface="黑体" pitchFamily="2" charset="-122"/>
                <a:ea typeface="黑体" pitchFamily="2" charset="-122"/>
                <a:cs typeface="宋体" pitchFamily="2" charset="-122"/>
              </a:rPr>
              <a:t>    在商业间谍无孔不入的今天，加强管理无疑是企业有效的保护伞。</a:t>
            </a:r>
          </a:p>
        </p:txBody>
      </p:sp>
      <p:pic>
        <p:nvPicPr>
          <p:cNvPr id="5"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6" name="Text Box 7"/>
          <p:cNvSpPr txBox="1">
            <a:spLocks noChangeArrowheads="1"/>
          </p:cNvSpPr>
          <p:nvPr/>
        </p:nvSpPr>
        <p:spPr bwMode="auto">
          <a:xfrm>
            <a:off x="2780928" y="86044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img0.imgtn.bdimg.com/it/u=3771884574,3864476170&amp;fm=21&amp;gp=0.jpg"/>
          <p:cNvPicPr>
            <a:picLocks noChangeAspect="1" noChangeArrowheads="1"/>
          </p:cNvPicPr>
          <p:nvPr/>
        </p:nvPicPr>
        <p:blipFill>
          <a:blip r:embed="rId2" cstate="print"/>
          <a:srcRect/>
          <a:stretch>
            <a:fillRect/>
          </a:stretch>
        </p:blipFill>
        <p:spPr bwMode="auto">
          <a:xfrm>
            <a:off x="0" y="0"/>
            <a:ext cx="6858000" cy="4860032"/>
          </a:xfrm>
          <a:prstGeom prst="rect">
            <a:avLst/>
          </a:prstGeom>
          <a:ln>
            <a:noFill/>
          </a:ln>
          <a:effectLst>
            <a:outerShdw blurRad="292100" dist="139700" dir="2700000" algn="tl" rotWithShape="0">
              <a:srgbClr val="333333">
                <a:alpha val="65000"/>
              </a:srgbClr>
            </a:outerShdw>
          </a:effectLst>
        </p:spPr>
      </p:pic>
      <p:pic>
        <p:nvPicPr>
          <p:cNvPr id="5"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6" name="Text Box 7"/>
          <p:cNvSpPr txBox="1">
            <a:spLocks noChangeArrowheads="1"/>
          </p:cNvSpPr>
          <p:nvPr/>
        </p:nvSpPr>
        <p:spPr bwMode="auto">
          <a:xfrm>
            <a:off x="2780928" y="8604448"/>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7" name="Text Box 6"/>
          <p:cNvSpPr txBox="1">
            <a:spLocks noChangeArrowheads="1"/>
          </p:cNvSpPr>
          <p:nvPr/>
        </p:nvSpPr>
        <p:spPr bwMode="auto">
          <a:xfrm>
            <a:off x="1052736" y="5436096"/>
            <a:ext cx="4714875" cy="2308225"/>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0" y="0"/>
            <a:ext cx="6858000" cy="4788024"/>
          </a:xfrm>
          <a:prstGeom prst="rect">
            <a:avLst/>
          </a:prstGeom>
          <a:ln>
            <a:noFill/>
          </a:ln>
          <a:effectLst>
            <a:outerShdw blurRad="292100" dist="139700" dir="2700000" algn="tl" rotWithShape="0">
              <a:srgbClr val="333333">
                <a:alpha val="65000"/>
              </a:srgbClr>
            </a:outerShdw>
          </a:effectLst>
        </p:spPr>
      </p:pic>
      <p:sp>
        <p:nvSpPr>
          <p:cNvPr id="6" name="矩形 5"/>
          <p:cNvSpPr/>
          <p:nvPr/>
        </p:nvSpPr>
        <p:spPr>
          <a:xfrm>
            <a:off x="620688" y="5076056"/>
            <a:ext cx="5760640" cy="3416320"/>
          </a:xfrm>
          <a:prstGeom prst="rect">
            <a:avLst/>
          </a:prstGeom>
        </p:spPr>
        <p:txBody>
          <a:bodyPr wrap="square">
            <a:spAutoFit/>
          </a:bodyPr>
          <a:lstStyle/>
          <a:p>
            <a:pPr lvl="0" fontAlgn="base">
              <a:lnSpc>
                <a:spcPct val="150000"/>
              </a:lnSpc>
              <a:spcBef>
                <a:spcPct val="0"/>
              </a:spcBef>
              <a:spcAft>
                <a:spcPct val="0"/>
              </a:spcAft>
            </a:pPr>
            <a:r>
              <a:rPr kumimoji="0" lang="zh-CN" altLang="zh-CN" b="1" i="0" u="none" strike="noStrike" cap="none" normalizeH="0" baseline="0" dirty="0" smtClean="0">
                <a:ln>
                  <a:noFill/>
                </a:ln>
                <a:solidFill>
                  <a:srgbClr val="FF0000"/>
                </a:solidFill>
                <a:effectLst/>
                <a:latin typeface="黑体" pitchFamily="2" charset="-122"/>
                <a:ea typeface="黑体" pitchFamily="2" charset="-122"/>
                <a:cs typeface="宋体" pitchFamily="2" charset="-122"/>
              </a:rPr>
              <a:t>第一种危机</a:t>
            </a:r>
            <a:endParaRPr kumimoji="0" lang="zh-CN" altLang="zh-CN" b="0" i="0" u="none" strike="noStrike" cap="none" normalizeH="0" baseline="0" dirty="0" smtClean="0">
              <a:ln>
                <a:noFill/>
              </a:ln>
              <a:solidFill>
                <a:srgbClr val="FF0000"/>
              </a:solidFill>
              <a:effectLst/>
              <a:latin typeface="黑体" pitchFamily="2" charset="-122"/>
              <a:ea typeface="黑体" pitchFamily="2" charset="-122"/>
            </a:endParaRPr>
          </a:p>
          <a:p>
            <a:pPr lvl="0" eaLnBrk="0" fontAlgn="base" hangingPunct="0">
              <a:lnSpc>
                <a:spcPct val="150000"/>
              </a:lnSpc>
              <a:spcBef>
                <a:spcPct val="0"/>
              </a:spcBef>
              <a:spcAft>
                <a:spcPct val="0"/>
              </a:spcAft>
            </a:pPr>
            <a:r>
              <a:rPr kumimoji="0" lang="zh-CN" altLang="en-US" i="0" u="none" strike="noStrike" cap="none" normalizeH="0" baseline="0" dirty="0" smtClean="0">
                <a:ln>
                  <a:noFill/>
                </a:ln>
                <a:effectLst/>
                <a:latin typeface="黑体" pitchFamily="2" charset="-122"/>
                <a:ea typeface="黑体" pitchFamily="2" charset="-122"/>
                <a:cs typeface="宋体" pitchFamily="2" charset="-122"/>
              </a:rPr>
              <a:t>   </a:t>
            </a:r>
            <a:r>
              <a:rPr kumimoji="0" lang="en-US" altLang="zh-CN" i="0" u="none" strike="noStrike" cap="none" normalizeH="0" baseline="0" dirty="0" smtClean="0">
                <a:ln>
                  <a:noFill/>
                </a:ln>
                <a:effectLst/>
                <a:latin typeface="黑体" pitchFamily="2" charset="-122"/>
                <a:ea typeface="黑体" pitchFamily="2" charset="-122"/>
                <a:cs typeface="宋体" pitchFamily="2" charset="-122"/>
              </a:rPr>
              <a:t>“</a:t>
            </a:r>
            <a:r>
              <a:rPr kumimoji="0" lang="zh-CN" altLang="en-US" i="0" u="none" strike="noStrike" cap="none" normalizeH="0" baseline="0" dirty="0" smtClean="0">
                <a:ln>
                  <a:noFill/>
                </a:ln>
                <a:effectLst/>
                <a:latin typeface="黑体" pitchFamily="2" charset="-122"/>
                <a:ea typeface="黑体" pitchFamily="2" charset="-122"/>
                <a:cs typeface="宋体" pitchFamily="2" charset="-122"/>
              </a:rPr>
              <a:t>世界上有三个秘密是人们不知道的：英女王的财富，巴西球星罗纳尔多的体重和可口可乐的秘方。”曾有人这样打趣道。</a:t>
            </a:r>
            <a:endParaRPr kumimoji="0" lang="zh-CN" altLang="en-US" i="0" u="none" strike="noStrike" cap="none" normalizeH="0" baseline="0" dirty="0" smtClean="0">
              <a:ln>
                <a:noFill/>
              </a:ln>
              <a:effectLst/>
              <a:latin typeface="黑体" pitchFamily="2" charset="-122"/>
              <a:ea typeface="黑体" pitchFamily="2" charset="-122"/>
            </a:endParaRPr>
          </a:p>
          <a:p>
            <a:pPr lvl="0" eaLnBrk="0" fontAlgn="base" hangingPunct="0">
              <a:lnSpc>
                <a:spcPct val="150000"/>
              </a:lnSpc>
              <a:spcBef>
                <a:spcPct val="0"/>
              </a:spcBef>
              <a:spcAft>
                <a:spcPct val="0"/>
              </a:spcAft>
            </a:pPr>
            <a:r>
              <a:rPr kumimoji="0" lang="zh-CN" altLang="en-US" i="0" u="none" strike="noStrike" cap="none" normalizeH="0" baseline="0" dirty="0" smtClean="0">
                <a:ln>
                  <a:noFill/>
                </a:ln>
                <a:effectLst/>
                <a:latin typeface="黑体" pitchFamily="2" charset="-122"/>
                <a:ea typeface="黑体" pitchFamily="2" charset="-122"/>
                <a:cs typeface="宋体" pitchFamily="2" charset="-122"/>
              </a:rPr>
              <a:t>    前两项可能比较八卦，但是可口可乐的秘方，这是人所共知的高度机密，其保密程度构成了可口可乐神话的一部分。</a:t>
            </a:r>
            <a:endParaRPr kumimoji="0" lang="en-US" altLang="zh-CN" i="0" u="none" strike="noStrike" cap="none" normalizeH="0" baseline="0" dirty="0" smtClean="0">
              <a:ln>
                <a:noFill/>
              </a:ln>
              <a:effectLst/>
              <a:latin typeface="黑体" pitchFamily="2" charset="-122"/>
              <a:ea typeface="黑体" pitchFamily="2" charset="-122"/>
              <a:cs typeface="宋体" pitchFamily="2" charset="-122"/>
            </a:endParaRPr>
          </a:p>
          <a:p>
            <a:pPr lvl="0" eaLnBrk="0" fontAlgn="base" hangingPunct="0">
              <a:lnSpc>
                <a:spcPct val="150000"/>
              </a:lnSpc>
              <a:spcBef>
                <a:spcPct val="0"/>
              </a:spcBef>
              <a:spcAft>
                <a:spcPct val="0"/>
              </a:spcAft>
            </a:pPr>
            <a:r>
              <a:rPr kumimoji="0" lang="zh-CN" altLang="en-US" i="0" u="none" strike="noStrike" cap="none" normalizeH="0" baseline="0" dirty="0" smtClean="0">
                <a:ln>
                  <a:noFill/>
                </a:ln>
                <a:effectLst/>
                <a:latin typeface="黑体" pitchFamily="2" charset="-122"/>
                <a:ea typeface="黑体" pitchFamily="2" charset="-122"/>
                <a:cs typeface="宋体" pitchFamily="2" charset="-122"/>
              </a:rPr>
              <a:t>    但是越是神秘的东西，往往越对外界有吸引力。</a:t>
            </a:r>
            <a:endParaRPr kumimoji="0" lang="zh-CN" altLang="en-US" i="0" u="none" strike="noStrike" cap="none" normalizeH="0" baseline="0" dirty="0" smtClean="0">
              <a:ln>
                <a:noFill/>
              </a:ln>
              <a:effectLst/>
              <a:latin typeface="黑体" pitchFamily="2" charset="-122"/>
              <a:ea typeface="黑体" pitchFamily="2" charset="-122"/>
            </a:endParaRPr>
          </a:p>
        </p:txBody>
      </p:sp>
      <p:pic>
        <p:nvPicPr>
          <p:cNvPr id="7"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1.imgtn.bdimg.com/it/u=1400266238,1740403373&amp;fm=21&amp;gp=0.jpg"/>
          <p:cNvPicPr>
            <a:picLocks noChangeAspect="1" noChangeArrowheads="1"/>
          </p:cNvPicPr>
          <p:nvPr/>
        </p:nvPicPr>
        <p:blipFill>
          <a:blip r:embed="rId2" cstate="print"/>
          <a:srcRect/>
          <a:stretch>
            <a:fillRect/>
          </a:stretch>
        </p:blipFill>
        <p:spPr bwMode="auto">
          <a:xfrm>
            <a:off x="0" y="1"/>
            <a:ext cx="6858000" cy="5364087"/>
          </a:xfrm>
          <a:prstGeom prst="rect">
            <a:avLst/>
          </a:prstGeom>
          <a:ln>
            <a:noFill/>
          </a:ln>
          <a:effectLst>
            <a:outerShdw blurRad="292100" dist="139700" dir="2700000" algn="tl" rotWithShape="0">
              <a:srgbClr val="333333">
                <a:alpha val="65000"/>
              </a:srgbClr>
            </a:outerShdw>
          </a:effectLst>
        </p:spPr>
      </p:pic>
      <p:sp>
        <p:nvSpPr>
          <p:cNvPr id="11267" name="Rectangle 3"/>
          <p:cNvSpPr>
            <a:spLocks noChangeArrowheads="1"/>
          </p:cNvSpPr>
          <p:nvPr/>
        </p:nvSpPr>
        <p:spPr bwMode="auto">
          <a:xfrm>
            <a:off x="548680" y="5652120"/>
            <a:ext cx="5976664"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smtClean="0">
                <a:ln>
                  <a:noFill/>
                </a:ln>
                <a:effectLst/>
                <a:latin typeface="Times New Roman" pitchFamily="18" charset="0"/>
                <a:ea typeface="宋体" pitchFamily="2" charset="-122"/>
                <a:cs typeface="宋体" pitchFamily="2" charset="-122"/>
              </a:rPr>
              <a:t>　　</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以保密闻名的可口可乐，最终也没躲过内部间谍窃取商业机密的厄运。</a:t>
            </a:r>
            <a:r>
              <a:rPr kumimoji="0" lang="zh-CN" altLang="en-US" b="0" i="0" u="none" strike="noStrike" cap="none" normalizeH="0" baseline="0" dirty="0" smtClean="0">
                <a:ln>
                  <a:noFill/>
                </a:ln>
                <a:effectLst/>
                <a:latin typeface="黑体" pitchFamily="2" charset="-122"/>
                <a:ea typeface="黑体" pitchFamily="2" charset="-122"/>
              </a:rPr>
              <a:t> </a:t>
            </a:r>
            <a:endParaRPr kumimoji="0" lang="en-US" altLang="zh-CN" b="0" i="0" u="none" strike="noStrike" cap="none" normalizeH="0" baseline="0" dirty="0" smtClean="0">
              <a:ln>
                <a:noFill/>
              </a:ln>
              <a:effectLst/>
              <a:latin typeface="黑体" pitchFamily="2" charset="-122"/>
              <a:ea typeface="黑体" pitchFamily="2" charset="-122"/>
            </a:endParaRPr>
          </a:p>
          <a:p>
            <a:pPr>
              <a:lnSpc>
                <a:spcPct val="150000"/>
              </a:lnSpc>
            </a:pPr>
            <a:r>
              <a:rPr lang="en-US" altLang="zh-CN" dirty="0" smtClean="0">
                <a:latin typeface="黑体" pitchFamily="2" charset="-122"/>
                <a:ea typeface="黑体" pitchFamily="2" charset="-122"/>
              </a:rPr>
              <a:t>    </a:t>
            </a:r>
            <a:r>
              <a:rPr lang="zh-CN" altLang="zh-CN" dirty="0" smtClean="0">
                <a:latin typeface="黑体" pitchFamily="2" charset="-122"/>
                <a:ea typeface="黑体" pitchFamily="2" charset="-122"/>
              </a:rPr>
              <a:t>有人</a:t>
            </a:r>
            <a:r>
              <a:rPr lang="zh-CN" altLang="zh-CN" dirty="0">
                <a:latin typeface="黑体" pitchFamily="2" charset="-122"/>
                <a:ea typeface="黑体" pitchFamily="2" charset="-122"/>
              </a:rPr>
              <a:t>认为，在激烈的商业竞争中，商业间谍是知己知彼战术中最不择手段的方法。</a:t>
            </a:r>
          </a:p>
          <a:p>
            <a:pPr>
              <a:lnSpc>
                <a:spcPct val="150000"/>
              </a:lnSpc>
            </a:pPr>
            <a:r>
              <a:rPr lang="en-US" altLang="zh-CN" dirty="0" smtClean="0">
                <a:latin typeface="黑体" pitchFamily="2" charset="-122"/>
                <a:ea typeface="黑体" pitchFamily="2" charset="-122"/>
              </a:rPr>
              <a:t>    </a:t>
            </a:r>
            <a:r>
              <a:rPr lang="zh-CN" altLang="zh-CN" dirty="0" smtClean="0">
                <a:latin typeface="黑体" pitchFamily="2" charset="-122"/>
                <a:ea typeface="黑体" pitchFamily="2" charset="-122"/>
              </a:rPr>
              <a:t>可怕</a:t>
            </a:r>
            <a:r>
              <a:rPr lang="zh-CN" altLang="zh-CN" dirty="0">
                <a:latin typeface="黑体" pitchFamily="2" charset="-122"/>
                <a:ea typeface="黑体" pitchFamily="2" charset="-122"/>
              </a:rPr>
              <a:t>吧！更可怕的是商业间谍带来的破坏力也是不可估量的，商业间谍在给丢失情报一方的公司带来巨大损失的同时，也使这些公司丧失了发展甚至是赶超对手的机会。</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dirty="0" smtClean="0">
              <a:ln>
                <a:noFill/>
              </a:ln>
              <a:effectLst/>
              <a:latin typeface="Arial" pitchFamily="34" charset="0"/>
              <a:ea typeface="宋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0" y="1"/>
            <a:ext cx="6858000" cy="5652119"/>
          </a:xfrm>
          <a:prstGeom prst="rect">
            <a:avLst/>
          </a:prstGeom>
          <a:ln>
            <a:noFill/>
          </a:ln>
          <a:effectLst>
            <a:outerShdw blurRad="292100" dist="139700" dir="2700000" algn="tl" rotWithShape="0">
              <a:srgbClr val="333333">
                <a:alpha val="65000"/>
              </a:srgbClr>
            </a:outerShdw>
          </a:effectLst>
        </p:spPr>
      </p:pic>
      <p:sp>
        <p:nvSpPr>
          <p:cNvPr id="28676" name="Rectangle 4"/>
          <p:cNvSpPr>
            <a:spLocks noChangeArrowheads="1"/>
          </p:cNvSpPr>
          <p:nvPr/>
        </p:nvSpPr>
        <p:spPr bwMode="auto">
          <a:xfrm>
            <a:off x="620688" y="6419383"/>
            <a:ext cx="583264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zh-CN" altLang="zh-CN" dirty="0">
                <a:latin typeface="黑体" pitchFamily="2" charset="-122"/>
                <a:ea typeface="黑体" pitchFamily="2" charset="-122"/>
              </a:rPr>
              <a:t>上世纪</a:t>
            </a:r>
            <a:r>
              <a:rPr lang="en-US" altLang="zh-CN" dirty="0">
                <a:latin typeface="黑体" pitchFamily="2" charset="-122"/>
                <a:ea typeface="黑体" pitchFamily="2" charset="-122"/>
              </a:rPr>
              <a:t>60</a:t>
            </a:r>
            <a:r>
              <a:rPr lang="zh-CN" altLang="en-US" dirty="0">
                <a:latin typeface="黑体" pitchFamily="2" charset="-122"/>
                <a:ea typeface="黑体" pitchFamily="2" charset="-122"/>
              </a:rPr>
              <a:t>年代，日本的佳能公司有望在复印机市场超过施乐公司成为复印机的领头羊，却由于公司内部出现商业间谍，致使大量资料泄密给施乐公司，从而失去了成为霸主的机会。</a:t>
            </a:r>
          </a:p>
        </p:txBody>
      </p:sp>
      <p:pic>
        <p:nvPicPr>
          <p:cNvPr id="7"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g.taopic.com/uploads/allimg/130201/235113-1302010UT449.jpg"/>
          <p:cNvPicPr>
            <a:picLocks noChangeAspect="1" noChangeArrowheads="1"/>
          </p:cNvPicPr>
          <p:nvPr/>
        </p:nvPicPr>
        <p:blipFill>
          <a:blip r:embed="rId2" cstate="print"/>
          <a:srcRect/>
          <a:stretch>
            <a:fillRect/>
          </a:stretch>
        </p:blipFill>
        <p:spPr bwMode="auto">
          <a:xfrm>
            <a:off x="0" y="0"/>
            <a:ext cx="6858000" cy="5868144"/>
          </a:xfrm>
          <a:prstGeom prst="rect">
            <a:avLst/>
          </a:prstGeom>
          <a:ln>
            <a:noFill/>
          </a:ln>
          <a:effectLst>
            <a:outerShdw blurRad="292100" dist="139700" dir="2700000" algn="tl" rotWithShape="0">
              <a:srgbClr val="333333">
                <a:alpha val="65000"/>
              </a:srgbClr>
            </a:outerShdw>
          </a:effectLst>
        </p:spPr>
      </p:pic>
      <p:sp>
        <p:nvSpPr>
          <p:cNvPr id="29699" name="Rectangle 3"/>
          <p:cNvSpPr>
            <a:spLocks noChangeArrowheads="1"/>
          </p:cNvSpPr>
          <p:nvPr/>
        </p:nvSpPr>
        <p:spPr bwMode="auto">
          <a:xfrm>
            <a:off x="692696" y="6084168"/>
            <a:ext cx="568863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根据最新调查报告，名列财富杂志前</a:t>
            </a: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1000</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名的公司每年因商业机密被偷窃的损失高达</a:t>
            </a: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450</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亿美元，每家平均每年发生</a:t>
            </a: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2.45</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次、损失超过</a:t>
            </a: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50</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万美元的案例。</a:t>
            </a:r>
            <a:endParaRPr kumimoji="0" lang="en-US" altLang="zh-CN" b="0" i="0" u="none" strike="noStrike" cap="none" normalizeH="0" baseline="0" dirty="0" smtClean="0">
              <a:ln>
                <a:noFill/>
              </a:ln>
              <a:effectLst/>
              <a:latin typeface="黑体" pitchFamily="2" charset="-122"/>
              <a:ea typeface="黑体" pitchFamily="2" charset="-122"/>
              <a:cs typeface="宋体"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    而位于硅谷的高科技公司的商业机密当然是盗窃的首要目标，</a:t>
            </a: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54</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％的案件的直接损失高达</a:t>
            </a: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1.2</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亿美元，平均为</a:t>
            </a: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1500</a:t>
            </a:r>
            <a:r>
              <a:rPr kumimoji="0" lang="zh-CN" altLang="en-US" b="0" i="0" u="none" strike="noStrike" cap="none" normalizeH="0" baseline="0" dirty="0" smtClean="0">
                <a:ln>
                  <a:noFill/>
                </a:ln>
                <a:effectLst/>
                <a:latin typeface="黑体" pitchFamily="2" charset="-122"/>
                <a:ea typeface="黑体" pitchFamily="2" charset="-122"/>
                <a:cs typeface="宋体" pitchFamily="2" charset="-122"/>
              </a:rPr>
              <a:t>万美元。</a:t>
            </a:r>
            <a:endParaRPr kumimoji="0" lang="zh-CN" altLang="en-US" b="0" i="0" u="none" strike="noStrike" cap="none" normalizeH="0" baseline="0" dirty="0" smtClean="0">
              <a:ln>
                <a:noFill/>
              </a:ln>
              <a:effectLst/>
              <a:latin typeface="黑体" pitchFamily="2" charset="-122"/>
              <a:ea typeface="黑体"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albiz.cn:88/imgMsg88/201408/20140819101718205.jpg"/>
          <p:cNvPicPr>
            <a:picLocks noChangeAspect="1" noChangeArrowheads="1"/>
          </p:cNvPicPr>
          <p:nvPr/>
        </p:nvPicPr>
        <p:blipFill>
          <a:blip r:embed="rId2" cstate="print"/>
          <a:srcRect/>
          <a:stretch>
            <a:fillRect/>
          </a:stretch>
        </p:blipFill>
        <p:spPr bwMode="auto">
          <a:xfrm>
            <a:off x="0" y="0"/>
            <a:ext cx="6858000" cy="5148064"/>
          </a:xfrm>
          <a:prstGeom prst="rect">
            <a:avLst/>
          </a:prstGeom>
          <a:ln>
            <a:noFill/>
          </a:ln>
          <a:effectLst>
            <a:outerShdw blurRad="292100" dist="139700" dir="2700000" algn="tl" rotWithShape="0">
              <a:srgbClr val="333333">
                <a:alpha val="65000"/>
              </a:srgbClr>
            </a:outerShdw>
          </a:effectLst>
        </p:spPr>
      </p:pic>
      <p:sp>
        <p:nvSpPr>
          <p:cNvPr id="30725" name="Rectangle 5"/>
          <p:cNvSpPr>
            <a:spLocks noChangeArrowheads="1"/>
          </p:cNvSpPr>
          <p:nvPr/>
        </p:nvSpPr>
        <p:spPr bwMode="auto">
          <a:xfrm>
            <a:off x="548680" y="5580112"/>
            <a:ext cx="5904656"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这些数据足以让你知道商业间谍的破坏力了吧。</a:t>
            </a:r>
            <a:endParaRPr kumimoji="0" lang="zh-CN" b="0" i="0" u="none" strike="noStrike" cap="none" normalizeH="0" baseline="0" dirty="0" smtClean="0">
              <a:ln>
                <a:noFill/>
              </a:ln>
              <a:effectLst/>
              <a:latin typeface="黑体" pitchFamily="2" charset="-122"/>
              <a:ea typeface="黑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如果你不想成为下一个，那么，你除了防守好你的商业秘密之外，已经别无选择。</a:t>
            </a:r>
            <a:endParaRPr kumimoji="0" lang="zh-CN" b="0" i="0" u="none" strike="noStrike" cap="none" normalizeH="0" baseline="0" dirty="0" smtClean="0">
              <a:ln>
                <a:noFill/>
              </a:ln>
              <a:effectLst/>
              <a:latin typeface="黑体" pitchFamily="2" charset="-122"/>
              <a:ea typeface="黑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毫无疑问，反商业间谍已日渐成为企业的战略需要。因为，商业秘密不仅是财富，而且关系到企业的生死存亡。在激烈竞争的商场上，将自己生产、管理、营销的资源或信息拱手让与他人，无异于置己于死地。</a:t>
            </a:r>
            <a:endParaRPr kumimoji="0" lang="zh-CN" b="0" i="0" u="none" strike="noStrike" cap="none" normalizeH="0" baseline="0" dirty="0" smtClean="0">
              <a:ln>
                <a:noFill/>
              </a:ln>
              <a:effectLst/>
              <a:latin typeface="黑体" pitchFamily="2" charset="-122"/>
              <a:ea typeface="黑体" pitchFamily="2" charset="-122"/>
            </a:endParaRPr>
          </a:p>
        </p:txBody>
      </p:sp>
      <p:pic>
        <p:nvPicPr>
          <p:cNvPr id="7"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ngzb.gxnews.com.cn/res/1/20090817/86081250463078906.jpg"/>
          <p:cNvPicPr>
            <a:picLocks noChangeAspect="1" noChangeArrowheads="1"/>
          </p:cNvPicPr>
          <p:nvPr/>
        </p:nvPicPr>
        <p:blipFill>
          <a:blip r:embed="rId2" cstate="print"/>
          <a:srcRect/>
          <a:stretch>
            <a:fillRect/>
          </a:stretch>
        </p:blipFill>
        <p:spPr bwMode="auto">
          <a:xfrm>
            <a:off x="0" y="0"/>
            <a:ext cx="6858000" cy="5436096"/>
          </a:xfrm>
          <a:prstGeom prst="rect">
            <a:avLst/>
          </a:prstGeom>
          <a:ln>
            <a:noFill/>
          </a:ln>
          <a:effectLst>
            <a:outerShdw blurRad="292100" dist="139700" dir="2700000" algn="tl" rotWithShape="0">
              <a:srgbClr val="333333">
                <a:alpha val="65000"/>
              </a:srgbClr>
            </a:outerShdw>
          </a:effectLst>
        </p:spPr>
      </p:pic>
      <p:sp>
        <p:nvSpPr>
          <p:cNvPr id="31747" name="Rectangle 3"/>
          <p:cNvSpPr>
            <a:spLocks noChangeArrowheads="1"/>
          </p:cNvSpPr>
          <p:nvPr/>
        </p:nvSpPr>
        <p:spPr bwMode="auto">
          <a:xfrm>
            <a:off x="548680" y="5868144"/>
            <a:ext cx="54006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fontAlgn="base">
              <a:lnSpc>
                <a:spcPct val="150000"/>
              </a:lnSpc>
              <a:spcBef>
                <a:spcPct val="0"/>
              </a:spcBef>
              <a:spcAft>
                <a:spcPct val="0"/>
              </a:spcAft>
              <a:buClrTx/>
              <a:buSzTx/>
              <a:buFontTx/>
              <a:buNone/>
              <a:tabLst/>
            </a:pPr>
            <a:r>
              <a:rPr lang="zh-CN" altLang="zh-CN" b="1" dirty="0">
                <a:solidFill>
                  <a:srgbClr val="FF0000"/>
                </a:solidFill>
                <a:latin typeface="黑体" pitchFamily="2" charset="-122"/>
                <a:ea typeface="黑体" pitchFamily="2" charset="-122"/>
                <a:cs typeface="宋体" pitchFamily="2" charset="-122"/>
              </a:rPr>
              <a:t>商业间谍的</a:t>
            </a:r>
            <a:r>
              <a:rPr lang="en-US" altLang="zh-CN" b="1" dirty="0">
                <a:solidFill>
                  <a:srgbClr val="FF0000"/>
                </a:solidFill>
                <a:latin typeface="黑体" pitchFamily="2" charset="-122"/>
                <a:ea typeface="黑体" pitchFamily="2" charset="-122"/>
                <a:cs typeface="宋体" pitchFamily="2" charset="-122"/>
              </a:rPr>
              <a:t>N</a:t>
            </a:r>
            <a:r>
              <a:rPr lang="zh-CN" altLang="en-US" b="1" dirty="0">
                <a:solidFill>
                  <a:srgbClr val="FF0000"/>
                </a:solidFill>
                <a:latin typeface="黑体" pitchFamily="2" charset="-122"/>
                <a:ea typeface="黑体" pitchFamily="2" charset="-122"/>
                <a:cs typeface="宋体" pitchFamily="2" charset="-122"/>
              </a:rPr>
              <a:t>度</a:t>
            </a:r>
            <a:r>
              <a:rPr lang="zh-CN" altLang="en-US" b="1" dirty="0" smtClean="0">
                <a:solidFill>
                  <a:srgbClr val="FF0000"/>
                </a:solidFill>
                <a:latin typeface="黑体" pitchFamily="2" charset="-122"/>
                <a:ea typeface="黑体" pitchFamily="2" charset="-122"/>
                <a:cs typeface="宋体" pitchFamily="2" charset="-122"/>
              </a:rPr>
              <a:t>空间</a:t>
            </a:r>
            <a:endParaRPr lang="en-US" altLang="zh-CN" b="1" dirty="0" smtClean="0">
              <a:solidFill>
                <a:srgbClr val="FF0000"/>
              </a:solidFill>
              <a:latin typeface="黑体" pitchFamily="2" charset="-122"/>
              <a:ea typeface="黑体" pitchFamily="2" charset="-122"/>
              <a:cs typeface="宋体" pitchFamily="2" charset="-122"/>
            </a:endParaRPr>
          </a:p>
          <a:p>
            <a:pPr marR="0" indent="0" fontAlgn="base">
              <a:lnSpc>
                <a:spcPct val="150000"/>
              </a:lnSpc>
              <a:spcBef>
                <a:spcPct val="0"/>
              </a:spcBef>
              <a:spcAft>
                <a:spcPct val="0"/>
              </a:spcAft>
              <a:buClrTx/>
              <a:buSzTx/>
              <a:buFontTx/>
              <a:buNone/>
              <a:tabLst/>
            </a:pPr>
            <a:r>
              <a:rPr lang="en-US" altLang="zh-CN" b="1" dirty="0">
                <a:solidFill>
                  <a:srgbClr val="FF0000"/>
                </a:solidFill>
                <a:latin typeface="黑体" pitchFamily="2" charset="-122"/>
                <a:ea typeface="黑体" pitchFamily="2" charset="-122"/>
                <a:cs typeface="宋体" pitchFamily="2" charset="-122"/>
              </a:rPr>
              <a:t> </a:t>
            </a:r>
            <a:r>
              <a:rPr lang="en-US" altLang="zh-CN" b="1" dirty="0" smtClean="0">
                <a:solidFill>
                  <a:srgbClr val="FF0000"/>
                </a:solidFill>
                <a:latin typeface="黑体" pitchFamily="2" charset="-122"/>
                <a:ea typeface="黑体" pitchFamily="2" charset="-122"/>
                <a:cs typeface="宋体" pitchFamily="2" charset="-122"/>
              </a:rPr>
              <a:t>  </a:t>
            </a:r>
            <a:r>
              <a:rPr lang="zh-CN" altLang="en-US" dirty="0" smtClean="0">
                <a:latin typeface="黑体" pitchFamily="2" charset="-122"/>
                <a:ea typeface="黑体" pitchFamily="2" charset="-122"/>
                <a:cs typeface="宋体" pitchFamily="2" charset="-122"/>
              </a:rPr>
              <a:t>他们</a:t>
            </a:r>
            <a:r>
              <a:rPr lang="zh-CN" altLang="en-US" dirty="0">
                <a:latin typeface="黑体" pitchFamily="2" charset="-122"/>
                <a:ea typeface="黑体" pitchFamily="2" charset="-122"/>
                <a:cs typeface="宋体" pitchFamily="2" charset="-122"/>
              </a:rPr>
              <a:t>是你看不见的内鬼。</a:t>
            </a:r>
          </a:p>
          <a:p>
            <a:pPr marL="0" marR="0" lvl="0" indent="0" algn="l" defTabSz="914400" rtl="0" eaLnBrk="0" fontAlgn="base" latinLnBrk="0" hangingPunct="0">
              <a:lnSpc>
                <a:spcPct val="150000"/>
              </a:lnSpc>
              <a:spcBef>
                <a:spcPct val="0"/>
              </a:spcBef>
              <a:spcAft>
                <a:spcPct val="0"/>
              </a:spcAft>
              <a:buClrTx/>
              <a:buSzTx/>
              <a:buFontTx/>
              <a:buNone/>
              <a:tabLst/>
            </a:pPr>
            <a:r>
              <a:rPr lang="zh-CN" altLang="en-US" dirty="0">
                <a:latin typeface="黑体" pitchFamily="2" charset="-122"/>
                <a:ea typeface="黑体" pitchFamily="2" charset="-122"/>
                <a:cs typeface="宋体" pitchFamily="2" charset="-122"/>
              </a:rPr>
              <a:t>　 他们是阻止公司成长的秘器。</a:t>
            </a:r>
          </a:p>
          <a:p>
            <a:pPr marL="0" marR="0" lvl="0" indent="0" algn="l" defTabSz="914400" rtl="0" eaLnBrk="0" fontAlgn="base" latinLnBrk="0" hangingPunct="0">
              <a:lnSpc>
                <a:spcPct val="150000"/>
              </a:lnSpc>
              <a:spcBef>
                <a:spcPct val="0"/>
              </a:spcBef>
              <a:spcAft>
                <a:spcPct val="0"/>
              </a:spcAft>
              <a:buClrTx/>
              <a:buSzTx/>
              <a:buFontTx/>
              <a:buNone/>
              <a:tabLst/>
            </a:pPr>
            <a:r>
              <a:rPr lang="zh-CN" altLang="en-US" dirty="0">
                <a:latin typeface="黑体" pitchFamily="2" charset="-122"/>
                <a:ea typeface="黑体" pitchFamily="2" charset="-122"/>
                <a:cs typeface="宋体" pitchFamily="2" charset="-122"/>
              </a:rPr>
              <a:t>　 他们是令公司釜底抽薪的幕后黑手。</a:t>
            </a:r>
          </a:p>
          <a:p>
            <a:pPr marL="0" marR="0" lvl="0" indent="0" algn="l" defTabSz="914400" rtl="0" eaLnBrk="0" fontAlgn="base" latinLnBrk="0" hangingPunct="0">
              <a:lnSpc>
                <a:spcPct val="150000"/>
              </a:lnSpc>
              <a:spcBef>
                <a:spcPct val="0"/>
              </a:spcBef>
              <a:spcAft>
                <a:spcPct val="0"/>
              </a:spcAft>
              <a:buClrTx/>
              <a:buSzTx/>
              <a:buFontTx/>
              <a:buNone/>
              <a:tabLst/>
            </a:pPr>
            <a:r>
              <a:rPr lang="zh-CN" altLang="en-US" dirty="0">
                <a:latin typeface="黑体" pitchFamily="2" charset="-122"/>
                <a:ea typeface="黑体" pitchFamily="2" charset="-122"/>
                <a:cs typeface="宋体" pitchFamily="2" charset="-122"/>
              </a:rPr>
              <a:t>　　</a:t>
            </a:r>
            <a:r>
              <a:rPr lang="en-US" altLang="zh-CN" dirty="0">
                <a:latin typeface="黑体" pitchFamily="2" charset="-122"/>
                <a:ea typeface="黑体" pitchFamily="2" charset="-122"/>
                <a:cs typeface="宋体" pitchFamily="2" charset="-122"/>
              </a:rPr>
              <a:t>……</a:t>
            </a:r>
          </a:p>
          <a:p>
            <a:pPr marL="0" marR="0" lvl="0" indent="0" algn="l" defTabSz="914400" rtl="0" eaLnBrk="0" fontAlgn="base" latinLnBrk="0" hangingPunct="0">
              <a:lnSpc>
                <a:spcPct val="150000"/>
              </a:lnSpc>
              <a:spcBef>
                <a:spcPct val="0"/>
              </a:spcBef>
              <a:spcAft>
                <a:spcPct val="0"/>
              </a:spcAft>
              <a:buClrTx/>
              <a:buSzTx/>
              <a:buFontTx/>
              <a:buNone/>
              <a:tabLst/>
            </a:pPr>
            <a:r>
              <a:rPr lang="zh-CN" altLang="en-US" dirty="0">
                <a:latin typeface="黑体" pitchFamily="2" charset="-122"/>
                <a:ea typeface="黑体" pitchFamily="2" charset="-122"/>
                <a:cs typeface="宋体" pitchFamily="2" charset="-122"/>
              </a:rPr>
              <a:t>   商业间谍在商界扮演的就是这些角色。</a:t>
            </a:r>
          </a:p>
        </p:txBody>
      </p:sp>
      <p:pic>
        <p:nvPicPr>
          <p:cNvPr id="6"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neo.com.cn/upload/fckfile/image/image/6QEZ%60%5BM3Y%24OEHG@%24Q_87Q@P.jpg"/>
          <p:cNvPicPr>
            <a:picLocks noChangeAspect="1" noChangeArrowheads="1"/>
          </p:cNvPicPr>
          <p:nvPr/>
        </p:nvPicPr>
        <p:blipFill>
          <a:blip r:embed="rId3" cstate="print"/>
          <a:srcRect/>
          <a:stretch>
            <a:fillRect/>
          </a:stretch>
        </p:blipFill>
        <p:spPr bwMode="auto">
          <a:xfrm>
            <a:off x="0" y="3"/>
            <a:ext cx="6858000" cy="5652118"/>
          </a:xfrm>
          <a:prstGeom prst="rect">
            <a:avLst/>
          </a:prstGeom>
          <a:ln>
            <a:noFill/>
          </a:ln>
          <a:effectLst>
            <a:outerShdw blurRad="292100" dist="139700" dir="2700000" algn="tl" rotWithShape="0">
              <a:srgbClr val="333333">
                <a:alpha val="65000"/>
              </a:srgbClr>
            </a:outerShdw>
          </a:effectLst>
        </p:spPr>
      </p:pic>
      <p:sp>
        <p:nvSpPr>
          <p:cNvPr id="4099" name="Rectangle 3"/>
          <p:cNvSpPr>
            <a:spLocks noChangeArrowheads="1"/>
          </p:cNvSpPr>
          <p:nvPr/>
        </p:nvSpPr>
        <p:spPr bwMode="auto">
          <a:xfrm>
            <a:off x="404664" y="5868144"/>
            <a:ext cx="6192688"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现在不少企业通过传真、电子邮件或者其他电子手段传送商业文件，不需数分钟就能传到地球另一方的合作伙伴手上。这一切也为商业间谍们顺手牵羊创造了极大的便利。</a:t>
            </a:r>
            <a:endParaRPr kumimoji="0" lang="zh-CN" b="0" i="0" u="none" strike="noStrike" cap="none" normalizeH="0" baseline="0" dirty="0" smtClean="0">
              <a:ln>
                <a:noFill/>
              </a:ln>
              <a:effectLst/>
              <a:latin typeface="黑体" pitchFamily="2" charset="-122"/>
              <a:ea typeface="黑体" pitchFamily="2" charset="-122"/>
            </a:endParaRPr>
          </a:p>
          <a:p>
            <a:pPr eaLnBrk="0" fontAlgn="base" hangingPunct="0">
              <a:lnSpc>
                <a:spcPct val="150000"/>
              </a:lnSpc>
              <a:spcBef>
                <a:spcPct val="0"/>
              </a:spcBef>
              <a:spcAft>
                <a:spcPct val="0"/>
              </a:spcAft>
            </a:pPr>
            <a:r>
              <a:rPr kumimoji="0" lang="en-US" altLang="zh-CN" b="0" i="0" u="none" strike="noStrike" cap="none" normalizeH="0" baseline="0" dirty="0" smtClean="0">
                <a:ln>
                  <a:noFill/>
                </a:ln>
                <a:effectLst/>
                <a:latin typeface="黑体" pitchFamily="2" charset="-122"/>
                <a:ea typeface="黑体" pitchFamily="2" charset="-122"/>
                <a:cs typeface="宋体" pitchFamily="2" charset="-122"/>
              </a:rPr>
              <a:t>    </a:t>
            </a:r>
            <a:r>
              <a:rPr kumimoji="0" lang="zh-CN" b="0" i="0" u="none" strike="noStrike" cap="none" normalizeH="0" baseline="0" dirty="0" smtClean="0">
                <a:ln>
                  <a:noFill/>
                </a:ln>
                <a:effectLst/>
                <a:latin typeface="黑体" pitchFamily="2" charset="-122"/>
                <a:ea typeface="黑体" pitchFamily="2" charset="-122"/>
                <a:cs typeface="宋体" pitchFamily="2" charset="-122"/>
              </a:rPr>
              <a:t>互联网强调互通和信息共享但也往往成为引狼入室的后门。</a:t>
            </a:r>
            <a:r>
              <a:rPr kumimoji="0" lang="zh-CN" altLang="zh-CN" b="0" i="0" u="none" strike="noStrike" cap="none" normalizeH="0" baseline="0" dirty="0" smtClean="0">
                <a:ln>
                  <a:noFill/>
                </a:ln>
                <a:effectLst/>
                <a:latin typeface="黑体" pitchFamily="2" charset="-122"/>
                <a:ea typeface="黑体" pitchFamily="2" charset="-122"/>
                <a:cs typeface="宋体" pitchFamily="2" charset="-122"/>
              </a:rPr>
              <a:t>有一些企业不注重网络的信息安全，为不怀好意的黑客提供了畅通无阻的捷径，商业信息就会唾手可得。</a:t>
            </a:r>
            <a:endParaRPr kumimoji="0" lang="zh-CN" altLang="zh-CN" b="0" i="0" u="none" strike="noStrike" cap="none" normalizeH="0" baseline="0" dirty="0" smtClean="0">
              <a:ln>
                <a:noFill/>
              </a:ln>
              <a:effectLst/>
              <a:latin typeface="黑体" pitchFamily="2" charset="-122"/>
              <a:ea typeface="黑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zh-CN" b="0" i="0" u="none" strike="noStrike" cap="none" normalizeH="0" baseline="0" dirty="0" smtClean="0">
              <a:ln>
                <a:noFill/>
              </a:ln>
              <a:solidFill>
                <a:srgbClr val="FF0000"/>
              </a:solidFill>
              <a:effectLst/>
              <a:latin typeface="Times New Roman" pitchFamily="18" charset="0"/>
              <a:ea typeface="宋体" pitchFamily="2" charset="-122"/>
              <a:cs typeface="宋体" pitchFamily="2" charset="-122"/>
            </a:endParaRPr>
          </a:p>
        </p:txBody>
      </p:sp>
      <p:pic>
        <p:nvPicPr>
          <p:cNvPr id="6" name="Picture 8"/>
          <p:cNvPicPr>
            <a:picLocks noChangeAspect="1" noChangeArrowheads="1"/>
          </p:cNvPicPr>
          <p:nvPr/>
        </p:nvPicPr>
        <p:blipFill>
          <a:blip r:embed="rId4" cstate="print"/>
          <a:srcRect/>
          <a:stretch>
            <a:fillRect/>
          </a:stretch>
        </p:blipFill>
        <p:spPr bwMode="auto">
          <a:xfrm>
            <a:off x="4645042"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2780928" y="8532440"/>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0" y="0"/>
            <a:ext cx="6858000" cy="5364088"/>
          </a:xfrm>
          <a:prstGeom prst="rect">
            <a:avLst/>
          </a:prstGeom>
          <a:ln>
            <a:noFill/>
          </a:ln>
          <a:effectLst>
            <a:outerShdw blurRad="292100" dist="139700" dir="2700000" algn="tl" rotWithShape="0">
              <a:srgbClr val="333333">
                <a:alpha val="65000"/>
              </a:srgbClr>
            </a:outerShdw>
          </a:effectLst>
        </p:spPr>
      </p:pic>
      <p:sp>
        <p:nvSpPr>
          <p:cNvPr id="6148" name="Rectangle 4"/>
          <p:cNvSpPr>
            <a:spLocks noChangeArrowheads="1"/>
          </p:cNvSpPr>
          <p:nvPr/>
        </p:nvSpPr>
        <p:spPr bwMode="auto">
          <a:xfrm>
            <a:off x="260648" y="5292080"/>
            <a:ext cx="335699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Arial"/>
                <a:ea typeface="宋体" pitchFamily="2" charset="-122"/>
                <a:cs typeface="宋体" pitchFamily="2" charset="-122"/>
              </a:rPr>
              <a:t> </a:t>
            </a:r>
            <a:endParaRPr kumimoji="0" lang="en-US" altLang="zh-CN" sz="6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rgbClr val="FF0000"/>
                </a:solidFill>
                <a:effectLst/>
                <a:latin typeface="黑体" pitchFamily="2" charset="-122"/>
                <a:ea typeface="黑体" pitchFamily="2" charset="-122"/>
                <a:cs typeface="宋体" pitchFamily="2" charset="-122"/>
              </a:rPr>
              <a:t>小心不忠诚的员工</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sp>
        <p:nvSpPr>
          <p:cNvPr id="6149" name="Rectangle 5"/>
          <p:cNvSpPr>
            <a:spLocks noChangeArrowheads="1"/>
          </p:cNvSpPr>
          <p:nvPr/>
        </p:nvSpPr>
        <p:spPr bwMode="auto">
          <a:xfrm>
            <a:off x="476672" y="5940152"/>
            <a:ext cx="5832648" cy="2935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altLang="zh-CN" dirty="0" smtClean="0">
                <a:latin typeface="黑体" pitchFamily="2" charset="-122"/>
                <a:ea typeface="黑体" pitchFamily="2" charset="-122"/>
                <a:cs typeface="宋体" pitchFamily="2" charset="-122"/>
              </a:rPr>
              <a:t>    </a:t>
            </a:r>
            <a:r>
              <a:rPr lang="zh-CN" dirty="0" smtClean="0">
                <a:latin typeface="黑体" pitchFamily="2" charset="-122"/>
                <a:ea typeface="黑体" pitchFamily="2" charset="-122"/>
                <a:cs typeface="宋体" pitchFamily="2" charset="-122"/>
              </a:rPr>
              <a:t>创</a:t>
            </a:r>
            <a:r>
              <a:rPr lang="zh-CN" dirty="0">
                <a:latin typeface="黑体" pitchFamily="2" charset="-122"/>
                <a:ea typeface="黑体" pitchFamily="2" charset="-122"/>
                <a:cs typeface="宋体" pitchFamily="2" charset="-122"/>
              </a:rPr>
              <a:t>维公司的两位工程师，在掌握了公司关键软件的技术秘密后，财迷心窍忘记曾作的保密承诺，带着技术秘密以化名入股其他公司，研制同类产品</a:t>
            </a:r>
            <a:r>
              <a:rPr lang="zh-CN" dirty="0" smtClean="0">
                <a:latin typeface="黑体" pitchFamily="2" charset="-122"/>
                <a:ea typeface="黑体" pitchFamily="2" charset="-122"/>
                <a:cs typeface="宋体" pitchFamily="2" charset="-122"/>
              </a:rPr>
              <a:t>。</a:t>
            </a:r>
            <a:endParaRPr lang="en-US" altLang="zh-CN" dirty="0" smtClean="0">
              <a:latin typeface="黑体" pitchFamily="2" charset="-122"/>
              <a:ea typeface="黑体" pitchFamily="2" charset="-122"/>
              <a:cs typeface="宋体" pitchFamily="2"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lang="en-US" altLang="zh-CN" dirty="0" smtClean="0">
                <a:latin typeface="黑体" pitchFamily="2" charset="-122"/>
                <a:ea typeface="黑体" pitchFamily="2" charset="-122"/>
                <a:cs typeface="宋体" pitchFamily="2" charset="-122"/>
              </a:rPr>
              <a:t>    </a:t>
            </a:r>
            <a:r>
              <a:rPr lang="zh-CN" dirty="0" smtClean="0">
                <a:latin typeface="黑体" pitchFamily="2" charset="-122"/>
                <a:ea typeface="黑体" pitchFamily="2" charset="-122"/>
                <a:cs typeface="宋体" pitchFamily="2" charset="-122"/>
              </a:rPr>
              <a:t>两年前</a:t>
            </a:r>
            <a:r>
              <a:rPr lang="zh-CN" dirty="0">
                <a:latin typeface="黑体" pitchFamily="2" charset="-122"/>
                <a:ea typeface="黑体" pitchFamily="2" charset="-122"/>
                <a:cs typeface="宋体" pitchFamily="2" charset="-122"/>
              </a:rPr>
              <a:t>，深圳市南山区法院对这起侵犯创维公司商业秘密案作出一审判决，以侵犯商业秘密罪分别判处被告人谢某和被告人吴某有期徒刑</a:t>
            </a:r>
            <a:r>
              <a:rPr lang="en-US" altLang="zh-CN" dirty="0">
                <a:latin typeface="黑体" pitchFamily="2" charset="-122"/>
                <a:ea typeface="黑体" pitchFamily="2" charset="-122"/>
                <a:cs typeface="宋体" pitchFamily="2" charset="-122"/>
              </a:rPr>
              <a:t>1</a:t>
            </a:r>
            <a:r>
              <a:rPr lang="zh-CN" altLang="en-US" dirty="0">
                <a:latin typeface="黑体" pitchFamily="2" charset="-122"/>
                <a:ea typeface="黑体" pitchFamily="2" charset="-122"/>
                <a:cs typeface="宋体" pitchFamily="2" charset="-122"/>
              </a:rPr>
              <a:t>年和有期徒刑</a:t>
            </a:r>
            <a:r>
              <a:rPr lang="en-US" altLang="zh-CN" dirty="0">
                <a:latin typeface="黑体" pitchFamily="2" charset="-122"/>
                <a:ea typeface="黑体" pitchFamily="2" charset="-122"/>
                <a:cs typeface="宋体" pitchFamily="2" charset="-122"/>
              </a:rPr>
              <a:t>10</a:t>
            </a:r>
            <a:r>
              <a:rPr lang="zh-CN" altLang="en-US" dirty="0">
                <a:latin typeface="黑体" pitchFamily="2" charset="-122"/>
                <a:ea typeface="黑体" pitchFamily="2" charset="-122"/>
                <a:cs typeface="宋体" pitchFamily="2" charset="-122"/>
              </a:rPr>
              <a:t>个月，并分别处罚金人民币</a:t>
            </a:r>
            <a:r>
              <a:rPr lang="en-US" altLang="zh-CN" dirty="0">
                <a:latin typeface="黑体" pitchFamily="2" charset="-122"/>
                <a:ea typeface="黑体" pitchFamily="2" charset="-122"/>
                <a:cs typeface="宋体" pitchFamily="2" charset="-122"/>
              </a:rPr>
              <a:t>2</a:t>
            </a:r>
            <a:r>
              <a:rPr lang="zh-CN" altLang="en-US" dirty="0">
                <a:latin typeface="黑体" pitchFamily="2" charset="-122"/>
                <a:ea typeface="黑体" pitchFamily="2" charset="-122"/>
                <a:cs typeface="宋体" pitchFamily="2" charset="-122"/>
              </a:rPr>
              <a:t>万元和</a:t>
            </a:r>
            <a:r>
              <a:rPr lang="en-US" altLang="zh-CN" dirty="0">
                <a:latin typeface="黑体" pitchFamily="2" charset="-122"/>
                <a:ea typeface="黑体" pitchFamily="2" charset="-122"/>
                <a:cs typeface="宋体" pitchFamily="2" charset="-122"/>
              </a:rPr>
              <a:t>1</a:t>
            </a:r>
            <a:r>
              <a:rPr lang="zh-CN" altLang="en-US" dirty="0">
                <a:latin typeface="黑体" pitchFamily="2" charset="-122"/>
                <a:ea typeface="黑体" pitchFamily="2" charset="-122"/>
                <a:cs typeface="宋体" pitchFamily="2" charset="-122"/>
              </a:rPr>
              <a:t>万元。</a:t>
            </a:r>
          </a:p>
        </p:txBody>
      </p:sp>
      <p:pic>
        <p:nvPicPr>
          <p:cNvPr id="8" name="Picture 8"/>
          <p:cNvPicPr>
            <a:picLocks noChangeAspect="1" noChangeArrowheads="1"/>
          </p:cNvPicPr>
          <p:nvPr/>
        </p:nvPicPr>
        <p:blipFill>
          <a:blip r:embed="rId3" cstate="print"/>
          <a:srcRect/>
          <a:stretch>
            <a:fillRect/>
          </a:stretch>
        </p:blipFill>
        <p:spPr bwMode="auto">
          <a:xfrm>
            <a:off x="4645042" y="0"/>
            <a:ext cx="2214546" cy="617300"/>
          </a:xfrm>
          <a:prstGeom prst="rect">
            <a:avLst/>
          </a:prstGeom>
          <a:noFill/>
          <a:ln w="9525">
            <a:noFill/>
            <a:miter lim="800000"/>
            <a:headEnd/>
            <a:tailEnd/>
          </a:ln>
        </p:spPr>
      </p:pic>
      <p:sp>
        <p:nvSpPr>
          <p:cNvPr id="9" name="Text Box 7"/>
          <p:cNvSpPr txBox="1">
            <a:spLocks noChangeArrowheads="1"/>
          </p:cNvSpPr>
          <p:nvPr/>
        </p:nvSpPr>
        <p:spPr bwMode="auto">
          <a:xfrm>
            <a:off x="2780928" y="4716016"/>
            <a:ext cx="3790997"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855</Words>
  <Application>Microsoft Office PowerPoint</Application>
  <PresentationFormat>全屏显示(4:3)</PresentationFormat>
  <Paragraphs>62</Paragraphs>
  <Slides>15</Slides>
  <Notes>2</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Company>AEMCHINA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jingyan</dc:creator>
  <cp:lastModifiedBy>jingyan</cp:lastModifiedBy>
  <cp:revision>15</cp:revision>
  <dcterms:created xsi:type="dcterms:W3CDTF">2015-03-04T06:41:55Z</dcterms:created>
  <dcterms:modified xsi:type="dcterms:W3CDTF">2015-03-06T01:46:55Z</dcterms:modified>
</cp:coreProperties>
</file>