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1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2015-01-30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2015-01-30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2015-01-30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2015-01-30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2015-01-30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2015-01-30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2015-01-30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2015-01-30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2015-01-30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2015-01-30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2015-01-30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2015-01-30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229200"/>
            <a:ext cx="7709909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922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5580112" y="3501008"/>
            <a:ext cx="3286125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157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67544" y="4293096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611560" y="4293096"/>
            <a:ext cx="79208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dirty="0" smtClean="0">
                <a:latin typeface="黑体" pitchFamily="2" charset="-122"/>
                <a:ea typeface="黑体" pitchFamily="2" charset="-122"/>
              </a:rPr>
              <a:t>学好英文是个典型的例子，从人生学习的角度来说，学好英文很重要，但没有急迫性。</a:t>
            </a:r>
            <a:endParaRPr lang="en-US" altLang="zh-CN" sz="16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600" dirty="0" smtClean="0">
                <a:latin typeface="黑体" pitchFamily="2" charset="-122"/>
                <a:ea typeface="黑体" pitchFamily="2" charset="-122"/>
              </a:rPr>
              <a:t>尤其离开校园后，如果不在外商，或是工作上用不到英文，就可能松懈，十分可惜。</a:t>
            </a:r>
            <a:endParaRPr lang="en-US" altLang="zh-CN" sz="16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600" dirty="0" smtClean="0">
                <a:latin typeface="黑体" pitchFamily="2" charset="-122"/>
                <a:ea typeface="黑体" pitchFamily="2" charset="-122"/>
              </a:rPr>
              <a:t>以</a:t>
            </a:r>
            <a:r>
              <a:rPr lang="en-US" altLang="zh-CN" sz="1600" dirty="0" smtClean="0">
                <a:latin typeface="黑体" pitchFamily="2" charset="-122"/>
                <a:ea typeface="黑体" pitchFamily="2" charset="-122"/>
              </a:rPr>
              <a:t>Mark</a:t>
            </a:r>
            <a:r>
              <a:rPr lang="zh-CN" altLang="en-US" sz="1600" dirty="0" smtClean="0">
                <a:latin typeface="黑体" pitchFamily="2" charset="-122"/>
                <a:ea typeface="黑体" pitchFamily="2" charset="-122"/>
              </a:rPr>
              <a:t>为例，学中文对老美来说，是一大挑战。如果</a:t>
            </a:r>
            <a:r>
              <a:rPr lang="en-US" altLang="zh-CN" sz="1600" dirty="0" smtClean="0">
                <a:latin typeface="黑体" pitchFamily="2" charset="-122"/>
                <a:ea typeface="黑体" pitchFamily="2" charset="-122"/>
              </a:rPr>
              <a:t>Mark</a:t>
            </a:r>
            <a:r>
              <a:rPr lang="zh-CN" altLang="en-US" sz="1600" dirty="0" smtClean="0">
                <a:latin typeface="黑体" pitchFamily="2" charset="-122"/>
                <a:ea typeface="黑体" pitchFamily="2" charset="-122"/>
              </a:rPr>
              <a:t>读了四年的中文，可以在台上演讲，那么学了十几年英文的中国人，是不是更应该学好英文呢？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148064" y="3501008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4221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683568" y="4509120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dirty="0" smtClean="0">
                <a:latin typeface="黑体" pitchFamily="2" charset="-122"/>
                <a:ea typeface="黑体" pitchFamily="2" charset="-122"/>
              </a:rPr>
              <a:t>我鼓励年轻人，可以先从阅读英文新闻开始，一方面开拓视野，同时增强英语能力。</a:t>
            </a:r>
            <a:endParaRPr lang="en-US" altLang="zh-CN" sz="16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600" dirty="0" smtClean="0">
                <a:latin typeface="黑体" pitchFamily="2" charset="-122"/>
                <a:ea typeface="黑体" pitchFamily="2" charset="-122"/>
              </a:rPr>
              <a:t>不要把时间浪费在重复性的新闻，世界上还有很多很棒的英文网站</a:t>
            </a:r>
            <a:r>
              <a:rPr lang="zh-CN" altLang="en-US" sz="1600" dirty="0" smtClean="0">
                <a:latin typeface="黑体" pitchFamily="2" charset="-122"/>
                <a:ea typeface="黑体" pitchFamily="2" charset="-122"/>
              </a:rPr>
              <a:t>和书籍</a:t>
            </a:r>
            <a:r>
              <a:rPr lang="zh-CN" altLang="en-US" sz="1600" dirty="0" smtClean="0">
                <a:latin typeface="黑体" pitchFamily="2" charset="-122"/>
                <a:ea typeface="黑体" pitchFamily="2" charset="-122"/>
              </a:rPr>
              <a:t>。</a:t>
            </a:r>
          </a:p>
          <a:p>
            <a:pPr>
              <a:lnSpc>
                <a:spcPct val="200000"/>
              </a:lnSpc>
            </a:pPr>
            <a:r>
              <a:rPr lang="zh-CN" altLang="en-US" sz="1600" dirty="0" smtClean="0">
                <a:latin typeface="黑体" pitchFamily="2" charset="-122"/>
                <a:ea typeface="黑体" pitchFamily="2" charset="-122"/>
              </a:rPr>
              <a:t>我也建议，花一半上网的时间读英文相关的资讯，或者有计划的大量阅读英文书籍。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148064" y="3717032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documents and settings\jingyan\application data\360se6\User Data\temp\1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581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611560" y="4725144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黑体" pitchFamily="2" charset="-122"/>
                <a:ea typeface="黑体" pitchFamily="2" charset="-122"/>
              </a:rPr>
              <a:t>如果你想同时学英语和增加知识，可以看看这几个英文网站：</a:t>
            </a:r>
            <a:endParaRPr lang="en-US" altLang="zh-CN" sz="16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黑体" pitchFamily="2" charset="-122"/>
                <a:ea typeface="黑体" pitchFamily="2" charset="-122"/>
              </a:rPr>
              <a:t>Business Insider, Quora, Buzzfeed, Khan Academy, Linkedin, Techcrunch, Pando Daily, WSJ.D, </a:t>
            </a:r>
            <a:r>
              <a:rPr lang="zh-CN" altLang="en-US" sz="1600" dirty="0" smtClean="0">
                <a:latin typeface="黑体" pitchFamily="2" charset="-122"/>
                <a:ea typeface="黑体" pitchFamily="2" charset="-122"/>
              </a:rPr>
              <a:t>也可以在网上搜索</a:t>
            </a:r>
            <a:r>
              <a:rPr lang="en-US" altLang="zh-CN" sz="1600" dirty="0" smtClean="0">
                <a:latin typeface="黑体" pitchFamily="2" charset="-122"/>
                <a:ea typeface="黑体" pitchFamily="2" charset="-122"/>
              </a:rPr>
              <a:t>Ted</a:t>
            </a:r>
            <a:r>
              <a:rPr lang="zh-CN" altLang="en-US" sz="1600" dirty="0" smtClean="0">
                <a:latin typeface="黑体" pitchFamily="2" charset="-122"/>
                <a:ea typeface="黑体" pitchFamily="2" charset="-122"/>
              </a:rPr>
              <a:t>英文演讲，历史上知名的英文演讲</a:t>
            </a:r>
            <a:r>
              <a:rPr lang="zh-CN" altLang="en-US" sz="1600" dirty="0" smtClean="0">
                <a:latin typeface="黑体" pitchFamily="2" charset="-122"/>
                <a:ea typeface="黑体" pitchFamily="2" charset="-122"/>
              </a:rPr>
              <a:t>，</a:t>
            </a:r>
            <a:r>
              <a:rPr lang="zh-CN" altLang="en-US" sz="1600" dirty="0" smtClean="0">
                <a:latin typeface="黑体" pitchFamily="2" charset="-122"/>
                <a:ea typeface="黑体" pitchFamily="2" charset="-122"/>
              </a:rPr>
              <a:t>著</a:t>
            </a:r>
            <a:r>
              <a:rPr lang="zh-CN" altLang="en-US" sz="1600" dirty="0" smtClean="0">
                <a:latin typeface="黑体" pitchFamily="2" charset="-122"/>
                <a:ea typeface="黑体" pitchFamily="2" charset="-122"/>
              </a:rPr>
              <a:t>名</a:t>
            </a:r>
            <a:r>
              <a:rPr lang="zh-CN" altLang="en-US" sz="1600" dirty="0" smtClean="0">
                <a:latin typeface="黑体" pitchFamily="2" charset="-122"/>
                <a:ea typeface="黑体" pitchFamily="2" charset="-122"/>
              </a:rPr>
              <a:t>毕业演讲等。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148064" y="4077072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1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755576" y="4293096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黑体" pitchFamily="2" charset="-122"/>
                <a:ea typeface="黑体" pitchFamily="2" charset="-122"/>
              </a:rPr>
              <a:t>另外，我分享一个扩展人际关系的年度计划。</a:t>
            </a:r>
            <a:endParaRPr lang="en-US" altLang="zh-CN" sz="16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黑体" pitchFamily="2" charset="-122"/>
                <a:ea typeface="黑体" pitchFamily="2" charset="-122"/>
              </a:rPr>
              <a:t>多年前，我从中国调回美国微软总部，为了拓展社交圈，我计划多认识新朋友，虽不像</a:t>
            </a:r>
            <a:r>
              <a:rPr lang="en-US" altLang="zh-CN" sz="1600" dirty="0" smtClean="0">
                <a:latin typeface="黑体" pitchFamily="2" charset="-122"/>
                <a:ea typeface="黑体" pitchFamily="2" charset="-122"/>
              </a:rPr>
              <a:t>Mark</a:t>
            </a:r>
            <a:r>
              <a:rPr lang="zh-CN" altLang="en-US" sz="1600" dirty="0" smtClean="0">
                <a:latin typeface="黑体" pitchFamily="2" charset="-122"/>
                <a:ea typeface="黑体" pitchFamily="2" charset="-122"/>
              </a:rPr>
              <a:t>一天认识一 位，但我规定自己每周和一个新朋友吃饭，或喝茶。去哪儿找那么多人吃饭啊？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黑体" pitchFamily="2" charset="-122"/>
                <a:ea typeface="黑体" pitchFamily="2" charset="-122"/>
              </a:rPr>
              <a:t>我教你我的秘密：每次和新朋友吃饭，谈话中留意有没有什么他的朋友是你希望认识的，吃晚饭前务必请他再介绍一位朋友给你，增加你的社交圈。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148064" y="3573016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83568" y="4653136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黑体" pitchFamily="2" charset="-122"/>
                <a:ea typeface="黑体" pitchFamily="2" charset="-122"/>
              </a:rPr>
              <a:t>为什么要拓展社交圈？</a:t>
            </a:r>
            <a:endParaRPr lang="en-US" altLang="zh-CN" sz="16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黑体" pitchFamily="2" charset="-122"/>
                <a:ea typeface="黑体" pitchFamily="2" charset="-122"/>
              </a:rPr>
              <a:t>其实人生有很多机运，不是靠着最要好朋友的“强”关系，而是维系你的上百个“弱”关系；如果能够掌握更多人脉，也可以带来更多的机会。</a:t>
            </a:r>
            <a:endParaRPr lang="en-US" altLang="zh-CN" sz="16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黑体" pitchFamily="2" charset="-122"/>
                <a:ea typeface="黑体" pitchFamily="2" charset="-122"/>
              </a:rPr>
              <a:t>如何认识新朋友？可以请朋友引介关于新技术、产品管理、投资领域中的佼佼者，这样既能认识新朋友，也能</a:t>
            </a:r>
            <a:r>
              <a:rPr lang="zh-CN" altLang="en-US" sz="1600" dirty="0" smtClean="0">
                <a:latin typeface="黑体" pitchFamily="2" charset="-122"/>
                <a:ea typeface="黑体" pitchFamily="2" charset="-122"/>
              </a:rPr>
              <a:t>增广新</a:t>
            </a:r>
            <a:r>
              <a:rPr lang="zh-CN" altLang="en-US" sz="1600" dirty="0" smtClean="0">
                <a:latin typeface="黑体" pitchFamily="2" charset="-122"/>
                <a:ea typeface="黑体" pitchFamily="2" charset="-122"/>
              </a:rPr>
              <a:t>知识，拓展新视野。</a:t>
            </a:r>
          </a:p>
        </p:txBody>
      </p:sp>
      <p:pic>
        <p:nvPicPr>
          <p:cNvPr id="44036" name="Picture 4" descr="c:\documents and settings\jingyan\application data\360se6\User Data\temp\20121006085411_VKiZc.thumb.600_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65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148064" y="4077072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c:\documents and settings\jingyan\application data\360se6\User Data\temp\5725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683568" y="4797152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  <a:latin typeface="华文新魏" pitchFamily="2" charset="-122"/>
                <a:ea typeface="华文新魏" pitchFamily="2" charset="-122"/>
              </a:rPr>
              <a:t>4</a:t>
            </a: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  <a:latin typeface="华文新魏" pitchFamily="2" charset="-122"/>
                <a:ea typeface="华文新魏" pitchFamily="2" charset="-122"/>
              </a:rPr>
              <a:t>、总结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黑体" pitchFamily="2" charset="-122"/>
                <a:ea typeface="黑体" pitchFamily="2" charset="-122"/>
              </a:rPr>
              <a:t>人总是有惰性，喜欢窝在自己的舒适圈，要想成长，就必须改变。当你订下年度计划，认真执行一阵子后，你会发现，任何新目标都可以变成生活中的一部分，不需再刻意执行。想要改变，就先从自己做起。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148064" y="4077072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documents and settings\jingyan\application data\360se6\User Data\temp\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0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332656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123728" y="4077072"/>
            <a:ext cx="4714875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jingyan\application data\360se6\User Data\temp\ce4zXgWUeyMa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683568" y="4941384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黑体" pitchFamily="2" charset="-122"/>
                <a:ea typeface="黑体" pitchFamily="2" charset="-122"/>
              </a:rPr>
              <a:t>新的一年总有新的愿景与目标，也就是“年度计划”</a:t>
            </a:r>
            <a:r>
              <a:rPr lang="en-US" altLang="zh-CN" sz="1600" dirty="0" smtClean="0">
                <a:latin typeface="黑体" pitchFamily="2" charset="-122"/>
                <a:ea typeface="黑体" pitchFamily="2" charset="-122"/>
              </a:rPr>
              <a:t>(New Year Resolution)</a:t>
            </a:r>
            <a:r>
              <a:rPr lang="zh-CN" altLang="en-US" sz="1600" dirty="0" smtClean="0">
                <a:latin typeface="黑体" pitchFamily="2" charset="-122"/>
                <a:ea typeface="黑体" pitchFamily="2" charset="-122"/>
              </a:rPr>
              <a:t>。</a:t>
            </a:r>
            <a:endParaRPr lang="en-US" altLang="zh-CN" sz="16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黑体" pitchFamily="2" charset="-122"/>
                <a:ea typeface="黑体" pitchFamily="2" charset="-122"/>
              </a:rPr>
              <a:t>两个多月前，脸书的创办人扎克伯格</a:t>
            </a:r>
            <a:r>
              <a:rPr lang="en-US" altLang="zh-CN" sz="1600" dirty="0" smtClean="0">
                <a:latin typeface="黑体" pitchFamily="2" charset="-122"/>
                <a:ea typeface="黑体" pitchFamily="2" charset="-122"/>
              </a:rPr>
              <a:t>(Mark Zuckerberg)</a:t>
            </a:r>
            <a:r>
              <a:rPr lang="zh-CN" altLang="en-US" sz="1600" dirty="0" smtClean="0">
                <a:latin typeface="黑体" pitchFamily="2" charset="-122"/>
                <a:ea typeface="黑体" pitchFamily="2" charset="-122"/>
              </a:rPr>
              <a:t>到北京参访，在清华大学用中文做了超过</a:t>
            </a:r>
            <a:r>
              <a:rPr lang="en-US" altLang="zh-CN" sz="1600" dirty="0" smtClean="0">
                <a:latin typeface="黑体" pitchFamily="2" charset="-122"/>
                <a:ea typeface="黑体" pitchFamily="2" charset="-122"/>
              </a:rPr>
              <a:t>30</a:t>
            </a:r>
            <a:r>
              <a:rPr lang="zh-CN" altLang="en-US" sz="1600" dirty="0" smtClean="0">
                <a:latin typeface="黑体" pitchFamily="2" charset="-122"/>
                <a:ea typeface="黑体" pitchFamily="2" charset="-122"/>
              </a:rPr>
              <a:t>分钟的演讲与问答，令大家印象深刻。</a:t>
            </a:r>
            <a:endParaRPr lang="en-US" altLang="zh-CN" sz="16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黑体" pitchFamily="2" charset="-122"/>
                <a:ea typeface="黑体" pitchFamily="2" charset="-122"/>
              </a:rPr>
              <a:t>不只国内媒体，许多美国主流媒体都用“惊艳”来</a:t>
            </a:r>
            <a:r>
              <a:rPr lang="zh-CN" altLang="en-US" sz="1600" dirty="0" smtClean="0">
                <a:latin typeface="黑体" pitchFamily="2" charset="-122"/>
                <a:ea typeface="黑体" pitchFamily="2" charset="-122"/>
              </a:rPr>
              <a:t>形容他</a:t>
            </a:r>
            <a:r>
              <a:rPr lang="zh-CN" altLang="en-US" sz="1600" dirty="0" smtClean="0">
                <a:latin typeface="黑体" pitchFamily="2" charset="-122"/>
                <a:ea typeface="黑体" pitchFamily="2" charset="-122"/>
              </a:rPr>
              <a:t>的中文能力。</a:t>
            </a:r>
            <a:endParaRPr lang="zh-CN" altLang="en-US" sz="1600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436096" y="4149080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jingyan\application data\360se6\User Data\temp\5126f1d4b18d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47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539552" y="4869160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黑体" pitchFamily="2" charset="-122"/>
                <a:ea typeface="黑体" pitchFamily="2" charset="-122"/>
              </a:rPr>
              <a:t>我记得约</a:t>
            </a:r>
            <a:r>
              <a:rPr lang="en-US" altLang="zh-CN" sz="1600" dirty="0" smtClean="0">
                <a:latin typeface="黑体" pitchFamily="2" charset="-122"/>
                <a:ea typeface="黑体" pitchFamily="2" charset="-122"/>
              </a:rPr>
              <a:t>4</a:t>
            </a:r>
            <a:r>
              <a:rPr lang="zh-CN" altLang="en-US" sz="1600" dirty="0" smtClean="0">
                <a:latin typeface="黑体" pitchFamily="2" charset="-122"/>
                <a:ea typeface="黑体" pitchFamily="2" charset="-122"/>
              </a:rPr>
              <a:t>年前，</a:t>
            </a:r>
            <a:r>
              <a:rPr lang="en-US" altLang="zh-CN" sz="1600" dirty="0" smtClean="0">
                <a:latin typeface="黑体" pitchFamily="2" charset="-122"/>
                <a:ea typeface="黑体" pitchFamily="2" charset="-122"/>
              </a:rPr>
              <a:t>Mark</a:t>
            </a:r>
            <a:r>
              <a:rPr lang="zh-CN" altLang="en-US" sz="1600" dirty="0" smtClean="0">
                <a:latin typeface="黑体" pitchFamily="2" charset="-122"/>
                <a:ea typeface="黑体" pitchFamily="2" charset="-122"/>
              </a:rPr>
              <a:t>邀请我到硅谷脸书总部演讲，印象中他只能简单用中文介绍几句；多年后，他的中文已进步神速。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黑体" pitchFamily="2" charset="-122"/>
                <a:ea typeface="黑体" pitchFamily="2" charset="-122"/>
              </a:rPr>
              <a:t>最近几年，</a:t>
            </a:r>
            <a:r>
              <a:rPr lang="en-US" altLang="zh-CN" sz="1600" dirty="0" smtClean="0">
                <a:latin typeface="黑体" pitchFamily="2" charset="-122"/>
                <a:ea typeface="黑体" pitchFamily="2" charset="-122"/>
              </a:rPr>
              <a:t>Mark</a:t>
            </a:r>
            <a:r>
              <a:rPr lang="zh-CN" altLang="en-US" sz="1600" dirty="0" smtClean="0">
                <a:latin typeface="黑体" pitchFamily="2" charset="-122"/>
                <a:ea typeface="黑体" pitchFamily="2" charset="-122"/>
              </a:rPr>
              <a:t>每年都有个人的年度计划。去年，他每天写一张“感谢卡”，让自己随时保有感恩的心。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95536" y="4221088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jingyan\application data\360se6\User Data\temp\rd_rs_37b3f42499583e8afa85f20eb8eee8c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65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611560" y="4653136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黑体" pitchFamily="2" charset="-122"/>
                <a:ea typeface="黑体" pitchFamily="2" charset="-122"/>
              </a:rPr>
              <a:t>前年，他规定每天必须认识一位新朋友，扩展生活领域。</a:t>
            </a:r>
            <a:endParaRPr lang="en-US" altLang="zh-CN" sz="16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黑体" pitchFamily="2" charset="-122"/>
                <a:ea typeface="黑体" pitchFamily="2" charset="-122"/>
              </a:rPr>
              <a:t>2012</a:t>
            </a:r>
            <a:r>
              <a:rPr lang="zh-CN" altLang="en-US" sz="1600" dirty="0" smtClean="0">
                <a:latin typeface="黑体" pitchFamily="2" charset="-122"/>
                <a:ea typeface="黑体" pitchFamily="2" charset="-122"/>
              </a:rPr>
              <a:t>年，长期投入管理工作的他，立下回归写程序的计划，让自己不忘初衷。</a:t>
            </a:r>
            <a:r>
              <a:rPr lang="en-US" altLang="zh-CN" sz="1600" dirty="0" smtClean="0">
                <a:latin typeface="黑体" pitchFamily="2" charset="-122"/>
                <a:ea typeface="黑体" pitchFamily="2" charset="-122"/>
              </a:rPr>
              <a:t>2010</a:t>
            </a:r>
            <a:r>
              <a:rPr lang="zh-CN" altLang="en-US" sz="1600" dirty="0" smtClean="0">
                <a:latin typeface="黑体" pitchFamily="2" charset="-122"/>
                <a:ea typeface="黑体" pitchFamily="2" charset="-122"/>
              </a:rPr>
              <a:t>年，</a:t>
            </a:r>
            <a:r>
              <a:rPr lang="en-US" altLang="zh-CN" sz="1600" dirty="0" smtClean="0">
                <a:latin typeface="黑体" pitchFamily="2" charset="-122"/>
                <a:ea typeface="黑体" pitchFamily="2" charset="-122"/>
              </a:rPr>
              <a:t>Mark</a:t>
            </a:r>
            <a:r>
              <a:rPr lang="zh-CN" altLang="en-US" sz="1600" dirty="0" smtClean="0">
                <a:latin typeface="黑体" pitchFamily="2" charset="-122"/>
                <a:ea typeface="黑体" pitchFamily="2" charset="-122"/>
              </a:rPr>
              <a:t>的年度计划就是学好中文。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黑体" pitchFamily="2" charset="-122"/>
                <a:ea typeface="黑体" pitchFamily="2" charset="-122"/>
              </a:rPr>
              <a:t>这次他在清华的演讲，虽然肯定是经过公关的精心包装，但他不只用中文回答所有问题，还能用中文讲笑话，让全场哄堂大笑，实在不容易。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148064" y="4077072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jingyan\application data\360se6\User Data\temp\201201-6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365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755576" y="4653136"/>
            <a:ext cx="7704856" cy="1142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黑体" pitchFamily="2" charset="-122"/>
                <a:ea typeface="黑体" pitchFamily="2" charset="-122"/>
              </a:rPr>
              <a:t>Mark</a:t>
            </a:r>
            <a:r>
              <a:rPr lang="zh-CN" altLang="en-US" sz="1600" dirty="0" smtClean="0">
                <a:latin typeface="黑体" pitchFamily="2" charset="-122"/>
                <a:ea typeface="黑体" pitchFamily="2" charset="-122"/>
              </a:rPr>
              <a:t>本身的努力与坚持，值得鼓励与效法。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黑体" pitchFamily="2" charset="-122"/>
                <a:ea typeface="黑体" pitchFamily="2" charset="-122"/>
              </a:rPr>
              <a:t>因此，如果能够好好规划年度计划，对人生会有意想不到的影响。我也做过不少新年计划，在这里可以分享一些诀窍：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148064" y="3789040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465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683568" y="4725144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  <a:latin typeface="华文新魏" pitchFamily="2" charset="-122"/>
                <a:ea typeface="华文新魏" pitchFamily="2" charset="-122"/>
              </a:rPr>
              <a:t>1</a:t>
            </a: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  <a:latin typeface="华文新魏" pitchFamily="2" charset="-122"/>
                <a:ea typeface="华文新魏" pitchFamily="2" charset="-122"/>
              </a:rPr>
              <a:t>、选择一项可行的目标就好</a:t>
            </a:r>
            <a:endParaRPr lang="zh-CN" altLang="en-US" sz="2400" dirty="0" smtClean="0">
              <a:solidFill>
                <a:schemeClr val="accent6">
                  <a:lumMod val="75000"/>
                </a:schemeClr>
              </a:solidFill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黑体" pitchFamily="2" charset="-122"/>
                <a:ea typeface="黑体" pitchFamily="2" charset="-122"/>
              </a:rPr>
              <a:t>人的习惯就是，当要求太多，其中有一项做不到，就可能全盘放弃。倒不如挑一件可行但有难度的去做，尤其是第一次。人总是需要靠着一些小小正面的成就感，慢慢建立自信。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148064" y="4077072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documents and settings\jingyan\application data\360se6\User Data\temp\cf6a5c44773b41d8ba00c9531b03_1350_891_refer_type=&amp;expr_alt=b&amp;frm=out_pic.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725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539552" y="4725144"/>
            <a:ext cx="3834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  <a:latin typeface="华文新魏" pitchFamily="2" charset="-122"/>
                <a:ea typeface="华文新魏" pitchFamily="2" charset="-122"/>
              </a:rPr>
              <a:t>2</a:t>
            </a: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  <a:latin typeface="华文新魏" pitchFamily="2" charset="-122"/>
                <a:ea typeface="华文新魏" pitchFamily="2" charset="-122"/>
              </a:rPr>
              <a:t>、设定目标的</a:t>
            </a:r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  <a:latin typeface="华文新魏" pitchFamily="2" charset="-122"/>
                <a:ea typeface="华文新魏" pitchFamily="2" charset="-122"/>
              </a:rPr>
              <a:t>SMART</a:t>
            </a: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  <a:latin typeface="华文新魏" pitchFamily="2" charset="-122"/>
                <a:ea typeface="华文新魏" pitchFamily="2" charset="-122"/>
              </a:rPr>
              <a:t>原则</a:t>
            </a:r>
            <a:endParaRPr lang="zh-CN" altLang="en-US" sz="2400" dirty="0">
              <a:solidFill>
                <a:schemeClr val="accent6">
                  <a:lumMod val="75000"/>
                </a:schemeClr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99592" y="5229200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Specific</a:t>
            </a: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：</a:t>
            </a:r>
            <a:r>
              <a:rPr lang="zh-CN" altLang="en-US" sz="1600" dirty="0" smtClean="0">
                <a:latin typeface="黑体" pitchFamily="2" charset="-122"/>
                <a:ea typeface="黑体" pitchFamily="2" charset="-122"/>
              </a:rPr>
              <a:t>具体</a:t>
            </a:r>
          </a:p>
          <a:p>
            <a:pPr>
              <a:lnSpc>
                <a:spcPct val="150000"/>
              </a:lnSpc>
            </a:pPr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Measurable</a:t>
            </a: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：</a:t>
            </a:r>
            <a:r>
              <a:rPr lang="zh-CN" altLang="en-US" sz="1600" dirty="0" smtClean="0">
                <a:latin typeface="黑体" pitchFamily="2" charset="-122"/>
                <a:ea typeface="黑体" pitchFamily="2" charset="-122"/>
              </a:rPr>
              <a:t>可衡量的。例如，不要将目标订为“多做善事”，这不够具体，也无法衡量，可改为每个月到老人院做义工一次。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148064" y="4077072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81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683568" y="4725144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Attainable</a:t>
            </a: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：</a:t>
            </a:r>
            <a:r>
              <a:rPr lang="zh-CN" altLang="en-US" sz="1600" dirty="0" smtClean="0">
                <a:latin typeface="黑体" pitchFamily="2" charset="-122"/>
                <a:ea typeface="黑体" pitchFamily="2" charset="-122"/>
              </a:rPr>
              <a:t>可实现的、例如，不能订明年就要赚进</a:t>
            </a:r>
            <a:r>
              <a:rPr lang="en-US" altLang="zh-CN" sz="1600" dirty="0" smtClean="0"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1600" dirty="0" smtClean="0">
                <a:latin typeface="黑体" pitchFamily="2" charset="-122"/>
                <a:ea typeface="黑体" pitchFamily="2" charset="-122"/>
              </a:rPr>
              <a:t>亿元，必须是可以完成的目标。</a:t>
            </a:r>
          </a:p>
          <a:p>
            <a:pPr>
              <a:lnSpc>
                <a:spcPct val="150000"/>
              </a:lnSpc>
            </a:pPr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Result-based</a:t>
            </a: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：</a:t>
            </a:r>
            <a:r>
              <a:rPr lang="zh-CN" altLang="en-US" sz="1600" dirty="0" smtClean="0">
                <a:latin typeface="黑体" pitchFamily="2" charset="-122"/>
                <a:ea typeface="黑体" pitchFamily="2" charset="-122"/>
              </a:rPr>
              <a:t>重视结果导向，而不只是过程。例如，</a:t>
            </a:r>
            <a:r>
              <a:rPr lang="en-US" altLang="zh-CN" sz="1600" dirty="0" smtClean="0"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1600" dirty="0" smtClean="0">
                <a:latin typeface="黑体" pitchFamily="2" charset="-122"/>
                <a:ea typeface="黑体" pitchFamily="2" charset="-122"/>
              </a:rPr>
              <a:t>个</a:t>
            </a:r>
            <a:r>
              <a:rPr lang="zh-CN" altLang="en-US" sz="1600" dirty="0" smtClean="0">
                <a:latin typeface="黑体" pitchFamily="2" charset="-122"/>
                <a:ea typeface="黑体" pitchFamily="2" charset="-122"/>
              </a:rPr>
              <a:t>月减重</a:t>
            </a:r>
            <a:r>
              <a:rPr lang="en-US" altLang="zh-CN" sz="1600" dirty="0" smtClean="0"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1600" dirty="0" smtClean="0">
                <a:latin typeface="黑体" pitchFamily="2" charset="-122"/>
                <a:ea typeface="黑体" pitchFamily="2" charset="-122"/>
              </a:rPr>
              <a:t>公斤</a:t>
            </a:r>
            <a:r>
              <a:rPr lang="zh-CN" altLang="en-US" sz="1600" dirty="0" smtClean="0">
                <a:latin typeface="黑体" pitchFamily="2" charset="-122"/>
                <a:ea typeface="黑体" pitchFamily="2" charset="-122"/>
              </a:rPr>
              <a:t>，而不只是每天早上不吃饭；或托福成绩提升</a:t>
            </a:r>
            <a:r>
              <a:rPr lang="en-US" altLang="zh-CN" sz="1600" dirty="0" smtClean="0">
                <a:latin typeface="黑体" pitchFamily="2" charset="-122"/>
                <a:ea typeface="黑体" pitchFamily="2" charset="-122"/>
              </a:rPr>
              <a:t>50</a:t>
            </a:r>
            <a:r>
              <a:rPr lang="zh-CN" altLang="en-US" sz="1600" dirty="0" smtClean="0">
                <a:latin typeface="黑体" pitchFamily="2" charset="-122"/>
                <a:ea typeface="黑体" pitchFamily="2" charset="-122"/>
              </a:rPr>
              <a:t>分，而不只是每天花时间背单字。</a:t>
            </a:r>
          </a:p>
          <a:p>
            <a:pPr>
              <a:lnSpc>
                <a:spcPct val="150000"/>
              </a:lnSpc>
            </a:pPr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Time-based</a:t>
            </a: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：</a:t>
            </a:r>
            <a:r>
              <a:rPr lang="zh-CN" altLang="en-US" sz="1600" dirty="0" smtClean="0">
                <a:latin typeface="黑体" pitchFamily="2" charset="-122"/>
                <a:ea typeface="黑体" pitchFamily="2" charset="-122"/>
              </a:rPr>
              <a:t>有时间性，在某段时间内完成计划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148064" y="4077072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755576" y="4221088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  <a:latin typeface="华文新魏" pitchFamily="2" charset="-122"/>
                <a:ea typeface="华文新魏" pitchFamily="2" charset="-122"/>
              </a:rPr>
              <a:t>3</a:t>
            </a: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  <a:latin typeface="华文新魏" pitchFamily="2" charset="-122"/>
                <a:ea typeface="华文新魏" pitchFamily="2" charset="-122"/>
              </a:rPr>
              <a:t>、挑选重要、但不紧急的事情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黑体" pitchFamily="2" charset="-122"/>
                <a:ea typeface="黑体" pitchFamily="2" charset="-122"/>
              </a:rPr>
              <a:t>我们常常选择先去做紧急的事，例如明天就要考试，一定会花时间去准备，不必靠年度计划来督促自己。</a:t>
            </a:r>
            <a:endParaRPr lang="en-US" altLang="zh-CN" sz="16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黑体" pitchFamily="2" charset="-122"/>
                <a:ea typeface="黑体" pitchFamily="2" charset="-122"/>
              </a:rPr>
              <a:t>但人生中有太多重要却不紧急的事，年度计划必须挑选对人生有影响力，或重要的事，例如健康、前途、累积学识、人际方面成长相关的计划。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292080" y="3501008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1085</Words>
  <Application>Microsoft Office PowerPoint</Application>
  <PresentationFormat>全屏显示(4:3)</PresentationFormat>
  <Paragraphs>58</Paragraphs>
  <Slides>16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朱雯瑜</dc:creator>
  <cp:lastModifiedBy>jingyan</cp:lastModifiedBy>
  <cp:revision>24</cp:revision>
  <dcterms:created xsi:type="dcterms:W3CDTF">2015-01-22T05:41:24Z</dcterms:created>
  <dcterms:modified xsi:type="dcterms:W3CDTF">2015-01-30T01:53:38Z</dcterms:modified>
</cp:coreProperties>
</file>