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6858000" cy="9144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2208"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2840568"/>
            <a:ext cx="5829300" cy="19600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729037" y="488951"/>
            <a:ext cx="1157288" cy="104013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7175" y="488951"/>
            <a:ext cx="3357563" cy="104013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5875867"/>
            <a:ext cx="5829300" cy="181610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42900" y="366184"/>
            <a:ext cx="6172200" cy="1524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64067"/>
            <a:ext cx="2256235" cy="154940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6400800"/>
            <a:ext cx="4114800" cy="75565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5EFE135-6ED4-4CE9-BDD5-ED8B64E3D74F}" type="datetimeFigureOut">
              <a:rPr lang="zh-CN" altLang="en-US" smtClean="0"/>
              <a:pPr/>
              <a:t>2014-10-17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5C822F-157F-4FDD-95D3-6009CDF94879}" type="slidenum">
              <a:rPr lang="zh-CN" altLang="en-US" smtClean="0"/>
              <a:pPr/>
              <a:t>‹#›</a:t>
            </a:fld>
            <a:endParaRPr lang="zh-CN"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5EFE135-6ED4-4CE9-BDD5-ED8B64E3D74F}" type="datetimeFigureOut">
              <a:rPr lang="zh-CN" altLang="en-US" smtClean="0"/>
              <a:pPr/>
              <a:t>2014-10-17</a:t>
            </a:fld>
            <a:endParaRPr lang="zh-CN" altLang="en-US"/>
          </a:p>
        </p:txBody>
      </p:sp>
      <p:sp>
        <p:nvSpPr>
          <p:cNvPr id="5" name="页脚占位符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E5C822F-157F-4FDD-95D3-6009CDF9487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6858000" cy="9144000"/>
          </a:xfrm>
          <a:prstGeom prst="rect">
            <a:avLst/>
          </a:prstGeom>
          <a:ln>
            <a:noFill/>
          </a:ln>
          <a:effectLst>
            <a:outerShdw blurRad="292100" dist="139700" dir="2700000" algn="tl" rotWithShape="0">
              <a:srgbClr val="333333">
                <a:alpha val="65000"/>
              </a:srgbClr>
            </a:outerShdw>
          </a:effectLst>
        </p:spPr>
      </p:pic>
      <p:pic>
        <p:nvPicPr>
          <p:cNvPr id="3"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4" name="Text Box 7"/>
          <p:cNvSpPr txBox="1">
            <a:spLocks noChangeArrowheads="1"/>
          </p:cNvSpPr>
          <p:nvPr/>
        </p:nvSpPr>
        <p:spPr bwMode="auto">
          <a:xfrm>
            <a:off x="3067003" y="1571604"/>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bg1"/>
                </a:solidFill>
                <a:latin typeface="Arial Black" pitchFamily="34" charset="0"/>
              </a:rPr>
              <a:t>AEM    WEEKEND   SHARING</a:t>
            </a:r>
          </a:p>
        </p:txBody>
      </p:sp>
      <p:sp>
        <p:nvSpPr>
          <p:cNvPr id="5" name="Text Box 7"/>
          <p:cNvSpPr txBox="1">
            <a:spLocks noChangeArrowheads="1"/>
          </p:cNvSpPr>
          <p:nvPr/>
        </p:nvSpPr>
        <p:spPr bwMode="auto">
          <a:xfrm>
            <a:off x="3357562" y="3929058"/>
            <a:ext cx="3286125" cy="1000274"/>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bg1"/>
                </a:solidFill>
                <a:latin typeface="Arial Black" pitchFamily="34" charset="0"/>
                <a:ea typeface="华文琥珀" pitchFamily="2" charset="-122"/>
              </a:rPr>
              <a:t>AEM</a:t>
            </a:r>
            <a:r>
              <a:rPr lang="zh-CN" altLang="en-US" sz="3200" dirty="0">
                <a:solidFill>
                  <a:schemeClr val="bg1"/>
                </a:solidFill>
                <a:latin typeface="华文琥珀" pitchFamily="2" charset="-122"/>
                <a:ea typeface="华文琥珀" pitchFamily="2" charset="-122"/>
              </a:rPr>
              <a:t>周末分享</a:t>
            </a:r>
          </a:p>
          <a:p>
            <a:pPr algn="r">
              <a:spcBef>
                <a:spcPct val="50000"/>
              </a:spcBef>
            </a:pPr>
            <a:r>
              <a:rPr lang="zh-CN" altLang="en-US" dirty="0" smtClean="0">
                <a:solidFill>
                  <a:schemeClr val="bg1"/>
                </a:solidFill>
                <a:latin typeface="华文琥珀" pitchFamily="2" charset="-122"/>
                <a:ea typeface="华文琥珀" pitchFamily="2" charset="-122"/>
              </a:rPr>
              <a:t>第 </a:t>
            </a:r>
            <a:r>
              <a:rPr lang="en-US" altLang="zh-CN" dirty="0" smtClean="0">
                <a:solidFill>
                  <a:schemeClr val="bg1"/>
                </a:solidFill>
                <a:latin typeface="华文琥珀" pitchFamily="2" charset="-122"/>
                <a:ea typeface="华文琥珀" pitchFamily="2" charset="-122"/>
              </a:rPr>
              <a:t>143</a:t>
            </a:r>
            <a:r>
              <a:rPr lang="zh-CN" altLang="en-US" dirty="0" smtClean="0">
                <a:solidFill>
                  <a:schemeClr val="bg1"/>
                </a:solidFill>
                <a:latin typeface="华文琥珀" pitchFamily="2" charset="-122"/>
                <a:ea typeface="华文琥珀" pitchFamily="2" charset="-122"/>
              </a:rPr>
              <a:t>期</a:t>
            </a:r>
            <a:endParaRPr lang="zh-CN" altLang="en-US" dirty="0">
              <a:solidFill>
                <a:schemeClr val="bg1"/>
              </a:solidFill>
              <a:latin typeface="华文琥珀" pitchFamily="2" charset="-122"/>
              <a:ea typeface="华文琥珀"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1.w.hjfile.cn/down/201108/dl20110803513125583155.jpg"/>
          <p:cNvPicPr>
            <a:picLocks noChangeAspect="1" noChangeArrowheads="1"/>
          </p:cNvPicPr>
          <p:nvPr/>
        </p:nvPicPr>
        <p:blipFill>
          <a:blip r:embed="rId2" cstate="print"/>
          <a:srcRect/>
          <a:stretch>
            <a:fillRect/>
          </a:stretch>
        </p:blipFill>
        <p:spPr bwMode="auto">
          <a:xfrm>
            <a:off x="0" y="0"/>
            <a:ext cx="6858000" cy="4857752"/>
          </a:xfrm>
          <a:prstGeom prst="rect">
            <a:avLst/>
          </a:prstGeom>
          <a:ln>
            <a:noFill/>
          </a:ln>
          <a:effectLst>
            <a:softEdge rad="112500"/>
          </a:effectLst>
        </p:spPr>
      </p:pic>
      <p:sp>
        <p:nvSpPr>
          <p:cNvPr id="4" name="矩形 3"/>
          <p:cNvSpPr/>
          <p:nvPr/>
        </p:nvSpPr>
        <p:spPr>
          <a:xfrm>
            <a:off x="571480" y="5214942"/>
            <a:ext cx="5500726" cy="2935868"/>
          </a:xfrm>
          <a:prstGeom prst="rect">
            <a:avLst/>
          </a:prstGeom>
        </p:spPr>
        <p:txBody>
          <a:bodyPr wrap="square">
            <a:spAutoFit/>
          </a:bodyPr>
          <a:lstStyle/>
          <a:p>
            <a:pPr>
              <a:lnSpc>
                <a:spcPct val="150000"/>
              </a:lnSpc>
            </a:pPr>
            <a:r>
              <a:rPr lang="zh-CN" altLang="zh-CN" dirty="0">
                <a:latin typeface="黑体" pitchFamily="2" charset="-122"/>
                <a:ea typeface="黑体" pitchFamily="2" charset="-122"/>
              </a:rPr>
              <a:t>有不少读者写信来问我：如何开始写作呢</a:t>
            </a:r>
            <a:r>
              <a:rPr lang="zh-CN" altLang="zh-CN" dirty="0" smtClean="0">
                <a:latin typeface="黑体" pitchFamily="2" charset="-122"/>
                <a:ea typeface="黑体" pitchFamily="2" charset="-122"/>
              </a:rPr>
              <a:t>？</a:t>
            </a:r>
            <a:endParaRPr lang="en-US" altLang="zh-CN" dirty="0" smtClean="0">
              <a:latin typeface="黑体" pitchFamily="2" charset="-122"/>
              <a:ea typeface="黑体" pitchFamily="2" charset="-122"/>
            </a:endParaRPr>
          </a:p>
          <a:p>
            <a:pPr>
              <a:lnSpc>
                <a:spcPct val="150000"/>
              </a:lnSpc>
            </a:pPr>
            <a:r>
              <a:rPr lang="zh-CN" altLang="zh-CN" dirty="0" smtClean="0">
                <a:latin typeface="黑体" pitchFamily="2" charset="-122"/>
                <a:ea typeface="黑体" pitchFamily="2" charset="-122"/>
              </a:rPr>
              <a:t>当</a:t>
            </a:r>
            <a:r>
              <a:rPr lang="zh-CN" altLang="zh-CN" dirty="0">
                <a:latin typeface="黑体" pitchFamily="2" charset="-122"/>
                <a:ea typeface="黑体" pitchFamily="2" charset="-122"/>
              </a:rPr>
              <a:t>我脑子里有个写作的念头，想深入思考，发现自己思路不清晰，觉得非要理清楚了才能开始写作</a:t>
            </a:r>
            <a:r>
              <a:rPr lang="zh-CN" altLang="zh-CN" dirty="0" smtClean="0">
                <a:latin typeface="黑体" pitchFamily="2" charset="-122"/>
                <a:ea typeface="黑体" pitchFamily="2" charset="-122"/>
              </a:rPr>
              <a:t>。</a:t>
            </a:r>
            <a:endParaRPr lang="en-US" altLang="zh-CN" dirty="0" smtClean="0">
              <a:latin typeface="黑体" pitchFamily="2" charset="-122"/>
              <a:ea typeface="黑体" pitchFamily="2" charset="-122"/>
            </a:endParaRPr>
          </a:p>
          <a:p>
            <a:pPr>
              <a:lnSpc>
                <a:spcPct val="150000"/>
              </a:lnSpc>
            </a:pPr>
            <a:r>
              <a:rPr lang="zh-CN" altLang="zh-CN" dirty="0" smtClean="0">
                <a:latin typeface="黑体" pitchFamily="2" charset="-122"/>
                <a:ea typeface="黑体" pitchFamily="2" charset="-122"/>
              </a:rPr>
              <a:t>一方面</a:t>
            </a:r>
            <a:r>
              <a:rPr lang="zh-CN" altLang="zh-CN" dirty="0">
                <a:latin typeface="黑体" pitchFamily="2" charset="-122"/>
                <a:ea typeface="黑体" pitchFamily="2" charset="-122"/>
              </a:rPr>
              <a:t>我觉得自己书读得太少，知识累积不够，一方面又担心自己写出来的东西太烂，很丢人，然后就一直没有动手写，拖延着，时间久了，到后来就忘记了写作这回事。</a:t>
            </a:r>
            <a:endParaRPr lang="zh-CN" altLang="en-US" dirty="0">
              <a:latin typeface="黑体" pitchFamily="2" charset="-122"/>
              <a:ea typeface="黑体" pitchFamily="2" charset="-122"/>
            </a:endParaRPr>
          </a:p>
        </p:txBody>
      </p:sp>
      <p:pic>
        <p:nvPicPr>
          <p:cNvPr id="5"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6"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00042" y="5786446"/>
            <a:ext cx="592935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也有人会一口气问我关于跑步的一大串问题：要选怎样的鞋子和跑步短裤，要什么时候跑步比较好，在哪里跑步合适，有什么教跑步的书和视频可以推荐，跑步有哪些注意事项，受伤了怎么护理，要不要找个老师教我跑步</a:t>
            </a:r>
            <a:r>
              <a:rPr kumimoji="0" lang="en-US" alt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 </a:t>
            </a:r>
            <a:endParaRPr kumimoji="0" lang="en-US" altLang="zh-CN"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32771" name="Picture 3"/>
          <p:cNvPicPr>
            <a:picLocks noChangeAspect="1" noChangeArrowheads="1"/>
          </p:cNvPicPr>
          <p:nvPr/>
        </p:nvPicPr>
        <p:blipFill>
          <a:blip r:embed="rId2" cstate="print"/>
          <a:srcRect/>
          <a:stretch>
            <a:fillRect/>
          </a:stretch>
        </p:blipFill>
        <p:spPr bwMode="auto">
          <a:xfrm>
            <a:off x="0" y="0"/>
            <a:ext cx="6858000" cy="5442433"/>
          </a:xfrm>
          <a:prstGeom prst="rect">
            <a:avLst/>
          </a:prstGeom>
          <a:ln>
            <a:noFill/>
          </a:ln>
          <a:effectLst>
            <a:softEdge rad="112500"/>
          </a:effectLst>
        </p:spPr>
      </p:pic>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cstate="print"/>
          <a:srcRect/>
          <a:stretch>
            <a:fillRect/>
          </a:stretch>
        </p:blipFill>
        <p:spPr bwMode="auto">
          <a:xfrm>
            <a:off x="-1" y="0"/>
            <a:ext cx="6859545" cy="4643438"/>
          </a:xfrm>
          <a:prstGeom prst="rect">
            <a:avLst/>
          </a:prstGeom>
          <a:ln>
            <a:noFill/>
          </a:ln>
          <a:effectLst>
            <a:softEdge rad="112500"/>
          </a:effectLst>
        </p:spPr>
      </p:pic>
      <p:sp>
        <p:nvSpPr>
          <p:cNvPr id="31748" name="Rectangle 4"/>
          <p:cNvSpPr>
            <a:spLocks noChangeArrowheads="1"/>
          </p:cNvSpPr>
          <p:nvPr/>
        </p:nvSpPr>
        <p:spPr bwMode="auto">
          <a:xfrm>
            <a:off x="428604" y="5214942"/>
            <a:ext cx="6000792" cy="34552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无论是写作，还是跑步的问题，问这些问题的人多半是完美主义者，他们做一件事常常要进行充分地前期准备。如果他们等到把这些问题都搞清楚，觉得自己万事俱备的时候才开始行动，不知道他们是不是已经老了，写不动，也跑不动了。 </a:t>
            </a:r>
            <a:endParaRPr kumimoji="0" lang="en-US" alt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endParaRPr>
          </a:p>
          <a:p>
            <a:pPr fontAlgn="base">
              <a:lnSpc>
                <a:spcPct val="150000"/>
              </a:lnSpc>
              <a:spcBef>
                <a:spcPct val="0"/>
              </a:spcBef>
              <a:spcAft>
                <a:spcPct val="0"/>
              </a:spcAft>
            </a:pPr>
            <a:r>
              <a:rPr lang="zh-CN" altLang="zh-CN" dirty="0">
                <a:latin typeface="黑体" pitchFamily="2" charset="-122"/>
                <a:ea typeface="黑体" pitchFamily="2" charset="-122"/>
              </a:rPr>
              <a:t>讲了这么多，我们可以从中总结出以下的方法，用来克服完美主义导致的拖延问题。 </a:t>
            </a:r>
          </a:p>
          <a:p>
            <a:pPr marL="0" marR="0" lvl="0" indent="0" algn="l" defTabSz="914400" rtl="0" eaLnBrk="1" fontAlgn="base" latinLnBrk="0" hangingPunct="1">
              <a:lnSpc>
                <a:spcPct val="200000"/>
              </a:lnSpc>
              <a:spcBef>
                <a:spcPct val="0"/>
              </a:spcBef>
              <a:spcAft>
                <a:spcPct val="0"/>
              </a:spcAft>
              <a:buClrTx/>
              <a:buSzTx/>
              <a:buFontTx/>
              <a:buNone/>
              <a:tabLst/>
            </a:pPr>
            <a:endParaRPr kumimoji="0" lang="zh-CN"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a:stretch>
            <a:fillRect/>
          </a:stretch>
        </p:blipFill>
        <p:spPr bwMode="auto">
          <a:xfrm>
            <a:off x="0" y="0"/>
            <a:ext cx="6858000" cy="4643438"/>
          </a:xfrm>
          <a:prstGeom prst="rect">
            <a:avLst/>
          </a:prstGeom>
          <a:ln>
            <a:noFill/>
          </a:ln>
          <a:effectLst>
            <a:softEdge rad="112500"/>
          </a:effectLst>
        </p:spPr>
      </p:pic>
      <p:sp>
        <p:nvSpPr>
          <p:cNvPr id="30722" name="Rectangle 2"/>
          <p:cNvSpPr>
            <a:spLocks noChangeArrowheads="1"/>
          </p:cNvSpPr>
          <p:nvPr/>
        </p:nvSpPr>
        <p:spPr bwMode="auto">
          <a:xfrm>
            <a:off x="285728" y="4857752"/>
            <a:ext cx="6000792"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rPr>
              <a:t>1</a:t>
            </a:r>
            <a:r>
              <a:rPr kumimoji="0" lang="zh-CN" altLang="en-US"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rPr>
              <a:t>、看看你的完美主义拖延行为是否与童年创伤有关。</a:t>
            </a:r>
            <a:endParaRPr kumimoji="0" lang="en-US" altLang="zh-CN"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通常这些创伤的背后与严厉、高标准的父母有关，父母经常采用批评式的教育，使得孩子害怕失败，他们对失败会有灾难化后果的想象，后来，拖延行为往往就成了一种自我防御的机制，用来逃避风险。</a:t>
            </a:r>
            <a:endParaRPr kumimoji="0" lang="en-US" alt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lang="zh-CN" altLang="en-US" dirty="0" smtClean="0">
                <a:solidFill>
                  <a:srgbClr val="111111"/>
                </a:solidFill>
                <a:latin typeface="黑体" pitchFamily="2" charset="-122"/>
                <a:ea typeface="黑体" pitchFamily="2" charset="-122"/>
                <a:cs typeface="Arial" pitchFamily="34" charset="0"/>
              </a:rPr>
              <a:t>如国</a:t>
            </a: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你的完美主义拖延行为是否与童年创伤有关，请先看到并且承认这份创伤，然后去治愈它。当创伤治愈后，拖延的问题可以通过建立新的习惯得到解决。</a:t>
            </a:r>
            <a:endParaRPr kumimoji="0" lang="en-US" alt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当然，这需要一个过程，请允许自己慢慢来。 </a:t>
            </a:r>
            <a:endParaRPr kumimoji="0" lang="zh-CN" altLang="en-US"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662602"/>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0" y="4286248"/>
            <a:ext cx="6858000" cy="4857752"/>
          </a:xfrm>
          <a:prstGeom prst="rect">
            <a:avLst/>
          </a:prstGeom>
          <a:ln>
            <a:noFill/>
          </a:ln>
          <a:effectLst>
            <a:softEdge rad="112500"/>
          </a:effectLst>
        </p:spPr>
      </p:pic>
      <p:sp>
        <p:nvSpPr>
          <p:cNvPr id="29700" name="Rectangle 4"/>
          <p:cNvSpPr>
            <a:spLocks noChangeArrowheads="1"/>
          </p:cNvSpPr>
          <p:nvPr/>
        </p:nvSpPr>
        <p:spPr bwMode="auto">
          <a:xfrm>
            <a:off x="357166" y="488810"/>
            <a:ext cx="6072230" cy="33085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rPr>
              <a:t>2</a:t>
            </a:r>
            <a:r>
              <a:rPr kumimoji="0" lang="zh-CN" altLang="en-US"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rPr>
              <a:t>、设定真实可及的目标。</a:t>
            </a:r>
            <a:endParaRPr kumimoji="0" lang="en-US" altLang="zh-CN"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很多完美主义者的拖延行为是因为将自己的目标制定得太大了，那些难以企及的高标准压得人无法行动。你需要看看自己是否将目标制定得太高，太不切实际了。如果是，就要进行调整，降低自己的期待，参考以往的成功经验，设定真实可完成的目标。如果有一个大目标，可以再将大目标分成几个连续的小目标，每一次小目标的完成都会增加你的自信心。 </a:t>
            </a:r>
            <a:endParaRPr kumimoji="0" lang="zh-CN" altLang="en-US"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16.sinaimg.cn/bmiddle/3d7f8344ccf3eba3539ef"/>
          <p:cNvPicPr>
            <a:picLocks noChangeAspect="1" noChangeArrowheads="1"/>
          </p:cNvPicPr>
          <p:nvPr/>
        </p:nvPicPr>
        <p:blipFill>
          <a:blip r:embed="rId2" cstate="print"/>
          <a:srcRect/>
          <a:stretch>
            <a:fillRect/>
          </a:stretch>
        </p:blipFill>
        <p:spPr bwMode="auto">
          <a:xfrm>
            <a:off x="0" y="4357686"/>
            <a:ext cx="6858000" cy="4786314"/>
          </a:xfrm>
          <a:prstGeom prst="rect">
            <a:avLst/>
          </a:prstGeom>
          <a:ln>
            <a:noFill/>
          </a:ln>
          <a:effectLst>
            <a:softEdge rad="112500"/>
          </a:effectLst>
        </p:spPr>
      </p:pic>
      <p:sp>
        <p:nvSpPr>
          <p:cNvPr id="28675" name="Rectangle 3"/>
          <p:cNvSpPr>
            <a:spLocks noChangeArrowheads="1"/>
          </p:cNvSpPr>
          <p:nvPr/>
        </p:nvSpPr>
        <p:spPr bwMode="auto">
          <a:xfrm>
            <a:off x="500042" y="642910"/>
            <a:ext cx="571504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rPr>
              <a:t>3</a:t>
            </a:r>
            <a:r>
              <a:rPr kumimoji="0" lang="zh-CN" altLang="en-US"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rPr>
              <a:t>、享受做事情的过程，而不执著于最终的结果。</a:t>
            </a:r>
            <a:endParaRPr kumimoji="0" lang="en-US" altLang="zh-CN"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做事情时，把你的关注点放到过程上，以过程为导向，积极关注自己在过程中取得成果，学习到的东西，获得的成长，并且去挖掘自己在过程中得到的乐趣。</a:t>
            </a:r>
            <a:endParaRPr kumimoji="0" lang="en-US" alt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不要与别人比较，而是与自己比较，看看今天的自己与昨天的自己相比，今年的自己与去年的自己相比，是否进步了。</a:t>
            </a:r>
            <a:endParaRPr kumimoji="0" lang="zh-CN" altLang="en-US"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srcRect/>
          <a:stretch>
            <a:fillRect/>
          </a:stretch>
        </p:blipFill>
        <p:spPr bwMode="auto">
          <a:xfrm>
            <a:off x="0" y="0"/>
            <a:ext cx="6858000" cy="4572000"/>
          </a:xfrm>
          <a:prstGeom prst="rect">
            <a:avLst/>
          </a:prstGeom>
          <a:ln>
            <a:noFill/>
          </a:ln>
          <a:effectLst>
            <a:softEdge rad="112500"/>
          </a:effectLst>
        </p:spPr>
      </p:pic>
      <p:sp>
        <p:nvSpPr>
          <p:cNvPr id="3" name="矩形 2"/>
          <p:cNvSpPr/>
          <p:nvPr/>
        </p:nvSpPr>
        <p:spPr>
          <a:xfrm>
            <a:off x="285728" y="5072066"/>
            <a:ext cx="6215106" cy="3323987"/>
          </a:xfrm>
          <a:prstGeom prst="rect">
            <a:avLst/>
          </a:prstGeom>
        </p:spPr>
        <p:txBody>
          <a:bodyPr wrap="square">
            <a:spAutoFit/>
          </a:bodyPr>
          <a:lstStyle/>
          <a:p>
            <a:pPr>
              <a:lnSpc>
                <a:spcPct val="150000"/>
              </a:lnSpc>
            </a:pPr>
            <a:r>
              <a:rPr lang="en-US" altLang="zh-CN" sz="2000" b="1" dirty="0">
                <a:solidFill>
                  <a:schemeClr val="accent1"/>
                </a:solidFill>
                <a:latin typeface="黑体" pitchFamily="2" charset="-122"/>
                <a:ea typeface="黑体" pitchFamily="2" charset="-122"/>
              </a:rPr>
              <a:t>4</a:t>
            </a:r>
            <a:r>
              <a:rPr lang="zh-CN" altLang="zh-CN" sz="2000" b="1" dirty="0">
                <a:solidFill>
                  <a:schemeClr val="accent1"/>
                </a:solidFill>
                <a:latin typeface="黑体" pitchFamily="2" charset="-122"/>
                <a:ea typeface="黑体" pitchFamily="2" charset="-122"/>
              </a:rPr>
              <a:t>、重新定义和看待失败，不把事情的</a:t>
            </a:r>
            <a:r>
              <a:rPr lang="en-US" altLang="zh-CN" sz="2000" b="1" dirty="0">
                <a:solidFill>
                  <a:schemeClr val="accent1"/>
                </a:solidFill>
                <a:latin typeface="黑体" pitchFamily="2" charset="-122"/>
                <a:ea typeface="黑体" pitchFamily="2" charset="-122"/>
              </a:rPr>
              <a:t>“</a:t>
            </a:r>
            <a:r>
              <a:rPr lang="zh-CN" altLang="zh-CN" sz="2000" b="1" dirty="0">
                <a:solidFill>
                  <a:schemeClr val="accent1"/>
                </a:solidFill>
                <a:latin typeface="黑体" pitchFamily="2" charset="-122"/>
                <a:ea typeface="黑体" pitchFamily="2" charset="-122"/>
              </a:rPr>
              <a:t>成败</a:t>
            </a:r>
            <a:r>
              <a:rPr lang="en-US" altLang="zh-CN" sz="2000" b="1" dirty="0">
                <a:solidFill>
                  <a:schemeClr val="accent1"/>
                </a:solidFill>
                <a:latin typeface="黑体" pitchFamily="2" charset="-122"/>
                <a:ea typeface="黑体" pitchFamily="2" charset="-122"/>
              </a:rPr>
              <a:t>”</a:t>
            </a:r>
            <a:r>
              <a:rPr lang="zh-CN" altLang="zh-CN" sz="2000" b="1" dirty="0">
                <a:solidFill>
                  <a:schemeClr val="accent1"/>
                </a:solidFill>
                <a:latin typeface="黑体" pitchFamily="2" charset="-122"/>
                <a:ea typeface="黑体" pitchFamily="2" charset="-122"/>
              </a:rPr>
              <a:t>与</a:t>
            </a:r>
            <a:r>
              <a:rPr lang="en-US" altLang="zh-CN" sz="2000" b="1" dirty="0">
                <a:solidFill>
                  <a:schemeClr val="accent1"/>
                </a:solidFill>
                <a:latin typeface="黑体" pitchFamily="2" charset="-122"/>
                <a:ea typeface="黑体" pitchFamily="2" charset="-122"/>
              </a:rPr>
              <a:t>“</a:t>
            </a:r>
            <a:r>
              <a:rPr lang="zh-CN" altLang="zh-CN" sz="2000" b="1" dirty="0">
                <a:solidFill>
                  <a:schemeClr val="accent1"/>
                </a:solidFill>
                <a:latin typeface="黑体" pitchFamily="2" charset="-122"/>
                <a:ea typeface="黑体" pitchFamily="2" charset="-122"/>
              </a:rPr>
              <a:t>我</a:t>
            </a:r>
            <a:r>
              <a:rPr lang="en-US" altLang="zh-CN" sz="2000" b="1" dirty="0">
                <a:solidFill>
                  <a:schemeClr val="accent1"/>
                </a:solidFill>
                <a:latin typeface="黑体" pitchFamily="2" charset="-122"/>
                <a:ea typeface="黑体" pitchFamily="2" charset="-122"/>
              </a:rPr>
              <a:t>”</a:t>
            </a:r>
            <a:r>
              <a:rPr lang="zh-CN" altLang="zh-CN" sz="2000" b="1" dirty="0">
                <a:solidFill>
                  <a:schemeClr val="accent1"/>
                </a:solidFill>
                <a:latin typeface="黑体" pitchFamily="2" charset="-122"/>
                <a:ea typeface="黑体" pitchFamily="2" charset="-122"/>
              </a:rPr>
              <a:t>的价值对等起来</a:t>
            </a:r>
            <a:r>
              <a:rPr lang="zh-CN" altLang="zh-CN" sz="2000" b="1" dirty="0" smtClean="0">
                <a:solidFill>
                  <a:schemeClr val="accent1"/>
                </a:solidFill>
                <a:latin typeface="黑体" pitchFamily="2" charset="-122"/>
                <a:ea typeface="黑体" pitchFamily="2" charset="-122"/>
              </a:rPr>
              <a:t>。</a:t>
            </a:r>
            <a:endParaRPr lang="en-US" altLang="zh-CN" sz="2000" b="1" dirty="0" smtClean="0">
              <a:solidFill>
                <a:schemeClr val="accent1"/>
              </a:solidFill>
              <a:latin typeface="黑体" pitchFamily="2" charset="-122"/>
              <a:ea typeface="黑体" pitchFamily="2" charset="-122"/>
            </a:endParaRPr>
          </a:p>
          <a:p>
            <a:pPr>
              <a:lnSpc>
                <a:spcPct val="150000"/>
              </a:lnSpc>
            </a:pPr>
            <a:r>
              <a:rPr lang="zh-CN" altLang="zh-CN" sz="2000" dirty="0" smtClean="0">
                <a:latin typeface="黑体" pitchFamily="2" charset="-122"/>
                <a:ea typeface="黑体" pitchFamily="2" charset="-122"/>
              </a:rPr>
              <a:t>前面</a:t>
            </a:r>
            <a:r>
              <a:rPr lang="zh-CN" altLang="zh-CN" sz="2000" dirty="0">
                <a:latin typeface="黑体" pitchFamily="2" charset="-122"/>
                <a:ea typeface="黑体" pitchFamily="2" charset="-122"/>
              </a:rPr>
              <a:t>讲到适应不良的完美主义者会把事情的失败和自我价值完全等同起来</a:t>
            </a:r>
            <a:r>
              <a:rPr lang="zh-CN" altLang="zh-CN" sz="2000" dirty="0" smtClean="0">
                <a:latin typeface="黑体" pitchFamily="2" charset="-122"/>
                <a:ea typeface="黑体" pitchFamily="2" charset="-122"/>
              </a:rPr>
              <a:t>。</a:t>
            </a:r>
            <a:endParaRPr lang="en-US" altLang="zh-CN" sz="2000" dirty="0" smtClean="0">
              <a:latin typeface="黑体" pitchFamily="2" charset="-122"/>
              <a:ea typeface="黑体" pitchFamily="2" charset="-122"/>
            </a:endParaRPr>
          </a:p>
          <a:p>
            <a:pPr>
              <a:lnSpc>
                <a:spcPct val="150000"/>
              </a:lnSpc>
            </a:pPr>
            <a:r>
              <a:rPr lang="zh-CN" altLang="zh-CN" sz="2000" dirty="0" smtClean="0">
                <a:latin typeface="黑体" pitchFamily="2" charset="-122"/>
                <a:ea typeface="黑体" pitchFamily="2" charset="-122"/>
              </a:rPr>
              <a:t>因此</a:t>
            </a:r>
            <a:r>
              <a:rPr lang="zh-CN" altLang="zh-CN" sz="2000" dirty="0">
                <a:latin typeface="黑体" pitchFamily="2" charset="-122"/>
                <a:ea typeface="黑体" pitchFamily="2" charset="-122"/>
              </a:rPr>
              <a:t>，要克服拖延，完美主义者除了看重过程，还要把事情的成败与否与自己这个人本身的价值区分开来，</a:t>
            </a:r>
            <a:r>
              <a:rPr lang="en-US" altLang="zh-CN" sz="2000" dirty="0">
                <a:latin typeface="黑体" pitchFamily="2" charset="-122"/>
                <a:ea typeface="黑体" pitchFamily="2" charset="-122"/>
              </a:rPr>
              <a:t>“</a:t>
            </a:r>
            <a:r>
              <a:rPr lang="zh-CN" altLang="zh-CN" sz="2000" dirty="0">
                <a:latin typeface="黑体" pitchFamily="2" charset="-122"/>
                <a:ea typeface="黑体" pitchFamily="2" charset="-122"/>
              </a:rPr>
              <a:t>我做的事情失败了</a:t>
            </a:r>
            <a:r>
              <a:rPr lang="en-US" altLang="zh-CN" sz="2000" dirty="0">
                <a:latin typeface="黑体" pitchFamily="2" charset="-122"/>
                <a:ea typeface="黑体" pitchFamily="2" charset="-122"/>
              </a:rPr>
              <a:t>”</a:t>
            </a:r>
            <a:r>
              <a:rPr lang="zh-CN" altLang="zh-CN" sz="2000" dirty="0">
                <a:latin typeface="黑体" pitchFamily="2" charset="-122"/>
                <a:ea typeface="黑体" pitchFamily="2" charset="-122"/>
              </a:rPr>
              <a:t>并不等于</a:t>
            </a:r>
            <a:r>
              <a:rPr lang="en-US" altLang="zh-CN" sz="2000" dirty="0">
                <a:latin typeface="黑体" pitchFamily="2" charset="-122"/>
                <a:ea typeface="黑体" pitchFamily="2" charset="-122"/>
              </a:rPr>
              <a:t>“</a:t>
            </a:r>
            <a:r>
              <a:rPr lang="zh-CN" altLang="zh-CN" sz="2000" dirty="0">
                <a:latin typeface="黑体" pitchFamily="2" charset="-122"/>
                <a:ea typeface="黑体" pitchFamily="2" charset="-122"/>
              </a:rPr>
              <a:t>我这个人失败了</a:t>
            </a:r>
            <a:r>
              <a:rPr lang="en-US" altLang="zh-CN" sz="2000" dirty="0">
                <a:latin typeface="黑体" pitchFamily="2" charset="-122"/>
                <a:ea typeface="黑体" pitchFamily="2" charset="-122"/>
              </a:rPr>
              <a:t>”</a:t>
            </a:r>
            <a:r>
              <a:rPr lang="zh-CN" altLang="zh-CN" sz="2000" dirty="0" smtClean="0">
                <a:latin typeface="黑体" pitchFamily="2" charset="-122"/>
                <a:ea typeface="黑体" pitchFamily="2" charset="-122"/>
              </a:rPr>
              <a:t>。</a:t>
            </a:r>
            <a:endParaRPr lang="zh-CN" altLang="en-US" sz="2000" dirty="0">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cstate="print"/>
          <a:srcRect/>
          <a:stretch>
            <a:fillRect/>
          </a:stretch>
        </p:blipFill>
        <p:spPr bwMode="auto">
          <a:xfrm>
            <a:off x="0" y="4357686"/>
            <a:ext cx="6858000" cy="4786314"/>
          </a:xfrm>
          <a:prstGeom prst="rect">
            <a:avLst/>
          </a:prstGeom>
          <a:ln>
            <a:noFill/>
          </a:ln>
          <a:effectLst>
            <a:softEdge rad="112500"/>
          </a:effectLst>
        </p:spPr>
      </p:pic>
      <p:sp>
        <p:nvSpPr>
          <p:cNvPr id="26626" name="Rectangle 2"/>
          <p:cNvSpPr>
            <a:spLocks noChangeArrowheads="1"/>
          </p:cNvSpPr>
          <p:nvPr/>
        </p:nvSpPr>
        <p:spPr bwMode="auto">
          <a:xfrm>
            <a:off x="428604" y="571472"/>
            <a:ext cx="6000792"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rPr>
              <a:t>5</a:t>
            </a:r>
            <a:r>
              <a:rPr kumimoji="0" lang="zh-CN" altLang="en-US"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rPr>
              <a:t>、不因自己不能高标准地完成某项任务而破罐破摔，彻底放弃。</a:t>
            </a:r>
            <a:endParaRPr kumimoji="0" lang="en-US" altLang="zh-CN"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很多完美主义者都有一个不好的习惯，一旦打破自己的计划或者约定，他们就破罐破摔，彻底放弃，他们承受失败的能力几乎等于</a:t>
            </a:r>
            <a:r>
              <a:rPr kumimoji="0" lang="en-US" alt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0</a:t>
            </a: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a:t>
            </a:r>
            <a:endParaRPr kumimoji="0" lang="en-US" alt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他们喜欢不断地重新开始，相信明天就会完美了，当打破约定后，你可以有其他的选择，比如重新调整计划，比如允许自己不完美，再比如选择完成而非完美。 </a:t>
            </a:r>
            <a:endParaRPr kumimoji="0" lang="zh-CN" altLang="en-US"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news.cjn.cn/sywh/201301/W020130130400269038817.jpg"/>
          <p:cNvPicPr>
            <a:picLocks noChangeAspect="1" noChangeArrowheads="1"/>
          </p:cNvPicPr>
          <p:nvPr/>
        </p:nvPicPr>
        <p:blipFill>
          <a:blip r:embed="rId2" cstate="print"/>
          <a:srcRect/>
          <a:stretch>
            <a:fillRect/>
          </a:stretch>
        </p:blipFill>
        <p:spPr bwMode="auto">
          <a:xfrm>
            <a:off x="0" y="0"/>
            <a:ext cx="6858000" cy="4714876"/>
          </a:xfrm>
          <a:prstGeom prst="rect">
            <a:avLst/>
          </a:prstGeom>
          <a:ln>
            <a:noFill/>
          </a:ln>
          <a:effectLst>
            <a:softEdge rad="112500"/>
          </a:effectLst>
        </p:spPr>
      </p:pic>
      <p:sp>
        <p:nvSpPr>
          <p:cNvPr id="25603" name="Rectangle 3"/>
          <p:cNvSpPr>
            <a:spLocks noChangeArrowheads="1"/>
          </p:cNvSpPr>
          <p:nvPr/>
        </p:nvSpPr>
        <p:spPr bwMode="auto">
          <a:xfrm>
            <a:off x="428604" y="5211555"/>
            <a:ext cx="585791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rPr>
              <a:t>6</a:t>
            </a:r>
            <a:r>
              <a:rPr kumimoji="0" lang="zh-CN" altLang="en-US"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rPr>
              <a:t>、立即行动，先开始再说。</a:t>
            </a:r>
            <a:endParaRPr kumimoji="0" lang="en-US" altLang="zh-CN" sz="2000" b="1" i="0" u="none" strike="noStrike" cap="none" normalizeH="0" baseline="0" dirty="0" smtClean="0">
              <a:ln>
                <a:noFill/>
              </a:ln>
              <a:solidFill>
                <a:schemeClr val="accent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这一点对所有的拖延症患者都合适，尤其合适那类做事情要万事俱备的完美主义拖延人士。什么事情，拖得你心烦又痛苦，立即行动，先开始再说。</a:t>
            </a:r>
            <a:endParaRPr kumimoji="0" lang="en-US" alt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前面提到有人问我何时开始写作或者何时开始跑步，我往往回答：现在。</a:t>
            </a:r>
            <a:endParaRPr kumimoji="0" lang="en-US" alt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现在就是最好的时间，开始吧。</a:t>
            </a:r>
            <a:endParaRPr kumimoji="0" lang="zh-CN" altLang="en-US"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a:stretch>
            <a:fillRect/>
          </a:stretch>
        </p:blipFill>
        <p:spPr bwMode="auto">
          <a:xfrm>
            <a:off x="0" y="0"/>
            <a:ext cx="6902202" cy="5143504"/>
          </a:xfrm>
          <a:prstGeom prst="rect">
            <a:avLst/>
          </a:prstGeom>
          <a:ln>
            <a:noFill/>
          </a:ln>
          <a:effectLst>
            <a:softEdge rad="112500"/>
          </a:effectLst>
        </p:spPr>
      </p:pic>
      <p:sp>
        <p:nvSpPr>
          <p:cNvPr id="24578" name="Rectangle 2"/>
          <p:cNvSpPr>
            <a:spLocks noChangeArrowheads="1"/>
          </p:cNvSpPr>
          <p:nvPr/>
        </p:nvSpPr>
        <p:spPr bwMode="auto">
          <a:xfrm>
            <a:off x="571480" y="5702050"/>
            <a:ext cx="5572140" cy="1828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zh-CN" sz="2000" i="0" u="none" strike="noStrike" cap="none" normalizeH="0" baseline="0" dirty="0" smtClean="0">
                <a:ln>
                  <a:noFill/>
                </a:ln>
                <a:solidFill>
                  <a:srgbClr val="111111"/>
                </a:solidFill>
                <a:effectLst/>
                <a:latin typeface="黑体" pitchFamily="2" charset="-122"/>
                <a:ea typeface="黑体" pitchFamily="2" charset="-122"/>
                <a:cs typeface="Arial" pitchFamily="34" charset="0"/>
              </a:rPr>
              <a:t>西方有句谚语叫做：</a:t>
            </a:r>
            <a:endParaRPr kumimoji="0" lang="en-US" altLang="zh-CN" sz="2000" i="0" u="none" strike="noStrike" cap="none" normalizeH="0" baseline="0" dirty="0" smtClean="0">
              <a:ln>
                <a:noFill/>
              </a:ln>
              <a:solidFill>
                <a:srgbClr val="111111"/>
              </a:solidFill>
              <a:effectLst/>
              <a:latin typeface="黑体" pitchFamily="2" charset="-122"/>
              <a:ea typeface="黑体" pitchFamily="2" charset="-122"/>
              <a:cs typeface="Arial" pitchFamily="34"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zh-CN" altLang="en-US" sz="2000" i="0" u="none" strike="noStrike" cap="none" normalizeH="0" baseline="0" dirty="0" smtClean="0">
                <a:ln>
                  <a:noFill/>
                </a:ln>
                <a:solidFill>
                  <a:srgbClr val="111111"/>
                </a:solidFill>
                <a:effectLst/>
                <a:latin typeface="黑体" pitchFamily="2" charset="-122"/>
                <a:ea typeface="黑体" pitchFamily="2" charset="-122"/>
                <a:cs typeface="Arial" pitchFamily="34" charset="0"/>
              </a:rPr>
              <a:t>“</a:t>
            </a:r>
            <a:r>
              <a:rPr kumimoji="0" lang="en-US" altLang="zh-CN" sz="2000" i="0" u="none" strike="noStrike" cap="none" normalizeH="0" baseline="0" dirty="0" smtClean="0">
                <a:ln>
                  <a:noFill/>
                </a:ln>
                <a:solidFill>
                  <a:srgbClr val="111111"/>
                </a:solidFill>
                <a:effectLst/>
                <a:latin typeface="黑体" pitchFamily="2" charset="-122"/>
                <a:ea typeface="黑体" pitchFamily="2" charset="-122"/>
                <a:cs typeface="Arial" pitchFamily="34" charset="0"/>
              </a:rPr>
              <a:t>waiting for life is waiting for die”</a:t>
            </a:r>
          </a:p>
          <a:p>
            <a:pPr marL="0" marR="0" lvl="0" indent="0" algn="ctr" defTabSz="914400" rtl="0" eaLnBrk="1" fontAlgn="base" latinLnBrk="0" hangingPunct="1">
              <a:lnSpc>
                <a:spcPct val="200000"/>
              </a:lnSpc>
              <a:spcBef>
                <a:spcPct val="0"/>
              </a:spcBef>
              <a:spcAft>
                <a:spcPct val="0"/>
              </a:spcAft>
              <a:buClrTx/>
              <a:buSzTx/>
              <a:buFontTx/>
              <a:buNone/>
              <a:tabLst/>
            </a:pPr>
            <a:r>
              <a:rPr kumimoji="0" lang="zh-CN" altLang="en-US" sz="2000" i="0" u="none" strike="noStrike" cap="none" normalizeH="0" baseline="0" dirty="0" smtClean="0">
                <a:ln>
                  <a:noFill/>
                </a:ln>
                <a:solidFill>
                  <a:srgbClr val="111111"/>
                </a:solidFill>
                <a:effectLst/>
                <a:latin typeface="黑体" pitchFamily="2" charset="-122"/>
                <a:ea typeface="黑体" pitchFamily="2" charset="-122"/>
                <a:cs typeface="Arial" pitchFamily="34" charset="0"/>
              </a:rPr>
              <a:t>等待生命就是等待死亡。 </a:t>
            </a:r>
            <a:endParaRPr kumimoji="0" lang="zh-CN" altLang="en-US" sz="2000" i="0" u="none" strike="noStrike" cap="none" normalizeH="0" baseline="0" dirty="0" smtClean="0">
              <a:ln>
                <a:noFill/>
              </a:ln>
              <a:solidFill>
                <a:schemeClr val="tx1"/>
              </a:solidFill>
              <a:effectLst/>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6858000" cy="5572132"/>
          </a:xfrm>
          <a:prstGeom prst="rect">
            <a:avLst/>
          </a:prstGeom>
          <a:ln>
            <a:noFill/>
          </a:ln>
          <a:effectLst>
            <a:softEdge rad="112500"/>
          </a:effectLst>
        </p:spPr>
      </p:pic>
      <p:sp>
        <p:nvSpPr>
          <p:cNvPr id="8" name="矩形 7"/>
          <p:cNvSpPr/>
          <p:nvPr/>
        </p:nvSpPr>
        <p:spPr>
          <a:xfrm>
            <a:off x="428604" y="5643570"/>
            <a:ext cx="6143668" cy="3323987"/>
          </a:xfrm>
          <a:prstGeom prst="rect">
            <a:avLst/>
          </a:prstGeom>
        </p:spPr>
        <p:txBody>
          <a:bodyPr wrap="square">
            <a:spAutoFit/>
          </a:bodyPr>
          <a:lstStyle/>
          <a:p>
            <a:pPr>
              <a:lnSpc>
                <a:spcPct val="150000"/>
              </a:lnSpc>
            </a:pPr>
            <a:r>
              <a:rPr lang="zh-CN" altLang="zh-CN" sz="2000" dirty="0">
                <a:latin typeface="黑体" pitchFamily="2" charset="-122"/>
                <a:ea typeface="黑体" pitchFamily="2" charset="-122"/>
              </a:rPr>
              <a:t>有个女友去年刚入夏时就想学游泳</a:t>
            </a:r>
            <a:r>
              <a:rPr lang="zh-CN" altLang="zh-CN" sz="2000" dirty="0" smtClean="0">
                <a:latin typeface="黑体" pitchFamily="2" charset="-122"/>
                <a:ea typeface="黑体" pitchFamily="2" charset="-122"/>
              </a:rPr>
              <a:t>。</a:t>
            </a:r>
            <a:endParaRPr lang="en-US" altLang="zh-CN" sz="2000" dirty="0" smtClean="0">
              <a:latin typeface="黑体" pitchFamily="2" charset="-122"/>
              <a:ea typeface="黑体" pitchFamily="2" charset="-122"/>
            </a:endParaRPr>
          </a:p>
          <a:p>
            <a:pPr>
              <a:lnSpc>
                <a:spcPct val="150000"/>
              </a:lnSpc>
            </a:pPr>
            <a:r>
              <a:rPr lang="zh-CN" altLang="zh-CN" sz="2000" dirty="0" smtClean="0">
                <a:latin typeface="黑体" pitchFamily="2" charset="-122"/>
                <a:ea typeface="黑体" pitchFamily="2" charset="-122"/>
              </a:rPr>
              <a:t>她</a:t>
            </a:r>
            <a:r>
              <a:rPr lang="zh-CN" altLang="zh-CN" sz="2000" dirty="0">
                <a:latin typeface="黑体" pitchFamily="2" charset="-122"/>
                <a:ea typeface="黑体" pitchFamily="2" charset="-122"/>
              </a:rPr>
              <a:t>先在网上搜索和浏览</a:t>
            </a:r>
            <a:r>
              <a:rPr lang="en-US" altLang="zh-CN" sz="2000" dirty="0">
                <a:latin typeface="黑体" pitchFamily="2" charset="-122"/>
                <a:ea typeface="黑体" pitchFamily="2" charset="-122"/>
              </a:rPr>
              <a:t>“</a:t>
            </a:r>
            <a:r>
              <a:rPr lang="zh-CN" altLang="zh-CN" sz="2000" dirty="0">
                <a:latin typeface="黑体" pitchFamily="2" charset="-122"/>
                <a:ea typeface="黑体" pitchFamily="2" charset="-122"/>
              </a:rPr>
              <a:t>如何挑选合适的游泳装备</a:t>
            </a:r>
            <a:r>
              <a:rPr lang="en-US" altLang="zh-CN" sz="2000" dirty="0" smtClean="0">
                <a:latin typeface="黑体" pitchFamily="2" charset="-122"/>
                <a:ea typeface="黑体" pitchFamily="2" charset="-122"/>
              </a:rPr>
              <a:t>”</a:t>
            </a:r>
            <a:r>
              <a:rPr lang="zh-CN" altLang="en-US" sz="2000" dirty="0" smtClean="0">
                <a:latin typeface="黑体" pitchFamily="2" charset="-122"/>
                <a:ea typeface="黑体" pitchFamily="2" charset="-122"/>
              </a:rPr>
              <a:t>，</a:t>
            </a:r>
            <a:r>
              <a:rPr lang="zh-CN" altLang="zh-CN" sz="2000" dirty="0" smtClean="0">
                <a:latin typeface="黑体" pitchFamily="2" charset="-122"/>
                <a:ea typeface="黑体" pitchFamily="2" charset="-122"/>
              </a:rPr>
              <a:t> 觉得</a:t>
            </a:r>
            <a:r>
              <a:rPr lang="zh-CN" altLang="zh-CN" sz="2000" dirty="0">
                <a:latin typeface="黑体" pitchFamily="2" charset="-122"/>
                <a:ea typeface="黑体" pitchFamily="2" charset="-122"/>
              </a:rPr>
              <a:t>自己掌握挑选技能之后，她开始上淘宝购物</a:t>
            </a:r>
            <a:r>
              <a:rPr lang="zh-CN" altLang="zh-CN" sz="2000" dirty="0" smtClean="0">
                <a:latin typeface="黑体" pitchFamily="2" charset="-122"/>
                <a:ea typeface="黑体" pitchFamily="2" charset="-122"/>
              </a:rPr>
              <a:t>，挑</a:t>
            </a:r>
            <a:r>
              <a:rPr lang="zh-CN" altLang="zh-CN" sz="2000" dirty="0">
                <a:latin typeface="黑体" pitchFamily="2" charset="-122"/>
                <a:ea typeface="黑体" pitchFamily="2" charset="-122"/>
              </a:rPr>
              <a:t>了好几个晚上，终于买好了泳衣、泳镜、救生圈等装备</a:t>
            </a:r>
            <a:r>
              <a:rPr lang="zh-CN" altLang="zh-CN" sz="2000" dirty="0" smtClean="0">
                <a:latin typeface="黑体" pitchFamily="2" charset="-122"/>
                <a:ea typeface="黑体" pitchFamily="2" charset="-122"/>
              </a:rPr>
              <a:t>。</a:t>
            </a:r>
            <a:endParaRPr lang="en-US" altLang="zh-CN" sz="2000" dirty="0">
              <a:latin typeface="黑体" pitchFamily="2" charset="-122"/>
              <a:ea typeface="黑体" pitchFamily="2" charset="-122"/>
            </a:endParaRPr>
          </a:p>
          <a:p>
            <a:pPr>
              <a:lnSpc>
                <a:spcPct val="150000"/>
              </a:lnSpc>
            </a:pPr>
            <a:r>
              <a:rPr lang="zh-CN" altLang="zh-CN" sz="2000" dirty="0">
                <a:latin typeface="黑体" pitchFamily="2" charset="-122"/>
                <a:ea typeface="黑体" pitchFamily="2" charset="-122"/>
              </a:rPr>
              <a:t>接着她还看了网上游泳教学的视频，自己跟着视频练习游泳的姿势</a:t>
            </a:r>
            <a:r>
              <a:rPr lang="zh-CN" altLang="zh-CN" sz="2000" dirty="0" smtClean="0">
                <a:latin typeface="黑体" pitchFamily="2" charset="-122"/>
                <a:ea typeface="黑体" pitchFamily="2" charset="-122"/>
              </a:rPr>
              <a:t>。</a:t>
            </a:r>
            <a:endParaRPr lang="en-US" altLang="zh-CN" sz="2000" dirty="0" smtClean="0">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a:stretch>
            <a:fillRect/>
          </a:stretch>
        </p:blipFill>
        <p:spPr bwMode="auto">
          <a:xfrm>
            <a:off x="0" y="0"/>
            <a:ext cx="6866200" cy="4714876"/>
          </a:xfrm>
          <a:prstGeom prst="rect">
            <a:avLst/>
          </a:prstGeom>
          <a:ln>
            <a:noFill/>
          </a:ln>
          <a:effectLst>
            <a:softEdge rad="112500"/>
          </a:effectLst>
        </p:spPr>
      </p:pic>
      <p:pic>
        <p:nvPicPr>
          <p:cNvPr id="3"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4" name="Text Box 6"/>
          <p:cNvSpPr txBox="1">
            <a:spLocks noChangeArrowheads="1"/>
          </p:cNvSpPr>
          <p:nvPr/>
        </p:nvSpPr>
        <p:spPr bwMode="auto">
          <a:xfrm>
            <a:off x="1071578" y="5643570"/>
            <a:ext cx="4714876" cy="2308324"/>
          </a:xfrm>
          <a:prstGeom prst="rect">
            <a:avLst/>
          </a:prstGeom>
          <a:noFill/>
          <a:ln w="9525" algn="ctr">
            <a:noFill/>
            <a:miter lim="800000"/>
            <a:headEnd/>
            <a:tailEnd/>
          </a:ln>
        </p:spPr>
        <p:txBody>
          <a:bodyPr wrap="square">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6000" dirty="0">
                <a:solidFill>
                  <a:srgbClr val="0070C0"/>
                </a:solidFill>
                <a:latin typeface="华文楷体" pitchFamily="2" charset="-122"/>
                <a:ea typeface="华文楷体" pitchFamily="2" charset="-122"/>
              </a:rPr>
              <a:t>周末愉快！</a:t>
            </a:r>
          </a:p>
          <a:p>
            <a:pPr algn="ctr">
              <a:spcBef>
                <a:spcPct val="50000"/>
              </a:spcBef>
            </a:pPr>
            <a:r>
              <a:rPr lang="zh-CN" altLang="en-US" sz="3600" dirty="0">
                <a:solidFill>
                  <a:srgbClr val="0070C0"/>
                </a:solidFill>
                <a:latin typeface="华文楷体" pitchFamily="2" charset="-122"/>
                <a:ea typeface="华文楷体" pitchFamily="2" charset="-122"/>
              </a:rPr>
              <a:t>共创  共进  共赢  共享</a:t>
            </a:r>
          </a:p>
          <a:p>
            <a:pPr algn="r">
              <a:spcBef>
                <a:spcPct val="50000"/>
              </a:spcBef>
            </a:pPr>
            <a:r>
              <a:rPr lang="en-US" altLang="zh-CN" sz="2000" dirty="0">
                <a:solidFill>
                  <a:srgbClr val="0070C0"/>
                </a:solidFill>
                <a:latin typeface="华文楷体" pitchFamily="2" charset="-122"/>
                <a:ea typeface="华文楷体" pitchFamily="2" charset="-122"/>
              </a:rPr>
              <a:t>AEM</a:t>
            </a:r>
            <a:r>
              <a:rPr lang="zh-CN" altLang="en-US" sz="2000" dirty="0">
                <a:solidFill>
                  <a:srgbClr val="0070C0"/>
                </a:solidFill>
                <a:latin typeface="华文楷体" pitchFamily="2" charset="-122"/>
                <a:ea typeface="华文楷体" pitchFamily="2" charset="-122"/>
              </a:rPr>
              <a:t>科技人力资源部</a:t>
            </a:r>
          </a:p>
        </p:txBody>
      </p:sp>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正在游泳的女人图片"/>
          <p:cNvPicPr>
            <a:picLocks noChangeAspect="1" noChangeArrowheads="1"/>
          </p:cNvPicPr>
          <p:nvPr/>
        </p:nvPicPr>
        <p:blipFill>
          <a:blip r:embed="rId2" cstate="print"/>
          <a:srcRect/>
          <a:stretch>
            <a:fillRect/>
          </a:stretch>
        </p:blipFill>
        <p:spPr bwMode="auto">
          <a:xfrm>
            <a:off x="-8977" y="0"/>
            <a:ext cx="6866977" cy="5000628"/>
          </a:xfrm>
          <a:prstGeom prst="rect">
            <a:avLst/>
          </a:prstGeom>
          <a:ln>
            <a:noFill/>
          </a:ln>
          <a:effectLst>
            <a:softEdge rad="112500"/>
          </a:effectLst>
        </p:spPr>
      </p:pic>
      <p:sp>
        <p:nvSpPr>
          <p:cNvPr id="6" name="矩形 5"/>
          <p:cNvSpPr/>
          <p:nvPr/>
        </p:nvSpPr>
        <p:spPr>
          <a:xfrm>
            <a:off x="357166" y="5572132"/>
            <a:ext cx="6072230" cy="2816156"/>
          </a:xfrm>
          <a:prstGeom prst="rect">
            <a:avLst/>
          </a:prstGeom>
        </p:spPr>
        <p:txBody>
          <a:bodyPr wrap="square">
            <a:spAutoFit/>
          </a:bodyPr>
          <a:lstStyle/>
          <a:p>
            <a:pPr>
              <a:lnSpc>
                <a:spcPct val="150000"/>
              </a:lnSpc>
            </a:pPr>
            <a:r>
              <a:rPr lang="zh-CN" altLang="zh-CN" sz="2000" dirty="0" smtClean="0">
                <a:latin typeface="黑体" pitchFamily="2" charset="-122"/>
                <a:ea typeface="黑体" pitchFamily="2" charset="-122"/>
              </a:rPr>
              <a:t>然后她跑了附近几个游泳馆咨询学习游泳的一些情况，班级的规模如何，老师的水准以及</a:t>
            </a:r>
            <a:r>
              <a:rPr lang="en-US" altLang="zh-CN" sz="2000" dirty="0" smtClean="0">
                <a:latin typeface="黑体" pitchFamily="2" charset="-122"/>
                <a:ea typeface="黑体" pitchFamily="2" charset="-122"/>
              </a:rPr>
              <a:t>……</a:t>
            </a:r>
          </a:p>
          <a:p>
            <a:pPr>
              <a:lnSpc>
                <a:spcPct val="150000"/>
              </a:lnSpc>
            </a:pPr>
            <a:r>
              <a:rPr lang="zh-CN" altLang="zh-CN" sz="2000" dirty="0">
                <a:latin typeface="黑体" pitchFamily="2" charset="-122"/>
                <a:ea typeface="黑体" pitchFamily="2" charset="-122"/>
              </a:rPr>
              <a:t>等到所有的信息她都觉得自己了解好了，各方面都准备充分了，认为自己真正可以开始学游泳时，夏天已经过去了，游泳池的水变得太冷不适合游了</a:t>
            </a:r>
            <a:r>
              <a:rPr lang="zh-CN" altLang="zh-CN" sz="2000" dirty="0" smtClean="0">
                <a:latin typeface="黑体" pitchFamily="2" charset="-122"/>
                <a:ea typeface="黑体" pitchFamily="2" charset="-122"/>
              </a:rPr>
              <a:t>。</a:t>
            </a:r>
            <a:endParaRPr lang="en-US" altLang="zh-CN" sz="2000" dirty="0" smtClean="0">
              <a:latin typeface="黑体" pitchFamily="2" charset="-122"/>
              <a:ea typeface="黑体" pitchFamily="2" charset="-122"/>
            </a:endParaRPr>
          </a:p>
          <a:p>
            <a:pPr>
              <a:lnSpc>
                <a:spcPct val="150000"/>
              </a:lnSpc>
            </a:pPr>
            <a:endParaRPr lang="zh-CN" altLang="en-US" dirty="0">
              <a:latin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2" cstate="print"/>
          <a:srcRect/>
          <a:stretch>
            <a:fillRect/>
          </a:stretch>
        </p:blipFill>
        <p:spPr bwMode="auto">
          <a:xfrm>
            <a:off x="0" y="0"/>
            <a:ext cx="6858000" cy="4714876"/>
          </a:xfrm>
          <a:prstGeom prst="rect">
            <a:avLst/>
          </a:prstGeom>
          <a:ln>
            <a:noFill/>
          </a:ln>
          <a:effectLst>
            <a:softEdge rad="112500"/>
          </a:effectLst>
        </p:spPr>
      </p:pic>
      <p:sp>
        <p:nvSpPr>
          <p:cNvPr id="4" name="矩形 3"/>
          <p:cNvSpPr/>
          <p:nvPr/>
        </p:nvSpPr>
        <p:spPr>
          <a:xfrm>
            <a:off x="428604" y="4955024"/>
            <a:ext cx="6072230" cy="4158190"/>
          </a:xfrm>
          <a:prstGeom prst="rect">
            <a:avLst/>
          </a:prstGeom>
        </p:spPr>
        <p:txBody>
          <a:bodyPr wrap="square">
            <a:spAutoFit/>
          </a:bodyPr>
          <a:lstStyle/>
          <a:p>
            <a:pPr>
              <a:lnSpc>
                <a:spcPct val="150000"/>
              </a:lnSpc>
            </a:pPr>
            <a:r>
              <a:rPr lang="zh-CN" altLang="zh-CN" sz="2000" dirty="0" smtClean="0">
                <a:latin typeface="黑体" pitchFamily="2" charset="-122"/>
                <a:ea typeface="黑体" pitchFamily="2" charset="-122"/>
              </a:rPr>
              <a:t>而她做了漫长一夏的准备，却一次也没有下过水，买的那些装备一次也没有用，这些装备连同她学游泳的热情一并被放进了衣柜里。当然，她还是不会游泳。</a:t>
            </a:r>
            <a:endParaRPr lang="en-US" altLang="zh-CN" sz="2000" dirty="0" smtClean="0">
              <a:latin typeface="黑体" pitchFamily="2" charset="-122"/>
              <a:ea typeface="黑体" pitchFamily="2" charset="-122"/>
            </a:endParaRPr>
          </a:p>
          <a:p>
            <a:pPr>
              <a:lnSpc>
                <a:spcPct val="150000"/>
              </a:lnSpc>
            </a:pPr>
            <a:r>
              <a:rPr lang="zh-CN" altLang="zh-CN" sz="2000" dirty="0" smtClean="0">
                <a:latin typeface="黑体" pitchFamily="2" charset="-122"/>
                <a:ea typeface="黑体" pitchFamily="2" charset="-122"/>
              </a:rPr>
              <a:t>这个</a:t>
            </a:r>
            <a:r>
              <a:rPr lang="zh-CN" altLang="zh-CN" sz="2000" dirty="0">
                <a:latin typeface="黑体" pitchFamily="2" charset="-122"/>
                <a:ea typeface="黑体" pitchFamily="2" charset="-122"/>
              </a:rPr>
              <a:t>故事用一句话总结：</a:t>
            </a:r>
            <a:r>
              <a:rPr lang="en-US" altLang="zh-CN" sz="2000" dirty="0">
                <a:latin typeface="黑体" pitchFamily="2" charset="-122"/>
                <a:ea typeface="黑体" pitchFamily="2" charset="-122"/>
              </a:rPr>
              <a:t>“</a:t>
            </a:r>
            <a:r>
              <a:rPr lang="zh-CN" altLang="zh-CN" sz="2000" dirty="0">
                <a:latin typeface="黑体" pitchFamily="2" charset="-122"/>
                <a:ea typeface="黑体" pitchFamily="2" charset="-122"/>
              </a:rPr>
              <a:t>要学会游泳，就必须下水</a:t>
            </a:r>
            <a:r>
              <a:rPr lang="en-US" altLang="zh-CN" sz="2000" dirty="0">
                <a:latin typeface="黑体" pitchFamily="2" charset="-122"/>
                <a:ea typeface="黑体" pitchFamily="2" charset="-122"/>
              </a:rPr>
              <a:t>”</a:t>
            </a:r>
            <a:r>
              <a:rPr lang="zh-CN" altLang="zh-CN" sz="2000" dirty="0">
                <a:latin typeface="黑体" pitchFamily="2" charset="-122"/>
                <a:ea typeface="黑体" pitchFamily="2" charset="-122"/>
              </a:rPr>
              <a:t>。据说这是列宁的名言，很多人把它当成座右铭</a:t>
            </a:r>
            <a:r>
              <a:rPr lang="zh-CN" altLang="zh-CN" sz="2000" dirty="0" smtClean="0">
                <a:latin typeface="黑体" pitchFamily="2" charset="-122"/>
                <a:ea typeface="黑体" pitchFamily="2" charset="-122"/>
              </a:rPr>
              <a:t>。</a:t>
            </a:r>
            <a:endParaRPr lang="en-US" altLang="zh-CN" sz="2000" dirty="0" smtClean="0">
              <a:latin typeface="黑体" pitchFamily="2" charset="-122"/>
              <a:ea typeface="黑体" pitchFamily="2" charset="-122"/>
            </a:endParaRPr>
          </a:p>
          <a:p>
            <a:pPr>
              <a:lnSpc>
                <a:spcPct val="150000"/>
              </a:lnSpc>
            </a:pPr>
            <a:r>
              <a:rPr lang="zh-CN" altLang="zh-CN" sz="2000" dirty="0" smtClean="0">
                <a:latin typeface="黑体" pitchFamily="2" charset="-122"/>
                <a:ea typeface="黑体" pitchFamily="2" charset="-122"/>
              </a:rPr>
              <a:t>为什么</a:t>
            </a:r>
            <a:r>
              <a:rPr lang="zh-CN" altLang="zh-CN" sz="2000" dirty="0">
                <a:latin typeface="黑体" pitchFamily="2" charset="-122"/>
                <a:ea typeface="黑体" pitchFamily="2" charset="-122"/>
              </a:rPr>
              <a:t>她如此想游泳，却一直无法下水，迟迟无法开始呢？因为完美主义在作祟。这位朋友学习游泳的故事是典型的由于完美主义而导致的拖延。 </a:t>
            </a:r>
          </a:p>
          <a:p>
            <a:pPr>
              <a:lnSpc>
                <a:spcPct val="150000"/>
              </a:lnSpc>
            </a:pPr>
            <a:endParaRPr lang="zh-CN" altLang="zh-CN" dirty="0"/>
          </a:p>
        </p:txBody>
      </p:sp>
      <p:pic>
        <p:nvPicPr>
          <p:cNvPr id="5"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6" name="Text Box 7"/>
          <p:cNvSpPr txBox="1">
            <a:spLocks noChangeArrowheads="1"/>
          </p:cNvSpPr>
          <p:nvPr/>
        </p:nvSpPr>
        <p:spPr bwMode="auto">
          <a:xfrm>
            <a:off x="2857496" y="8662602"/>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2" cstate="print"/>
          <a:srcRect/>
          <a:stretch>
            <a:fillRect/>
          </a:stretch>
        </p:blipFill>
        <p:spPr bwMode="auto">
          <a:xfrm>
            <a:off x="0" y="0"/>
            <a:ext cx="6858475" cy="4786314"/>
          </a:xfrm>
          <a:prstGeom prst="rect">
            <a:avLst/>
          </a:prstGeom>
          <a:ln>
            <a:noFill/>
          </a:ln>
          <a:effectLst>
            <a:softEdge rad="112500"/>
          </a:effectLst>
        </p:spPr>
      </p:pic>
      <p:sp>
        <p:nvSpPr>
          <p:cNvPr id="4" name="矩形 3"/>
          <p:cNvSpPr/>
          <p:nvPr/>
        </p:nvSpPr>
        <p:spPr>
          <a:xfrm>
            <a:off x="500042" y="5143504"/>
            <a:ext cx="6000792" cy="3323987"/>
          </a:xfrm>
          <a:prstGeom prst="rect">
            <a:avLst/>
          </a:prstGeom>
        </p:spPr>
        <p:txBody>
          <a:bodyPr wrap="square">
            <a:spAutoFit/>
          </a:bodyPr>
          <a:lstStyle/>
          <a:p>
            <a:pPr>
              <a:lnSpc>
                <a:spcPct val="150000"/>
              </a:lnSpc>
            </a:pPr>
            <a:r>
              <a:rPr lang="zh-CN" altLang="zh-CN" sz="2000" dirty="0">
                <a:latin typeface="黑体" pitchFamily="2" charset="-122"/>
                <a:ea typeface="黑体" pitchFamily="2" charset="-122"/>
              </a:rPr>
              <a:t>漫画家朱德庸说：</a:t>
            </a:r>
            <a:r>
              <a:rPr lang="en-US" altLang="zh-CN" sz="2000" dirty="0">
                <a:latin typeface="黑体" pitchFamily="2" charset="-122"/>
                <a:ea typeface="黑体" pitchFamily="2" charset="-122"/>
              </a:rPr>
              <a:t>“</a:t>
            </a:r>
            <a:r>
              <a:rPr lang="zh-CN" altLang="zh-CN" sz="2000" dirty="0">
                <a:latin typeface="黑体" pitchFamily="2" charset="-122"/>
                <a:ea typeface="黑体" pitchFamily="2" charset="-122"/>
              </a:rPr>
              <a:t>大家都有病</a:t>
            </a:r>
            <a:r>
              <a:rPr lang="en-US" altLang="zh-CN" sz="2000" dirty="0">
                <a:latin typeface="黑体" pitchFamily="2" charset="-122"/>
                <a:ea typeface="黑体" pitchFamily="2" charset="-122"/>
              </a:rPr>
              <a:t>”</a:t>
            </a:r>
            <a:r>
              <a:rPr lang="zh-CN" altLang="zh-CN" sz="2000" dirty="0">
                <a:latin typeface="黑体" pitchFamily="2" charset="-122"/>
                <a:ea typeface="黑体" pitchFamily="2" charset="-122"/>
              </a:rPr>
              <a:t>。而拖延症似乎是这个时代人人都会得的病</a:t>
            </a:r>
            <a:r>
              <a:rPr lang="zh-CN" altLang="zh-CN" sz="2000" dirty="0" smtClean="0">
                <a:latin typeface="黑体" pitchFamily="2" charset="-122"/>
                <a:ea typeface="黑体" pitchFamily="2" charset="-122"/>
              </a:rPr>
              <a:t>。</a:t>
            </a:r>
            <a:endParaRPr lang="en-US" altLang="zh-CN" sz="2000" dirty="0" smtClean="0">
              <a:latin typeface="黑体" pitchFamily="2" charset="-122"/>
              <a:ea typeface="黑体" pitchFamily="2" charset="-122"/>
            </a:endParaRPr>
          </a:p>
          <a:p>
            <a:pPr>
              <a:lnSpc>
                <a:spcPct val="150000"/>
              </a:lnSpc>
            </a:pPr>
            <a:r>
              <a:rPr lang="zh-CN" altLang="zh-CN" sz="2000" dirty="0" smtClean="0">
                <a:latin typeface="黑体" pitchFamily="2" charset="-122"/>
                <a:ea typeface="黑体" pitchFamily="2" charset="-122"/>
              </a:rPr>
              <a:t>无论</a:t>
            </a:r>
            <a:r>
              <a:rPr lang="zh-CN" altLang="zh-CN" sz="2000" dirty="0">
                <a:latin typeface="黑体" pitchFamily="2" charset="-122"/>
                <a:ea typeface="黑体" pitchFamily="2" charset="-122"/>
              </a:rPr>
              <a:t>是与朋友交谈，还是在网上看各种文章帖子，或者微信朋友圈里发的信息，你会看到有无数人都在宣称自己有拖延症</a:t>
            </a:r>
            <a:r>
              <a:rPr lang="zh-CN" altLang="zh-CN" sz="2000" dirty="0" smtClean="0">
                <a:latin typeface="黑体" pitchFamily="2" charset="-122"/>
                <a:ea typeface="黑体" pitchFamily="2" charset="-122"/>
              </a:rPr>
              <a:t>。</a:t>
            </a:r>
            <a:endParaRPr lang="en-US" altLang="zh-CN" sz="2000" dirty="0" smtClean="0">
              <a:latin typeface="黑体" pitchFamily="2" charset="-122"/>
              <a:ea typeface="黑体" pitchFamily="2" charset="-122"/>
            </a:endParaRPr>
          </a:p>
          <a:p>
            <a:pPr>
              <a:lnSpc>
                <a:spcPct val="150000"/>
              </a:lnSpc>
            </a:pPr>
            <a:r>
              <a:rPr lang="zh-CN" altLang="zh-CN" sz="2000" dirty="0" smtClean="0">
                <a:latin typeface="黑体" pitchFamily="2" charset="-122"/>
                <a:ea typeface="黑体" pitchFamily="2" charset="-122"/>
              </a:rPr>
              <a:t>拖延</a:t>
            </a:r>
            <a:r>
              <a:rPr lang="zh-CN" altLang="zh-CN" sz="2000" dirty="0">
                <a:latin typeface="黑体" pitchFamily="2" charset="-122"/>
                <a:ea typeface="黑体" pitchFamily="2" charset="-122"/>
              </a:rPr>
              <a:t>写毕业论文的学生，无法按时完成销售报告的白领，与</a:t>
            </a:r>
            <a:r>
              <a:rPr lang="en-US" altLang="zh-CN" sz="2000" dirty="0">
                <a:latin typeface="黑体" pitchFamily="2" charset="-122"/>
                <a:ea typeface="黑体" pitchFamily="2" charset="-122"/>
              </a:rPr>
              <a:t>deadline</a:t>
            </a:r>
            <a:r>
              <a:rPr lang="zh-CN" altLang="zh-CN" sz="2000" dirty="0">
                <a:latin typeface="黑体" pitchFamily="2" charset="-122"/>
                <a:ea typeface="黑体" pitchFamily="2" charset="-122"/>
              </a:rPr>
              <a:t>做着斗争的编辑</a:t>
            </a:r>
            <a:r>
              <a:rPr lang="en-US" altLang="zh-CN" sz="2000" dirty="0">
                <a:latin typeface="黑体" pitchFamily="2" charset="-122"/>
                <a:ea typeface="黑体" pitchFamily="2" charset="-122"/>
              </a:rPr>
              <a:t>……</a:t>
            </a:r>
            <a:endParaRPr lang="zh-CN" altLang="en-US" sz="2000" dirty="0">
              <a:latin typeface="黑体" pitchFamily="2" charset="-122"/>
              <a:ea typeface="黑体" pitchFamily="2" charset="-122"/>
            </a:endParaRPr>
          </a:p>
        </p:txBody>
      </p:sp>
      <p:pic>
        <p:nvPicPr>
          <p:cNvPr id="5"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6"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g.taopic.com/uploads/allimg/110725/2376-110H51621249.jpg"/>
          <p:cNvPicPr>
            <a:picLocks noChangeAspect="1" noChangeArrowheads="1"/>
          </p:cNvPicPr>
          <p:nvPr/>
        </p:nvPicPr>
        <p:blipFill>
          <a:blip r:embed="rId2" cstate="print"/>
          <a:srcRect/>
          <a:stretch>
            <a:fillRect/>
          </a:stretch>
        </p:blipFill>
        <p:spPr bwMode="auto">
          <a:xfrm>
            <a:off x="1" y="0"/>
            <a:ext cx="6858000" cy="4574973"/>
          </a:xfrm>
          <a:prstGeom prst="rect">
            <a:avLst/>
          </a:prstGeom>
          <a:ln>
            <a:noFill/>
          </a:ln>
          <a:effectLst>
            <a:softEdge rad="112500"/>
          </a:effectLst>
        </p:spPr>
      </p:pic>
      <p:sp>
        <p:nvSpPr>
          <p:cNvPr id="3" name="矩形 2"/>
          <p:cNvSpPr/>
          <p:nvPr/>
        </p:nvSpPr>
        <p:spPr>
          <a:xfrm>
            <a:off x="428604" y="4929190"/>
            <a:ext cx="6000792" cy="3785652"/>
          </a:xfrm>
          <a:prstGeom prst="rect">
            <a:avLst/>
          </a:prstGeom>
        </p:spPr>
        <p:txBody>
          <a:bodyPr wrap="square">
            <a:spAutoFit/>
          </a:bodyPr>
          <a:lstStyle/>
          <a:p>
            <a:pPr>
              <a:lnSpc>
                <a:spcPct val="150000"/>
              </a:lnSpc>
            </a:pPr>
            <a:r>
              <a:rPr lang="zh-CN" altLang="zh-CN" sz="2000" dirty="0">
                <a:latin typeface="黑体" pitchFamily="2" charset="-122"/>
                <a:ea typeface="黑体" pitchFamily="2" charset="-122"/>
              </a:rPr>
              <a:t>有个大学生给我写信：</a:t>
            </a:r>
            <a:r>
              <a:rPr lang="en-US" altLang="zh-CN" sz="2000" dirty="0">
                <a:latin typeface="黑体" pitchFamily="2" charset="-122"/>
                <a:ea typeface="黑体" pitchFamily="2" charset="-122"/>
              </a:rPr>
              <a:t>“</a:t>
            </a:r>
            <a:r>
              <a:rPr lang="zh-CN" altLang="zh-CN" sz="2000" dirty="0">
                <a:latin typeface="黑体" pitchFamily="2" charset="-122"/>
                <a:ea typeface="黑体" pitchFamily="2" charset="-122"/>
              </a:rPr>
              <a:t>一直以来我做什么事情都不愿意匆匆忙忙地开始，总是要准备很长时间，要求万事俱备</a:t>
            </a:r>
            <a:r>
              <a:rPr lang="zh-CN" altLang="zh-CN" sz="2000" dirty="0" smtClean="0">
                <a:latin typeface="黑体" pitchFamily="2" charset="-122"/>
                <a:ea typeface="黑体" pitchFamily="2" charset="-122"/>
              </a:rPr>
              <a:t>。比如，</a:t>
            </a:r>
            <a:endParaRPr lang="en-US" altLang="zh-CN" sz="2000" dirty="0" smtClean="0">
              <a:latin typeface="黑体" pitchFamily="2" charset="-122"/>
              <a:ea typeface="黑体" pitchFamily="2" charset="-122"/>
            </a:endParaRPr>
          </a:p>
          <a:p>
            <a:pPr>
              <a:lnSpc>
                <a:spcPct val="150000"/>
              </a:lnSpc>
            </a:pPr>
            <a:r>
              <a:rPr lang="zh-CN" altLang="zh-CN" sz="2000" dirty="0" smtClean="0">
                <a:latin typeface="黑体" pitchFamily="2" charset="-122"/>
                <a:ea typeface="黑体" pitchFamily="2" charset="-122"/>
              </a:rPr>
              <a:t>老师</a:t>
            </a:r>
            <a:r>
              <a:rPr lang="zh-CN" altLang="zh-CN" sz="2000" dirty="0">
                <a:latin typeface="黑体" pitchFamily="2" charset="-122"/>
                <a:ea typeface="黑体" pitchFamily="2" charset="-122"/>
              </a:rPr>
              <a:t>让我交个报告，我会去图书馆找很多资料，花很多时间认真</a:t>
            </a:r>
            <a:r>
              <a:rPr lang="zh-CN" altLang="zh-CN" sz="2000" dirty="0" smtClean="0">
                <a:latin typeface="黑体" pitchFamily="2" charset="-122"/>
                <a:ea typeface="黑体" pitchFamily="2" charset="-122"/>
              </a:rPr>
              <a:t>读</a:t>
            </a:r>
            <a:r>
              <a:rPr lang="zh-CN" altLang="en-US" sz="2000" dirty="0" smtClean="0">
                <a:latin typeface="黑体" pitchFamily="2" charset="-122"/>
                <a:ea typeface="黑体" pitchFamily="2" charset="-122"/>
              </a:rPr>
              <a:t>它</a:t>
            </a:r>
            <a:r>
              <a:rPr lang="zh-CN" altLang="zh-CN" sz="2000" dirty="0" smtClean="0">
                <a:latin typeface="黑体" pitchFamily="2" charset="-122"/>
                <a:ea typeface="黑体" pitchFamily="2" charset="-122"/>
              </a:rPr>
              <a:t>，等</a:t>
            </a:r>
            <a:r>
              <a:rPr lang="zh-CN" altLang="zh-CN" sz="2000" dirty="0">
                <a:latin typeface="黑体" pitchFamily="2" charset="-122"/>
                <a:ea typeface="黑体" pitchFamily="2" charset="-122"/>
              </a:rPr>
              <a:t>我觉得差不多可以写报告时，可以留给我完成报告的时间已经所剩无几，就非常焦虑，压力很大，最后因为赶时间将报告草草写完，对自己很生气。</a:t>
            </a:r>
            <a:endParaRPr lang="zh-CN" altLang="en-US" sz="2000" dirty="0">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neworiental-k12.org/blog/upload/201219109246632.jpg"/>
          <p:cNvPicPr>
            <a:picLocks noChangeAspect="1" noChangeArrowheads="1"/>
          </p:cNvPicPr>
          <p:nvPr/>
        </p:nvPicPr>
        <p:blipFill>
          <a:blip r:embed="rId2" cstate="print"/>
          <a:srcRect/>
          <a:stretch>
            <a:fillRect/>
          </a:stretch>
        </p:blipFill>
        <p:spPr bwMode="auto">
          <a:xfrm>
            <a:off x="0" y="0"/>
            <a:ext cx="6858000" cy="5144297"/>
          </a:xfrm>
          <a:prstGeom prst="rect">
            <a:avLst/>
          </a:prstGeom>
          <a:ln>
            <a:noFill/>
          </a:ln>
          <a:effectLst>
            <a:softEdge rad="112500"/>
          </a:effectLst>
        </p:spPr>
      </p:pic>
      <p:sp>
        <p:nvSpPr>
          <p:cNvPr id="36868" name="Rectangle 4"/>
          <p:cNvSpPr>
            <a:spLocks noChangeArrowheads="1"/>
          </p:cNvSpPr>
          <p:nvPr/>
        </p:nvSpPr>
        <p:spPr bwMode="auto">
          <a:xfrm>
            <a:off x="428604" y="5500694"/>
            <a:ext cx="607223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再比如期末要考试了，我跟自己说一天要复习多少小时，看多少页书，但是当我看上几页书就去打游戏，看电视时，我就觉得自己打破了之前定的计划，一整天都没心情学习了，然后我开始破罐子破摔，打一整天的游戏。</a:t>
            </a:r>
            <a:endParaRPr kumimoji="0" lang="en-US" altLang="zh-CN" sz="2000" b="0" i="0" u="none" strike="noStrike" cap="none" normalizeH="0" baseline="0" dirty="0" smtClean="0">
              <a:ln>
                <a:noFill/>
              </a:ln>
              <a:solidFill>
                <a:srgbClr val="11111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每次打破计划时我都跟自己说，明天重新开始，可是重新开始时我又会遇到同样的情况</a:t>
            </a:r>
            <a:r>
              <a:rPr kumimoji="0" lang="en-US" altLang="zh-CN" sz="2000"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a:t>
            </a:r>
            <a:r>
              <a:rPr kumimoji="0" lang="zh-CN" altLang="en-US" sz="2000"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我知道这样的行为会浪费我很多时间，也一直在和自己的拖延症做斗争，但是我总是控制不住，一次又一次地拖延，心里很痛苦。” </a:t>
            </a:r>
            <a:endParaRPr kumimoji="0" lang="zh-CN" altLang="en-US" sz="2000"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2" cstate="print"/>
          <a:srcRect/>
          <a:stretch>
            <a:fillRect/>
          </a:stretch>
        </p:blipFill>
        <p:spPr bwMode="auto">
          <a:xfrm>
            <a:off x="0" y="-1"/>
            <a:ext cx="6858000" cy="4751259"/>
          </a:xfrm>
          <a:prstGeom prst="rect">
            <a:avLst/>
          </a:prstGeom>
          <a:ln>
            <a:noFill/>
          </a:ln>
          <a:effectLst>
            <a:softEdge rad="112500"/>
          </a:effectLst>
        </p:spPr>
      </p:pic>
      <p:sp>
        <p:nvSpPr>
          <p:cNvPr id="4" name="矩形 3"/>
          <p:cNvSpPr/>
          <p:nvPr/>
        </p:nvSpPr>
        <p:spPr>
          <a:xfrm>
            <a:off x="500042" y="5214942"/>
            <a:ext cx="6000792" cy="3000821"/>
          </a:xfrm>
          <a:prstGeom prst="rect">
            <a:avLst/>
          </a:prstGeom>
        </p:spPr>
        <p:txBody>
          <a:bodyPr wrap="square">
            <a:spAutoFit/>
          </a:bodyPr>
          <a:lstStyle/>
          <a:p>
            <a:pPr>
              <a:lnSpc>
                <a:spcPct val="150000"/>
              </a:lnSpc>
            </a:pPr>
            <a:r>
              <a:rPr lang="zh-CN" altLang="zh-CN" dirty="0">
                <a:latin typeface="黑体" pitchFamily="2" charset="-122"/>
                <a:ea typeface="黑体" pitchFamily="2" charset="-122"/>
              </a:rPr>
              <a:t>不知道这封信会引起多少人共鸣，我自己看完对他的这种状态很理解，深有体会。因为从小我就是一个受</a:t>
            </a:r>
            <a:r>
              <a:rPr lang="en-US" altLang="zh-CN" dirty="0">
                <a:latin typeface="黑体" pitchFamily="2" charset="-122"/>
                <a:ea typeface="黑体" pitchFamily="2" charset="-122"/>
              </a:rPr>
              <a:t>“</a:t>
            </a:r>
            <a:r>
              <a:rPr lang="zh-CN" altLang="zh-CN" dirty="0">
                <a:latin typeface="黑体" pitchFamily="2" charset="-122"/>
                <a:ea typeface="黑体" pitchFamily="2" charset="-122"/>
              </a:rPr>
              <a:t>完美主义</a:t>
            </a:r>
            <a:r>
              <a:rPr lang="en-US" altLang="zh-CN" dirty="0">
                <a:latin typeface="黑体" pitchFamily="2" charset="-122"/>
                <a:ea typeface="黑体" pitchFamily="2" charset="-122"/>
              </a:rPr>
              <a:t>”</a:t>
            </a:r>
            <a:r>
              <a:rPr lang="zh-CN" altLang="zh-CN" dirty="0">
                <a:latin typeface="黑体" pitchFamily="2" charset="-122"/>
                <a:ea typeface="黑体" pitchFamily="2" charset="-122"/>
              </a:rPr>
              <a:t>折磨的小孩</a:t>
            </a:r>
            <a:r>
              <a:rPr lang="zh-CN" altLang="zh-CN" dirty="0" smtClean="0">
                <a:latin typeface="黑体" pitchFamily="2" charset="-122"/>
                <a:ea typeface="黑体" pitchFamily="2" charset="-122"/>
              </a:rPr>
              <a:t>。</a:t>
            </a:r>
            <a:endParaRPr lang="en-US" altLang="zh-CN" dirty="0" smtClean="0">
              <a:latin typeface="黑体" pitchFamily="2" charset="-122"/>
              <a:ea typeface="黑体" pitchFamily="2" charset="-122"/>
            </a:endParaRPr>
          </a:p>
          <a:p>
            <a:pPr>
              <a:lnSpc>
                <a:spcPct val="150000"/>
              </a:lnSpc>
            </a:pPr>
            <a:r>
              <a:rPr lang="zh-CN" altLang="zh-CN" dirty="0" smtClean="0">
                <a:latin typeface="黑体" pitchFamily="2" charset="-122"/>
                <a:ea typeface="黑体" pitchFamily="2" charset="-122"/>
              </a:rPr>
              <a:t>小学</a:t>
            </a:r>
            <a:r>
              <a:rPr lang="zh-CN" altLang="zh-CN" dirty="0">
                <a:latin typeface="黑体" pitchFamily="2" charset="-122"/>
                <a:ea typeface="黑体" pitchFamily="2" charset="-122"/>
              </a:rPr>
              <a:t>时，我做作业常常要</a:t>
            </a:r>
            <a:r>
              <a:rPr lang="zh-CN" altLang="zh-CN" dirty="0" smtClean="0">
                <a:latin typeface="黑体" pitchFamily="2" charset="-122"/>
                <a:ea typeface="黑体" pitchFamily="2" charset="-122"/>
              </a:rPr>
              <a:t>做到</a:t>
            </a:r>
            <a:r>
              <a:rPr lang="zh-CN" altLang="en-US" dirty="0" smtClean="0">
                <a:latin typeface="黑体" pitchFamily="2" charset="-122"/>
                <a:ea typeface="黑体" pitchFamily="2" charset="-122"/>
              </a:rPr>
              <a:t>半夜</a:t>
            </a:r>
            <a:r>
              <a:rPr lang="zh-CN" altLang="zh-CN" dirty="0" smtClean="0">
                <a:latin typeface="黑体" pitchFamily="2" charset="-122"/>
                <a:ea typeface="黑体" pitchFamily="2" charset="-122"/>
              </a:rPr>
              <a:t>，</a:t>
            </a:r>
            <a:r>
              <a:rPr lang="zh-CN" altLang="zh-CN" dirty="0">
                <a:latin typeface="黑体" pitchFamily="2" charset="-122"/>
                <a:ea typeface="黑体" pitchFamily="2" charset="-122"/>
              </a:rPr>
              <a:t>因为当我做错了</a:t>
            </a:r>
            <a:r>
              <a:rPr lang="zh-CN" altLang="zh-CN" dirty="0" smtClean="0">
                <a:latin typeface="黑体" pitchFamily="2" charset="-122"/>
                <a:ea typeface="黑体" pitchFamily="2" charset="-122"/>
              </a:rPr>
              <a:t>或者有</a:t>
            </a:r>
            <a:r>
              <a:rPr lang="zh-CN" altLang="zh-CN" dirty="0">
                <a:latin typeface="黑体" pitchFamily="2" charset="-122"/>
                <a:ea typeface="黑体" pitchFamily="2" charset="-122"/>
              </a:rPr>
              <a:t>涂改时，我就要求自己重新开始，把那一页撕掉，在崭新的没有错误没有涂改的纸张上再写一遍作业。所以，一份作业，别人做一遍，而我至少要做两遍以上。</a:t>
            </a:r>
            <a:endParaRPr lang="zh-CN" altLang="en-US" dirty="0">
              <a:latin typeface="黑体" pitchFamily="2" charset="-122"/>
              <a:ea typeface="黑体" pitchFamily="2" charset="-122"/>
            </a:endParaRPr>
          </a:p>
        </p:txBody>
      </p:sp>
      <p:pic>
        <p:nvPicPr>
          <p:cNvPr id="5"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6"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http://img.sc115.com/uploads/allimg/100629/2010062914263018.jpg"/>
          <p:cNvPicPr>
            <a:picLocks noChangeAspect="1" noChangeArrowheads="1"/>
          </p:cNvPicPr>
          <p:nvPr/>
        </p:nvPicPr>
        <p:blipFill>
          <a:blip r:embed="rId2" cstate="print"/>
          <a:srcRect/>
          <a:stretch>
            <a:fillRect/>
          </a:stretch>
        </p:blipFill>
        <p:spPr bwMode="auto">
          <a:xfrm>
            <a:off x="0" y="0"/>
            <a:ext cx="6858000" cy="5715008"/>
          </a:xfrm>
          <a:prstGeom prst="rect">
            <a:avLst/>
          </a:prstGeom>
          <a:ln>
            <a:noFill/>
          </a:ln>
          <a:effectLst>
            <a:softEdge rad="112500"/>
          </a:effectLst>
        </p:spPr>
      </p:pic>
      <p:sp>
        <p:nvSpPr>
          <p:cNvPr id="34823" name="Rectangle 7"/>
          <p:cNvSpPr>
            <a:spLocks noChangeArrowheads="1"/>
          </p:cNvSpPr>
          <p:nvPr/>
        </p:nvSpPr>
        <p:spPr bwMode="auto">
          <a:xfrm>
            <a:off x="571480" y="6072198"/>
            <a:ext cx="5929306" cy="25203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于是，不仅经常写作业到深夜，本子也越撕越薄，到期末总是要买新本子。</a:t>
            </a:r>
            <a:endParaRPr kumimoji="0" lang="en-US" alt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b="0" i="0" u="none" strike="noStrike" cap="none" normalizeH="0" baseline="0" dirty="0" smtClean="0">
                <a:ln>
                  <a:noFill/>
                </a:ln>
                <a:solidFill>
                  <a:srgbClr val="111111"/>
                </a:solidFill>
                <a:effectLst/>
                <a:latin typeface="黑体" pitchFamily="2" charset="-122"/>
                <a:ea typeface="黑体" pitchFamily="2" charset="-122"/>
                <a:cs typeface="Arial" pitchFamily="34" charset="0"/>
              </a:rPr>
              <a:t>这样的情况持续了整个小学阶段，直到上了初中，作业多，课业压力大，我才因为降低标准而改善了自己做作业拖延和效率低下的问题，在学习上获得了从完美主义中解脱出来的轻松。 </a:t>
            </a:r>
            <a:endParaRPr kumimoji="0" lang="zh-CN"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3454" y="-32"/>
            <a:ext cx="2214546" cy="617300"/>
          </a:xfrm>
          <a:prstGeom prst="rect">
            <a:avLst/>
          </a:prstGeom>
          <a:noFill/>
          <a:ln w="9525">
            <a:noFill/>
            <a:miter lim="800000"/>
            <a:headEnd/>
            <a:tailEnd/>
          </a:ln>
        </p:spPr>
      </p:pic>
      <p:sp>
        <p:nvSpPr>
          <p:cNvPr id="5" name="Text Box 7"/>
          <p:cNvSpPr txBox="1">
            <a:spLocks noChangeArrowheads="1"/>
          </p:cNvSpPr>
          <p:nvPr/>
        </p:nvSpPr>
        <p:spPr bwMode="auto">
          <a:xfrm>
            <a:off x="2857496" y="857252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chemeClr val="accent1"/>
                </a:solidFill>
                <a:latin typeface="Arial Black" pitchFamily="34" charset="0"/>
              </a:rPr>
              <a:t>AEM    WEEKEND   SHARING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1726</Words>
  <Application>Microsoft Office PowerPoint</Application>
  <PresentationFormat>全屏显示(4:3)</PresentationFormat>
  <Paragraphs>72</Paragraphs>
  <Slides>20</Slides>
  <Notes>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aaa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jingyan</dc:creator>
  <cp:lastModifiedBy>jingyan</cp:lastModifiedBy>
  <cp:revision>22</cp:revision>
  <dcterms:created xsi:type="dcterms:W3CDTF">2014-10-16T01:53:58Z</dcterms:created>
  <dcterms:modified xsi:type="dcterms:W3CDTF">2014-10-17T01:39:06Z</dcterms:modified>
</cp:coreProperties>
</file>