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70" r:id="rId4"/>
    <p:sldId id="256" r:id="rId5"/>
    <p:sldId id="262" r:id="rId6"/>
    <p:sldId id="271" r:id="rId7"/>
    <p:sldId id="272" r:id="rId8"/>
    <p:sldId id="268" r:id="rId9"/>
    <p:sldId id="261" r:id="rId10"/>
    <p:sldId id="273" r:id="rId11"/>
    <p:sldId id="263" r:id="rId12"/>
    <p:sldId id="269"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1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CF2347B-ACC0-45AE-9AC7-AFAF53607B6B}" type="datetimeFigureOut">
              <a:rPr lang="zh-CN" altLang="en-US" smtClean="0"/>
              <a:pPr/>
              <a:t>2014-4-11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FF7DF8-564F-481F-95ED-2F0F5DF14165}" type="slidenum">
              <a:rPr lang="zh-CN" altLang="en-US" smtClean="0"/>
              <a:pPr/>
              <a:t>‹#›</a:t>
            </a:fld>
            <a:endParaRPr lang="zh-CN" alt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2347B-ACC0-45AE-9AC7-AFAF53607B6B}" type="datetimeFigureOut">
              <a:rPr lang="zh-CN" altLang="en-US" smtClean="0"/>
              <a:pPr/>
              <a:t>2014-4-11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F7DF8-564F-481F-95ED-2F0F5DF1416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1285852" y="2000240"/>
            <a:ext cx="6500858" cy="2585323"/>
          </a:xfrm>
          <a:prstGeom prst="rect">
            <a:avLst/>
          </a:prstGeom>
          <a:noFill/>
        </p:spPr>
        <p:txBody>
          <a:bodyPr wrap="square" rtlCol="0">
            <a:spAutoFit/>
          </a:bodyPr>
          <a:lstStyle/>
          <a:p>
            <a:r>
              <a:rPr lang="en-US" sz="4800" dirty="0" smtClean="0">
                <a:latin typeface="华文行楷" pitchFamily="2" charset="-122"/>
                <a:ea typeface="华文行楷" pitchFamily="2" charset="-122"/>
              </a:rPr>
              <a:t> </a:t>
            </a:r>
            <a:r>
              <a:rPr lang="zh-CN" altLang="en-US" sz="6600" b="1" dirty="0" smtClean="0">
                <a:latin typeface="华文行楷" pitchFamily="2" charset="-122"/>
                <a:ea typeface="华文行楷" pitchFamily="2" charset="-122"/>
              </a:rPr>
              <a:t>香港廉政公署的</a:t>
            </a:r>
            <a:endParaRPr lang="en-US" altLang="zh-CN" sz="6600" b="1" dirty="0" smtClean="0">
              <a:latin typeface="华文行楷" pitchFamily="2" charset="-122"/>
              <a:ea typeface="华文行楷" pitchFamily="2" charset="-122"/>
            </a:endParaRPr>
          </a:p>
          <a:p>
            <a:pPr algn="r"/>
            <a:r>
              <a:rPr lang="zh-CN" altLang="en-US" sz="9600" b="1" dirty="0" smtClean="0">
                <a:solidFill>
                  <a:schemeClr val="accent6">
                    <a:lumMod val="75000"/>
                  </a:schemeClr>
                </a:solidFill>
                <a:latin typeface="华文行楷" pitchFamily="2" charset="-122"/>
                <a:ea typeface="华文行楷" pitchFamily="2" charset="-122"/>
              </a:rPr>
              <a:t> 考题</a:t>
            </a:r>
            <a:r>
              <a:rPr lang="en-US" sz="9600" dirty="0" smtClean="0">
                <a:latin typeface="华文行楷" pitchFamily="2" charset="-122"/>
                <a:ea typeface="华文行楷" pitchFamily="2" charset="-122"/>
              </a:rPr>
              <a:t> </a:t>
            </a:r>
            <a:endParaRPr lang="zh-CN" altLang="en-US" sz="9600" dirty="0">
              <a:latin typeface="华文行楷" pitchFamily="2" charset="-122"/>
              <a:ea typeface="华文行楷" pitchFamily="2" charset="-122"/>
            </a:endParaRPr>
          </a:p>
        </p:txBody>
      </p:sp>
      <p:sp>
        <p:nvSpPr>
          <p:cNvPr id="5" name="Text Box 7"/>
          <p:cNvSpPr txBox="1">
            <a:spLocks noChangeArrowheads="1"/>
          </p:cNvSpPr>
          <p:nvPr/>
        </p:nvSpPr>
        <p:spPr bwMode="auto">
          <a:xfrm>
            <a:off x="5786469" y="5715016"/>
            <a:ext cx="3286125" cy="1000274"/>
          </a:xfrm>
          <a:prstGeom prst="rect">
            <a:avLst/>
          </a:prstGeom>
          <a:noFill/>
          <a:ln w="9525">
            <a:noFill/>
            <a:miter lim="800000"/>
            <a:headEnd/>
            <a:tailEnd/>
          </a:ln>
        </p:spPr>
        <p:txBody>
          <a:bodyPr>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dirty="0" smtClean="0">
                <a:solidFill>
                  <a:schemeClr val="accent1"/>
                </a:solidFill>
                <a:latin typeface="华文琥珀" pitchFamily="2" charset="-122"/>
                <a:ea typeface="华文琥珀" pitchFamily="2" charset="-122"/>
              </a:rPr>
              <a:t>第</a:t>
            </a:r>
            <a:r>
              <a:rPr lang="en-US" altLang="zh-CN" dirty="0" smtClean="0">
                <a:solidFill>
                  <a:schemeClr val="accent1"/>
                </a:solidFill>
                <a:latin typeface="华文琥珀" pitchFamily="2" charset="-122"/>
                <a:ea typeface="华文琥珀" pitchFamily="2" charset="-122"/>
              </a:rPr>
              <a:t>118</a:t>
            </a:r>
            <a:r>
              <a:rPr lang="zh-CN" altLang="en-US" dirty="0" smtClean="0">
                <a:solidFill>
                  <a:schemeClr val="accent1"/>
                </a:solidFill>
                <a:latin typeface="华文琥珀" pitchFamily="2" charset="-122"/>
                <a:ea typeface="华文琥珀" pitchFamily="2" charset="-122"/>
              </a:rPr>
              <a:t>期</a:t>
            </a:r>
            <a:endParaRPr lang="zh-CN" altLang="en-US" dirty="0">
              <a:solidFill>
                <a:schemeClr val="accent1"/>
              </a:solidFill>
              <a:latin typeface="华文琥珀" pitchFamily="2" charset="-122"/>
              <a:ea typeface="华文琥珀" pitchFamily="2" charset="-122"/>
            </a:endParaRPr>
          </a:p>
        </p:txBody>
      </p:sp>
      <p:pic>
        <p:nvPicPr>
          <p:cNvPr id="6"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7" name="Text Box 7"/>
          <p:cNvSpPr txBox="1">
            <a:spLocks noChangeArrowheads="1"/>
          </p:cNvSpPr>
          <p:nvPr/>
        </p:nvSpPr>
        <p:spPr bwMode="auto">
          <a:xfrm>
            <a:off x="357158"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a:srcRect/>
          <a:stretch>
            <a:fillRect/>
          </a:stretch>
        </p:blipFill>
        <p:spPr bwMode="auto">
          <a:xfrm>
            <a:off x="0" y="0"/>
            <a:ext cx="9144000" cy="5072074"/>
          </a:xfrm>
          <a:prstGeom prst="rect">
            <a:avLst/>
          </a:prstGeom>
          <a:ln>
            <a:noFill/>
          </a:ln>
          <a:effectLst>
            <a:softEdge rad="112500"/>
          </a:effectLst>
        </p:spPr>
      </p:pic>
      <p:sp>
        <p:nvSpPr>
          <p:cNvPr id="30724" name="Rectangle 4"/>
          <p:cNvSpPr>
            <a:spLocks noChangeArrowheads="1"/>
          </p:cNvSpPr>
          <p:nvPr/>
        </p:nvSpPr>
        <p:spPr bwMode="auto">
          <a:xfrm>
            <a:off x="642910" y="5429264"/>
            <a:ext cx="80010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其实，这道题是从联合国教科文组织的试题库里抽出来的，目的就是测试应试者的诚信度。</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知之为知之，不知为不知</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，这才是做人应有的态度</a:t>
            </a:r>
            <a:r>
              <a:rPr kumimoji="0" lang="zh-CN" altLang="en-US" sz="1800" b="1" i="0" u="none" strike="noStrike" cap="none" normalizeH="0" baseline="0" dirty="0" smtClean="0">
                <a:ln>
                  <a:noFill/>
                </a:ln>
                <a:solidFill>
                  <a:srgbClr val="000000"/>
                </a:solidFill>
                <a:effectLst/>
                <a:latin typeface="Arial" pitchFamily="34" charset="0"/>
                <a:ea typeface="宋体" pitchFamily="2" charset="-122"/>
                <a:cs typeface="宋体" pitchFamily="2" charset="-122"/>
              </a:rPr>
              <a:t>。</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7"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1"/>
            <a:ext cx="9144000" cy="4120055"/>
          </a:xfrm>
          <a:prstGeom prst="rect">
            <a:avLst/>
          </a:prstGeom>
          <a:ln>
            <a:noFill/>
          </a:ln>
          <a:effectLst>
            <a:softEdge rad="112500"/>
          </a:effectLst>
        </p:spPr>
      </p:pic>
      <p:sp>
        <p:nvSpPr>
          <p:cNvPr id="3" name="矩形 2"/>
          <p:cNvSpPr/>
          <p:nvPr/>
        </p:nvSpPr>
        <p:spPr>
          <a:xfrm>
            <a:off x="1142976" y="4643446"/>
            <a:ext cx="7429552" cy="1273875"/>
          </a:xfrm>
          <a:prstGeom prst="rect">
            <a:avLst/>
          </a:prstGeom>
        </p:spPr>
        <p:txBody>
          <a:bodyPr wrap="square">
            <a:spAutoFit/>
          </a:bodyPr>
          <a:lstStyle/>
          <a:p>
            <a:pPr>
              <a:lnSpc>
                <a:spcPct val="150000"/>
              </a:lnSpc>
            </a:pPr>
            <a:r>
              <a:rPr lang="zh-CN" altLang="en-US" b="1" dirty="0" smtClean="0">
                <a:solidFill>
                  <a:srgbClr val="000000"/>
                </a:solidFill>
                <a:latin typeface="黑体" pitchFamily="2" charset="-122"/>
                <a:ea typeface="黑体" pitchFamily="2" charset="-122"/>
                <a:cs typeface="宋体" pitchFamily="2" charset="-122"/>
              </a:rPr>
              <a:t>遗憾的是，竟然有那么多的考生妙笔生花地列出了李世民的多项环保举措，并洋洋洒洒地用了数百字去论述其科学性与合理性。</a:t>
            </a:r>
            <a:endParaRPr lang="en-US" altLang="zh-CN" b="1" dirty="0" smtClean="0">
              <a:solidFill>
                <a:srgbClr val="000000"/>
              </a:solidFill>
              <a:latin typeface="黑体" pitchFamily="2" charset="-122"/>
              <a:ea typeface="黑体" pitchFamily="2" charset="-122"/>
              <a:cs typeface="宋体" pitchFamily="2" charset="-122"/>
            </a:endParaRPr>
          </a:p>
          <a:p>
            <a:pPr>
              <a:lnSpc>
                <a:spcPct val="150000"/>
              </a:lnSpc>
            </a:pPr>
            <a:r>
              <a:rPr lang="zh-CN" altLang="en-US" b="1" dirty="0" smtClean="0">
                <a:latin typeface="黑体" pitchFamily="2" charset="-122"/>
                <a:ea typeface="黑体" pitchFamily="2" charset="-122"/>
              </a:rPr>
              <a:t>一个人的德行，往往会在细节中自然而然地流露出来。</a:t>
            </a:r>
            <a:endParaRPr lang="zh-CN" altLang="en-US" dirty="0" smtClean="0">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9" name="Text Box 6"/>
          <p:cNvSpPr txBox="1">
            <a:spLocks noChangeArrowheads="1"/>
          </p:cNvSpPr>
          <p:nvPr/>
        </p:nvSpPr>
        <p:spPr bwMode="auto">
          <a:xfrm>
            <a:off x="2285984" y="2357430"/>
            <a:ext cx="4714876" cy="2308324"/>
          </a:xfrm>
          <a:prstGeom prst="rect">
            <a:avLst/>
          </a:prstGeom>
          <a:noFill/>
          <a:ln w="9525" algn="ctr">
            <a:noFill/>
            <a:miter lim="800000"/>
            <a:headEnd/>
            <a:tailEnd/>
          </a:ln>
        </p:spPr>
        <p:txBody>
          <a:bodyPr wrap="square">
            <a:spAutoFit/>
          </a:body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6000" dirty="0">
                <a:solidFill>
                  <a:srgbClr val="0070C0"/>
                </a:solidFill>
                <a:latin typeface="华文楷体" pitchFamily="2" charset="-122"/>
                <a:ea typeface="华文楷体" pitchFamily="2" charset="-122"/>
              </a:rPr>
              <a:t>周末愉快！</a:t>
            </a:r>
          </a:p>
          <a:p>
            <a:pPr algn="ctr">
              <a:spcBef>
                <a:spcPct val="50000"/>
              </a:spcBef>
            </a:pPr>
            <a:r>
              <a:rPr lang="zh-CN" altLang="en-US" sz="3600" dirty="0">
                <a:solidFill>
                  <a:srgbClr val="0070C0"/>
                </a:solidFill>
                <a:latin typeface="华文楷体" pitchFamily="2" charset="-122"/>
                <a:ea typeface="华文楷体" pitchFamily="2" charset="-122"/>
              </a:rPr>
              <a:t>共创  共进  共赢  共享</a:t>
            </a:r>
          </a:p>
          <a:p>
            <a:pPr algn="r">
              <a:spcBef>
                <a:spcPct val="50000"/>
              </a:spcBef>
            </a:pPr>
            <a:r>
              <a:rPr lang="en-US" altLang="zh-CN" sz="2000" dirty="0">
                <a:solidFill>
                  <a:srgbClr val="0070C0"/>
                </a:solidFill>
                <a:latin typeface="华文楷体" pitchFamily="2" charset="-122"/>
                <a:ea typeface="华文楷体" pitchFamily="2" charset="-122"/>
              </a:rPr>
              <a:t>AEM</a:t>
            </a:r>
            <a:r>
              <a:rPr lang="zh-CN" altLang="en-US" sz="2000" dirty="0">
                <a:solidFill>
                  <a:srgbClr val="0070C0"/>
                </a:solidFill>
                <a:latin typeface="华文楷体" pitchFamily="2" charset="-122"/>
                <a:ea typeface="华文楷体" pitchFamily="2" charset="-122"/>
              </a:rPr>
              <a:t>科技人力资源部</a:t>
            </a:r>
          </a:p>
        </p:txBody>
      </p:sp>
      <p:pic>
        <p:nvPicPr>
          <p:cNvPr id="10"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11"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0"/>
            <a:ext cx="5786447" cy="6858000"/>
          </a:xfrm>
          <a:prstGeom prst="rect">
            <a:avLst/>
          </a:prstGeom>
          <a:ln>
            <a:noFill/>
          </a:ln>
          <a:effectLst>
            <a:softEdge rad="112500"/>
          </a:effectLst>
        </p:spPr>
      </p:pic>
      <p:sp>
        <p:nvSpPr>
          <p:cNvPr id="13313" name="Rectangle 1"/>
          <p:cNvSpPr>
            <a:spLocks noChangeArrowheads="1"/>
          </p:cNvSpPr>
          <p:nvPr/>
        </p:nvSpPr>
        <p:spPr bwMode="auto">
          <a:xfrm>
            <a:off x="6143636" y="1357298"/>
            <a:ext cx="2143140" cy="38318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1998</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年</a:t>
            </a:r>
            <a:r>
              <a:rPr kumimoji="0" lang="en-US" altLang="zh-CN"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10</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月</a:t>
            </a:r>
            <a:r>
              <a:rPr kumimoji="0" lang="zh-CN" altLang="en-US" sz="1800"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，香港廉政公署执行处面向本处所有工作人员公开选拔一名首席调查主任。经过严格的资格审查和民主推荐，最后有</a:t>
            </a:r>
            <a:r>
              <a:rPr kumimoji="0" lang="en-US" altLang="zh-CN"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40</a:t>
            </a:r>
            <a:r>
              <a:rPr kumimoji="0" lang="zh-CN" altLang="en-US" sz="1800"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多人进入了笔试环节。</a:t>
            </a:r>
            <a:endParaRPr kumimoji="0" lang="zh-CN" altLang="en-US" sz="1800"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4"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5"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4" name="Rectangle 1"/>
          <p:cNvSpPr>
            <a:spLocks noChangeArrowheads="1"/>
          </p:cNvSpPr>
          <p:nvPr/>
        </p:nvSpPr>
        <p:spPr bwMode="auto">
          <a:xfrm>
            <a:off x="1285852" y="714356"/>
            <a:ext cx="6858048"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时年</a:t>
            </a:r>
            <a:r>
              <a:rPr kumimoji="0" lang="en-US" altLang="zh-CN"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43</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岁的蔡双雄也参加了这次选拔考试。蔡双雄</a:t>
            </a:r>
            <a:r>
              <a:rPr kumimoji="0" lang="en-US" altLang="zh-CN"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25</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岁就进入廉政公署工作，承办过多起大案要案，具有很高的专业水平。对于这次考试，他做了充分的准备。</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6"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28662" y="714356"/>
            <a:ext cx="7715272" cy="16893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考试进行得很顺利，多是些专业性的题目，蔡双雄做起来轻车熟路。可是，最后一道题把蔡双雄难住了。这道题分值高达</a:t>
            </a:r>
            <a:r>
              <a:rPr kumimoji="0" lang="en-US" altLang="zh-CN"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20</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分，成败在此一举。题目是这样的：请简述唐太宗李世民为了保护环境采取了哪些措施，并详细论述其合理性。</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11267" name="Picture 3"/>
          <p:cNvPicPr>
            <a:picLocks noChangeAspect="1" noChangeArrowheads="1"/>
          </p:cNvPicPr>
          <p:nvPr/>
        </p:nvPicPr>
        <p:blipFill>
          <a:blip r:embed="rId2"/>
          <a:srcRect/>
          <a:stretch>
            <a:fillRect/>
          </a:stretch>
        </p:blipFill>
        <p:spPr bwMode="auto">
          <a:xfrm>
            <a:off x="0" y="2285992"/>
            <a:ext cx="9144000" cy="4572008"/>
          </a:xfrm>
          <a:prstGeom prst="rect">
            <a:avLst/>
          </a:prstGeom>
          <a:ln>
            <a:noFill/>
          </a:ln>
          <a:effectLst>
            <a:softEdge rad="112500"/>
          </a:effectLst>
        </p:spPr>
      </p:pic>
      <p:pic>
        <p:nvPicPr>
          <p:cNvPr id="10"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11"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a:srcRect/>
          <a:stretch>
            <a:fillRect/>
          </a:stretch>
        </p:blipFill>
        <p:spPr bwMode="auto">
          <a:xfrm>
            <a:off x="0" y="0"/>
            <a:ext cx="9144000" cy="5143512"/>
          </a:xfrm>
          <a:prstGeom prst="rect">
            <a:avLst/>
          </a:prstGeom>
          <a:ln>
            <a:noFill/>
          </a:ln>
          <a:effectLst>
            <a:softEdge rad="112500"/>
          </a:effectLst>
        </p:spPr>
      </p:pic>
      <p:sp>
        <p:nvSpPr>
          <p:cNvPr id="4" name="矩形 3"/>
          <p:cNvSpPr/>
          <p:nvPr/>
        </p:nvSpPr>
        <p:spPr>
          <a:xfrm>
            <a:off x="642910" y="5363190"/>
            <a:ext cx="8072494" cy="923330"/>
          </a:xfrm>
          <a:prstGeom prst="rect">
            <a:avLst/>
          </a:prstGeom>
        </p:spPr>
        <p:txBody>
          <a:bodyPr wrap="square">
            <a:spAutoFit/>
          </a:bodyPr>
          <a:lstStyle/>
          <a:p>
            <a:pPr>
              <a:lnSpc>
                <a:spcPct val="150000"/>
              </a:lnSpc>
            </a:pPr>
            <a:r>
              <a:rPr lang="zh-CN" altLang="en-US" b="1" dirty="0" smtClean="0">
                <a:solidFill>
                  <a:srgbClr val="000000"/>
                </a:solidFill>
                <a:latin typeface="黑体" pitchFamily="2" charset="-122"/>
                <a:ea typeface="黑体" pitchFamily="2" charset="-122"/>
                <a:cs typeface="宋体" pitchFamily="2" charset="-122"/>
              </a:rPr>
              <a:t>蔡双雄知识面并不算窄，而且很崇拜李世民，平时读过许多关于李世民的书。但是此时，他绞尽脑汁也想不起来李世民曾在环保方面有过什么施政措施。</a:t>
            </a:r>
            <a:endParaRPr lang="zh-CN" altLang="en-US" dirty="0">
              <a:latin typeface="黑体" pitchFamily="2" charset="-122"/>
              <a:ea typeface="黑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6"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c:\DOCUME~1\jingyan\APPLIC~1\360se6\USERDA~1\Temp\U_2784~1.JPG"/>
          <p:cNvPicPr>
            <a:picLocks noChangeAspect="1" noChangeArrowheads="1"/>
          </p:cNvPicPr>
          <p:nvPr/>
        </p:nvPicPr>
        <p:blipFill>
          <a:blip r:embed="rId2"/>
          <a:srcRect/>
          <a:stretch>
            <a:fillRect/>
          </a:stretch>
        </p:blipFill>
        <p:spPr bwMode="auto">
          <a:xfrm>
            <a:off x="0" y="-1"/>
            <a:ext cx="9144000" cy="5286389"/>
          </a:xfrm>
          <a:prstGeom prst="rect">
            <a:avLst/>
          </a:prstGeom>
          <a:ln>
            <a:noFill/>
          </a:ln>
          <a:effectLst>
            <a:softEdge rad="112500"/>
          </a:effectLst>
        </p:spPr>
      </p:pic>
      <p:sp>
        <p:nvSpPr>
          <p:cNvPr id="28677" name="Rectangle 5"/>
          <p:cNvSpPr>
            <a:spLocks noChangeArrowheads="1"/>
          </p:cNvSpPr>
          <p:nvPr/>
        </p:nvSpPr>
        <p:spPr bwMode="auto">
          <a:xfrm>
            <a:off x="642910" y="5500702"/>
            <a:ext cx="81439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交卷的时间快到了，无奈之下，蔡双雄只好在试卷上写下了这么一行字：我实在想不起来李世民在环保方面曾有过什么举措，对不起，这道题我不会答。</a:t>
            </a:r>
            <a:endParaRPr kumimoji="0" lang="zh-CN"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7"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1\jingyan\APPLIC~1\360se6\USERDA~1\Temp\U_1164~1.JPG"/>
          <p:cNvPicPr>
            <a:picLocks noChangeAspect="1" noChangeArrowheads="1"/>
          </p:cNvPicPr>
          <p:nvPr/>
        </p:nvPicPr>
        <p:blipFill>
          <a:blip r:embed="rId2"/>
          <a:srcRect/>
          <a:stretch>
            <a:fillRect/>
          </a:stretch>
        </p:blipFill>
        <p:spPr bwMode="auto">
          <a:xfrm>
            <a:off x="0" y="-1"/>
            <a:ext cx="9144000" cy="5143513"/>
          </a:xfrm>
          <a:prstGeom prst="rect">
            <a:avLst/>
          </a:prstGeom>
          <a:ln>
            <a:noFill/>
          </a:ln>
          <a:effectLst>
            <a:softEdge rad="112500"/>
          </a:effectLst>
        </p:spPr>
      </p:pic>
      <p:sp>
        <p:nvSpPr>
          <p:cNvPr id="29701" name="Rectangle 5"/>
          <p:cNvSpPr>
            <a:spLocks noChangeArrowheads="1"/>
          </p:cNvSpPr>
          <p:nvPr/>
        </p:nvSpPr>
        <p:spPr bwMode="auto">
          <a:xfrm>
            <a:off x="642910" y="5429264"/>
            <a:ext cx="807249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一道</a:t>
            </a:r>
            <a:r>
              <a:rPr kumimoji="0" lang="en-US" altLang="zh-CN" b="1" i="0" u="none" strike="noStrike" cap="none" normalizeH="0" baseline="0" dirty="0" smtClean="0">
                <a:ln>
                  <a:noFill/>
                </a:ln>
                <a:solidFill>
                  <a:srgbClr val="000000"/>
                </a:solidFill>
                <a:effectLst/>
                <a:latin typeface="黑体" pitchFamily="2" charset="-122"/>
                <a:ea typeface="黑体" pitchFamily="2" charset="-122"/>
                <a:cs typeface="Arial" pitchFamily="34" charset="0"/>
              </a:rPr>
              <a:t>20</a:t>
            </a:r>
            <a:r>
              <a:rPr kumimoji="0" lang="zh-CN" altLang="en-US"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分的题没做，哪里还会有希望？交卷后，蔡双雄显得很沮丧。廉政公署选拔官员，考什么环保？一些关系好的同事了解情况后，都纷纷安慰蔡双雄。</a:t>
            </a:r>
            <a:endParaRPr kumimoji="0" lang="zh-CN" altLang="en-US"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7"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8"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5072074"/>
          </a:xfrm>
          <a:prstGeom prst="rect">
            <a:avLst/>
          </a:prstGeom>
          <a:ln>
            <a:noFill/>
          </a:ln>
          <a:effectLst>
            <a:softEdge rad="112500"/>
          </a:effectLst>
        </p:spPr>
      </p:pic>
      <p:sp>
        <p:nvSpPr>
          <p:cNvPr id="10241" name="Rectangle 1"/>
          <p:cNvSpPr>
            <a:spLocks noChangeArrowheads="1"/>
          </p:cNvSpPr>
          <p:nvPr/>
        </p:nvSpPr>
        <p:spPr bwMode="auto">
          <a:xfrm>
            <a:off x="571472" y="5357826"/>
            <a:ext cx="821537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zh-CN" b="1" i="0" u="none" strike="noStrike" cap="none" normalizeH="0" baseline="0" dirty="0" smtClean="0">
                <a:ln>
                  <a:noFill/>
                </a:ln>
                <a:solidFill>
                  <a:srgbClr val="000000"/>
                </a:solidFill>
                <a:effectLst/>
                <a:latin typeface="黑体" pitchFamily="2" charset="-122"/>
                <a:ea typeface="黑体" pitchFamily="2" charset="-122"/>
                <a:cs typeface="宋体" pitchFamily="2" charset="-122"/>
              </a:rPr>
              <a:t>万万没有想到的是，两个星期后，考试结果出来了，最后的那一道题，蔡双雄竟然得了满分，并且，只有他一个人得了满分。蔡双雄成了进入面试环节的唯一人选。</a:t>
            </a:r>
            <a:endParaRPr kumimoji="0" lang="zh-CN" b="0" i="0" u="none" strike="noStrike" cap="none" normalizeH="0" baseline="0" dirty="0" smtClean="0">
              <a:ln>
                <a:noFill/>
              </a:ln>
              <a:solidFill>
                <a:schemeClr val="tx1"/>
              </a:solidFill>
              <a:effectLst/>
              <a:latin typeface="黑体" pitchFamily="2" charset="-122"/>
              <a:ea typeface="黑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6"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a:stretch>
            <a:fillRect/>
          </a:stretch>
        </p:blipFill>
        <p:spPr bwMode="auto">
          <a:xfrm>
            <a:off x="-1" y="0"/>
            <a:ext cx="5643571" cy="6858000"/>
          </a:xfrm>
          <a:prstGeom prst="rect">
            <a:avLst/>
          </a:prstGeom>
          <a:ln>
            <a:noFill/>
          </a:ln>
          <a:effectLst>
            <a:softEdge rad="112500"/>
          </a:effectLst>
        </p:spPr>
      </p:pic>
      <p:sp>
        <p:nvSpPr>
          <p:cNvPr id="4" name="矩形 3"/>
          <p:cNvSpPr/>
          <p:nvPr/>
        </p:nvSpPr>
        <p:spPr>
          <a:xfrm>
            <a:off x="6000760" y="1071546"/>
            <a:ext cx="2571768" cy="5078313"/>
          </a:xfrm>
          <a:prstGeom prst="rect">
            <a:avLst/>
          </a:prstGeom>
        </p:spPr>
        <p:txBody>
          <a:bodyPr wrap="square">
            <a:spAutoFit/>
          </a:bodyPr>
          <a:lstStyle/>
          <a:p>
            <a:pPr lvl="0" fontAlgn="base">
              <a:lnSpc>
                <a:spcPct val="200000"/>
              </a:lnSpc>
              <a:spcBef>
                <a:spcPct val="0"/>
              </a:spcBef>
              <a:spcAft>
                <a:spcPct val="0"/>
              </a:spcAft>
            </a:pPr>
            <a:r>
              <a:rPr lang="zh-CN" altLang="en-US" b="1" dirty="0" smtClean="0">
                <a:solidFill>
                  <a:srgbClr val="000000"/>
                </a:solidFill>
                <a:latin typeface="黑体" pitchFamily="2" charset="-122"/>
                <a:ea typeface="黑体" pitchFamily="2" charset="-122"/>
                <a:cs typeface="宋体" pitchFamily="2" charset="-122"/>
              </a:rPr>
              <a:t>选拔委员会是这样解释的：唐太宗时，还没有环境保护这种说法。综观李世民一生，他也没有为了保护环境采取过任何措施。这道题根本就没有答案，或者说，最标准的答案就是</a:t>
            </a:r>
            <a:r>
              <a:rPr lang="zh-CN" altLang="en-US" b="1" dirty="0" smtClean="0">
                <a:solidFill>
                  <a:srgbClr val="000000"/>
                </a:solidFill>
                <a:latin typeface="黑体" pitchFamily="2" charset="-122"/>
                <a:ea typeface="黑体" pitchFamily="2" charset="-122"/>
                <a:cs typeface="Arial" pitchFamily="34" charset="0"/>
              </a:rPr>
              <a:t>“</a:t>
            </a:r>
            <a:r>
              <a:rPr lang="zh-CN" altLang="en-US" b="1" dirty="0" smtClean="0">
                <a:solidFill>
                  <a:srgbClr val="000000"/>
                </a:solidFill>
                <a:latin typeface="黑体" pitchFamily="2" charset="-122"/>
                <a:ea typeface="黑体" pitchFamily="2" charset="-122"/>
                <a:cs typeface="宋体" pitchFamily="2" charset="-122"/>
              </a:rPr>
              <a:t>不知道</a:t>
            </a:r>
            <a:r>
              <a:rPr lang="zh-CN" altLang="en-US" b="1" dirty="0" smtClean="0">
                <a:solidFill>
                  <a:srgbClr val="000000"/>
                </a:solidFill>
                <a:latin typeface="黑体" pitchFamily="2" charset="-122"/>
                <a:ea typeface="黑体" pitchFamily="2" charset="-122"/>
                <a:cs typeface="Arial" pitchFamily="34" charset="0"/>
              </a:rPr>
              <a:t>”</a:t>
            </a:r>
            <a:r>
              <a:rPr lang="zh-CN" altLang="en-US" b="1" dirty="0" smtClean="0">
                <a:solidFill>
                  <a:srgbClr val="000000"/>
                </a:solidFill>
                <a:latin typeface="黑体" pitchFamily="2" charset="-122"/>
                <a:ea typeface="黑体" pitchFamily="2" charset="-122"/>
                <a:cs typeface="宋体" pitchFamily="2" charset="-122"/>
              </a:rPr>
              <a:t>。</a:t>
            </a:r>
            <a:endParaRPr lang="zh-CN" altLang="en-US" dirty="0" smtClean="0">
              <a:latin typeface="黑体" pitchFamily="2" charset="-122"/>
              <a:ea typeface="黑体" pitchFamily="2" charset="-122"/>
            </a:endParaRPr>
          </a:p>
        </p:txBody>
      </p:sp>
      <p:pic>
        <p:nvPicPr>
          <p:cNvPr id="5" name="Picture 8"/>
          <p:cNvPicPr>
            <a:picLocks noChangeAspect="1" noChangeArrowheads="1"/>
          </p:cNvPicPr>
          <p:nvPr/>
        </p:nvPicPr>
        <p:blipFill>
          <a:blip r:embed="rId3" cstate="print"/>
          <a:srcRect/>
          <a:stretch>
            <a:fillRect/>
          </a:stretch>
        </p:blipFill>
        <p:spPr bwMode="auto">
          <a:xfrm>
            <a:off x="6929454" y="0"/>
            <a:ext cx="2214546" cy="617300"/>
          </a:xfrm>
          <a:prstGeom prst="rect">
            <a:avLst/>
          </a:prstGeom>
          <a:noFill/>
          <a:ln w="9525">
            <a:noFill/>
            <a:miter lim="800000"/>
            <a:headEnd/>
            <a:tailEnd/>
          </a:ln>
        </p:spPr>
      </p:pic>
      <p:sp>
        <p:nvSpPr>
          <p:cNvPr id="6" name="Text Box 7"/>
          <p:cNvSpPr txBox="1">
            <a:spLocks noChangeArrowheads="1"/>
          </p:cNvSpPr>
          <p:nvPr/>
        </p:nvSpPr>
        <p:spPr bwMode="auto">
          <a:xfrm>
            <a:off x="5500694" y="6357958"/>
            <a:ext cx="3428992" cy="338554"/>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513</Words>
  <Application>Microsoft Office PowerPoint</Application>
  <PresentationFormat>全屏显示(4:3)</PresentationFormat>
  <Paragraphs>30</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jingyan</dc:creator>
  <cp:lastModifiedBy>jingyan</cp:lastModifiedBy>
  <cp:revision>22</cp:revision>
  <dcterms:created xsi:type="dcterms:W3CDTF">2014-04-09T07:56:04Z</dcterms:created>
  <dcterms:modified xsi:type="dcterms:W3CDTF">2014-04-11T01:14:07Z</dcterms:modified>
</cp:coreProperties>
</file>