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6858000" cy="9144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2208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B0451-A3F3-412A-9FFB-D7BBB2688D70}" type="datetimeFigureOut">
              <a:rPr lang="zh-CN" altLang="en-US" smtClean="0"/>
              <a:pPr/>
              <a:t>2014-3-13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2501F-8F27-4310-A3F2-7BE70A54B9B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B0451-A3F3-412A-9FFB-D7BBB2688D70}" type="datetimeFigureOut">
              <a:rPr lang="zh-CN" altLang="en-US" smtClean="0"/>
              <a:pPr/>
              <a:t>2014-3-13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2501F-8F27-4310-A3F2-7BE70A54B9B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B0451-A3F3-412A-9FFB-D7BBB2688D70}" type="datetimeFigureOut">
              <a:rPr lang="zh-CN" altLang="en-US" smtClean="0"/>
              <a:pPr/>
              <a:t>2014-3-13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2501F-8F27-4310-A3F2-7BE70A54B9B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B0451-A3F3-412A-9FFB-D7BBB2688D70}" type="datetimeFigureOut">
              <a:rPr lang="zh-CN" altLang="en-US" smtClean="0"/>
              <a:pPr/>
              <a:t>2014-3-13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2501F-8F27-4310-A3F2-7BE70A54B9B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B0451-A3F3-412A-9FFB-D7BBB2688D70}" type="datetimeFigureOut">
              <a:rPr lang="zh-CN" altLang="en-US" smtClean="0"/>
              <a:pPr/>
              <a:t>2014-3-13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2501F-8F27-4310-A3F2-7BE70A54B9B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B0451-A3F3-412A-9FFB-D7BBB2688D70}" type="datetimeFigureOut">
              <a:rPr lang="zh-CN" altLang="en-US" smtClean="0"/>
              <a:pPr/>
              <a:t>2014-3-13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2501F-8F27-4310-A3F2-7BE70A54B9B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B0451-A3F3-412A-9FFB-D7BBB2688D70}" type="datetimeFigureOut">
              <a:rPr lang="zh-CN" altLang="en-US" smtClean="0"/>
              <a:pPr/>
              <a:t>2014-3-13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2501F-8F27-4310-A3F2-7BE70A54B9B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B0451-A3F3-412A-9FFB-D7BBB2688D70}" type="datetimeFigureOut">
              <a:rPr lang="zh-CN" altLang="en-US" smtClean="0"/>
              <a:pPr/>
              <a:t>2014-3-13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2501F-8F27-4310-A3F2-7BE70A54B9B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B0451-A3F3-412A-9FFB-D7BBB2688D70}" type="datetimeFigureOut">
              <a:rPr lang="zh-CN" altLang="en-US" smtClean="0"/>
              <a:pPr/>
              <a:t>2014-3-13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2501F-8F27-4310-A3F2-7BE70A54B9B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B0451-A3F3-412A-9FFB-D7BBB2688D70}" type="datetimeFigureOut">
              <a:rPr lang="zh-CN" altLang="en-US" smtClean="0"/>
              <a:pPr/>
              <a:t>2014-3-13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2501F-8F27-4310-A3F2-7BE70A54B9B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B0451-A3F3-412A-9FFB-D7BBB2688D70}" type="datetimeFigureOut">
              <a:rPr lang="zh-CN" altLang="en-US" smtClean="0"/>
              <a:pPr/>
              <a:t>2014-3-13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2501F-8F27-4310-A3F2-7BE70A54B9B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B0451-A3F3-412A-9FFB-D7BBB2688D70}" type="datetimeFigureOut">
              <a:rPr lang="zh-CN" altLang="en-US" smtClean="0"/>
              <a:pPr/>
              <a:t>2014-3-13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2501F-8F27-4310-A3F2-7BE70A54B9B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pull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14" y="1"/>
            <a:ext cx="6786586" cy="50117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1000108" y="5929322"/>
            <a:ext cx="48577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4400" dirty="0" smtClean="0">
                <a:latin typeface="华文行楷" pitchFamily="2" charset="-122"/>
                <a:ea typeface="华文行楷" pitchFamily="2" charset="-122"/>
              </a:rPr>
              <a:t>真正</a:t>
            </a:r>
            <a:r>
              <a:rPr lang="zh-CN" altLang="en-US" sz="6000" dirty="0" smtClean="0">
                <a:latin typeface="华文行楷" pitchFamily="2" charset="-122"/>
                <a:ea typeface="华文行楷" pitchFamily="2" charset="-122"/>
              </a:rPr>
              <a:t>影响光辉</a:t>
            </a:r>
            <a:r>
              <a:rPr lang="zh-CN" altLang="en-US" sz="4000" dirty="0" smtClean="0">
                <a:latin typeface="华文行楷" pitchFamily="2" charset="-122"/>
                <a:ea typeface="华文行楷" pitchFamily="2" charset="-122"/>
              </a:rPr>
              <a:t>的是</a:t>
            </a:r>
            <a:r>
              <a:rPr lang="zh-CN" altLang="en-US" sz="4400" dirty="0" smtClean="0">
                <a:latin typeface="华文行楷" pitchFamily="2" charset="-122"/>
                <a:ea typeface="华文行楷" pitchFamily="2" charset="-122"/>
              </a:rPr>
              <a:t>灯里的</a:t>
            </a:r>
            <a:r>
              <a:rPr lang="zh-CN" altLang="en-US" sz="6600" dirty="0" smtClean="0">
                <a:solidFill>
                  <a:schemeClr val="accent6"/>
                </a:solidFill>
                <a:latin typeface="华文行楷" pitchFamily="2" charset="-122"/>
                <a:ea typeface="华文行楷" pitchFamily="2" charset="-122"/>
              </a:rPr>
              <a:t>油</a:t>
            </a:r>
            <a:endParaRPr lang="zh-CN" altLang="en-US" sz="6600" dirty="0">
              <a:solidFill>
                <a:schemeClr val="accent6"/>
              </a:solidFill>
              <a:latin typeface="华文行楷" pitchFamily="2" charset="-122"/>
              <a:ea typeface="华文行楷" pitchFamily="2" charset="-122"/>
            </a:endParaRP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54" y="0"/>
            <a:ext cx="2214546" cy="61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357562" y="3857620"/>
            <a:ext cx="3286125" cy="1000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200" b="1" dirty="0">
                <a:solidFill>
                  <a:schemeClr val="accent1"/>
                </a:solidFill>
                <a:latin typeface="Arial Black" pitchFamily="34" charset="0"/>
                <a:ea typeface="华文琥珀" pitchFamily="2" charset="-122"/>
              </a:rPr>
              <a:t>AEM</a:t>
            </a:r>
            <a:r>
              <a:rPr lang="zh-CN" altLang="en-US" sz="3200" dirty="0">
                <a:solidFill>
                  <a:schemeClr val="accent1"/>
                </a:solidFill>
                <a:latin typeface="华文琥珀" pitchFamily="2" charset="-122"/>
                <a:ea typeface="华文琥珀" pitchFamily="2" charset="-122"/>
              </a:rPr>
              <a:t>周末分享</a:t>
            </a:r>
          </a:p>
          <a:p>
            <a:pPr algn="r">
              <a:spcBef>
                <a:spcPct val="50000"/>
              </a:spcBef>
            </a:pPr>
            <a:r>
              <a:rPr lang="zh-CN" altLang="en-US" dirty="0" smtClean="0">
                <a:solidFill>
                  <a:schemeClr val="accent1"/>
                </a:solidFill>
                <a:latin typeface="华文琥珀" pitchFamily="2" charset="-122"/>
                <a:ea typeface="华文琥珀" pitchFamily="2" charset="-122"/>
              </a:rPr>
              <a:t>第</a:t>
            </a:r>
            <a:r>
              <a:rPr lang="en-US" altLang="zh-CN" dirty="0" smtClean="0">
                <a:solidFill>
                  <a:schemeClr val="accent1"/>
                </a:solidFill>
                <a:latin typeface="华文琥珀" pitchFamily="2" charset="-122"/>
                <a:ea typeface="华文琥珀" pitchFamily="2" charset="-122"/>
              </a:rPr>
              <a:t>114</a:t>
            </a:r>
            <a:r>
              <a:rPr lang="zh-CN" altLang="en-US" dirty="0" smtClean="0">
                <a:solidFill>
                  <a:schemeClr val="accent1"/>
                </a:solidFill>
                <a:latin typeface="华文琥珀" pitchFamily="2" charset="-122"/>
                <a:ea typeface="华文琥珀" pitchFamily="2" charset="-122"/>
              </a:rPr>
              <a:t>期</a:t>
            </a:r>
            <a:endParaRPr lang="zh-CN" altLang="en-US" dirty="0">
              <a:solidFill>
                <a:schemeClr val="accent1"/>
              </a:solidFill>
              <a:latin typeface="华文琥珀" pitchFamily="2" charset="-122"/>
              <a:ea typeface="华文琥珀" pitchFamily="2" charset="-122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857496" y="8572528"/>
            <a:ext cx="37909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44158" cy="50720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矩形 2"/>
          <p:cNvSpPr/>
          <p:nvPr/>
        </p:nvSpPr>
        <p:spPr>
          <a:xfrm>
            <a:off x="714356" y="5429256"/>
            <a:ext cx="564360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000" dirty="0">
                <a:latin typeface="黑体" pitchFamily="2" charset="-122"/>
                <a:ea typeface="黑体" pitchFamily="2" charset="-122"/>
              </a:rPr>
              <a:t>他说：“公司里只有我一个能人时，您在这间房里开这几盏灯来教育我</a:t>
            </a:r>
            <a:r>
              <a:rPr lang="zh-CN" altLang="en-US" sz="2000" dirty="0" smtClean="0">
                <a:latin typeface="黑体" pitchFamily="2" charset="-122"/>
                <a:ea typeface="黑体" pitchFamily="2" charset="-122"/>
              </a:rPr>
              <a:t>；</a:t>
            </a:r>
            <a:endParaRPr lang="en-US" altLang="zh-CN" sz="2000" dirty="0" smtClean="0">
              <a:latin typeface="黑体" pitchFamily="2" charset="-122"/>
              <a:ea typeface="黑体" pitchFamily="2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000" dirty="0" smtClean="0">
                <a:latin typeface="黑体" pitchFamily="2" charset="-122"/>
                <a:ea typeface="黑体" pitchFamily="2" charset="-122"/>
              </a:rPr>
              <a:t>当</a:t>
            </a:r>
            <a:r>
              <a:rPr lang="zh-CN" altLang="en-US" sz="2000" dirty="0">
                <a:latin typeface="黑体" pitchFamily="2" charset="-122"/>
                <a:ea typeface="黑体" pitchFamily="2" charset="-122"/>
              </a:rPr>
              <a:t>公司里有好几位跟我能力相当的人时，您也在这间房里开这几盏灯来教育我</a:t>
            </a:r>
            <a:r>
              <a:rPr lang="zh-CN" altLang="en-US" sz="2000" dirty="0" smtClean="0">
                <a:latin typeface="黑体" pitchFamily="2" charset="-122"/>
                <a:ea typeface="黑体" pitchFamily="2" charset="-122"/>
              </a:rPr>
              <a:t>。</a:t>
            </a:r>
            <a:endParaRPr lang="en-US" altLang="zh-CN" sz="2000" dirty="0" smtClean="0">
              <a:latin typeface="黑体" pitchFamily="2" charset="-122"/>
              <a:ea typeface="黑体" pitchFamily="2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000" dirty="0" smtClean="0">
                <a:latin typeface="黑体" pitchFamily="2" charset="-122"/>
                <a:ea typeface="黑体" pitchFamily="2" charset="-122"/>
              </a:rPr>
              <a:t>难道</a:t>
            </a:r>
            <a:r>
              <a:rPr lang="zh-CN" altLang="en-US" sz="2000" dirty="0">
                <a:latin typeface="黑体" pitchFamily="2" charset="-122"/>
                <a:ea typeface="黑体" pitchFamily="2" charset="-122"/>
              </a:rPr>
              <a:t>不管开几盏灯，道理都是一样的吗？”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54" y="0"/>
            <a:ext cx="2214546" cy="61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857496" y="8572528"/>
            <a:ext cx="37909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94253" cy="50720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矩形 2"/>
          <p:cNvSpPr/>
          <p:nvPr/>
        </p:nvSpPr>
        <p:spPr>
          <a:xfrm>
            <a:off x="1000108" y="5572132"/>
            <a:ext cx="507209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000" dirty="0">
                <a:latin typeface="黑体" pitchFamily="2" charset="-122"/>
                <a:ea typeface="黑体" pitchFamily="2" charset="-122"/>
              </a:rPr>
              <a:t>师傅说：“在这个世界上，每个人都是一盏灯。一盏灯不会影响到另一盏灯的光辉，真正影响光辉的是灯里的油。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54" y="0"/>
            <a:ext cx="2214546" cy="61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857496" y="8572528"/>
            <a:ext cx="37909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5952" cy="50720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矩形 2"/>
          <p:cNvSpPr/>
          <p:nvPr/>
        </p:nvSpPr>
        <p:spPr>
          <a:xfrm>
            <a:off x="1071546" y="5786446"/>
            <a:ext cx="4929222" cy="2443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000" dirty="0">
                <a:latin typeface="黑体" pitchFamily="2" charset="-122"/>
                <a:ea typeface="黑体" pitchFamily="2" charset="-122"/>
              </a:rPr>
              <a:t>只有坚持不懈，努力加油，灯才会长明不灭！同样的道理，不管你身边的能人多还是少，你只要还在不断学习，努力工作，就会发出自己的光！”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54" y="0"/>
            <a:ext cx="2214546" cy="61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857496" y="8572528"/>
            <a:ext cx="37909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071546" y="1428728"/>
            <a:ext cx="4714876" cy="230832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6000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   </a:t>
            </a:r>
            <a:r>
              <a:rPr lang="zh-CN" altLang="en-US" sz="6000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周末愉快！</a:t>
            </a:r>
          </a:p>
          <a:p>
            <a:pPr algn="ctr">
              <a:spcBef>
                <a:spcPct val="50000"/>
              </a:spcBef>
            </a:pPr>
            <a:r>
              <a:rPr lang="zh-CN" altLang="en-US" sz="3600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共创  共进  共赢  共享</a:t>
            </a:r>
          </a:p>
          <a:p>
            <a:pPr algn="r">
              <a:spcBef>
                <a:spcPct val="50000"/>
              </a:spcBef>
            </a:pPr>
            <a:r>
              <a:rPr lang="en-US" altLang="zh-CN" sz="2000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AEM</a:t>
            </a:r>
            <a:r>
              <a:rPr lang="zh-CN" altLang="en-US" sz="2000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科技人力资源部</a:t>
            </a: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45903" cy="50720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矩形 6"/>
          <p:cNvSpPr/>
          <p:nvPr/>
        </p:nvSpPr>
        <p:spPr>
          <a:xfrm>
            <a:off x="785794" y="5786446"/>
            <a:ext cx="535785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000" dirty="0">
                <a:latin typeface="黑体" pitchFamily="2" charset="-122"/>
                <a:ea typeface="黑体" pitchFamily="2" charset="-122"/>
              </a:rPr>
              <a:t>刚工作不久的徒弟满腹委屈地回到师傅身边，抱怨道：“公司的人什么都不懂</a:t>
            </a:r>
            <a:r>
              <a:rPr lang="zh-CN" altLang="en-US" sz="2000" dirty="0" smtClean="0">
                <a:latin typeface="黑体" pitchFamily="2" charset="-122"/>
                <a:ea typeface="黑体" pitchFamily="2" charset="-122"/>
              </a:rPr>
              <a:t>。</a:t>
            </a:r>
            <a:endParaRPr lang="en-US" altLang="zh-CN" sz="2000" dirty="0" smtClean="0">
              <a:latin typeface="黑体" pitchFamily="2" charset="-122"/>
              <a:ea typeface="黑体" pitchFamily="2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000" dirty="0" smtClean="0">
                <a:latin typeface="黑体" pitchFamily="2" charset="-122"/>
                <a:ea typeface="黑体" pitchFamily="2" charset="-122"/>
              </a:rPr>
              <a:t>您</a:t>
            </a:r>
            <a:r>
              <a:rPr lang="zh-CN" altLang="en-US" sz="2000" dirty="0">
                <a:latin typeface="黑体" pitchFamily="2" charset="-122"/>
                <a:ea typeface="黑体" pitchFamily="2" charset="-122"/>
              </a:rPr>
              <a:t>说，我整天跟一群什么都不懂的人在一起，怎么工作？”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54" y="0"/>
            <a:ext cx="2214546" cy="61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857496" y="8572528"/>
            <a:ext cx="37909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34087" cy="50006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矩形 5"/>
          <p:cNvSpPr/>
          <p:nvPr/>
        </p:nvSpPr>
        <p:spPr>
          <a:xfrm>
            <a:off x="571480" y="5572132"/>
            <a:ext cx="5786478" cy="2790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黑体" pitchFamily="2" charset="-122"/>
                <a:ea typeface="黑体" pitchFamily="2" charset="-122"/>
              </a:rPr>
              <a:t>师傅默默地将徒弟带进一间房子。房间的窗户被厚厚的布帘遮住，里面漆黑一片</a:t>
            </a:r>
            <a:r>
              <a:rPr lang="zh-CN" altLang="en-US" sz="2000" dirty="0" smtClean="0">
                <a:latin typeface="黑体" pitchFamily="2" charset="-122"/>
                <a:ea typeface="黑体" pitchFamily="2" charset="-122"/>
              </a:rPr>
              <a:t>。</a:t>
            </a:r>
            <a:endParaRPr lang="en-US" altLang="zh-CN" sz="2000" dirty="0" smtClean="0">
              <a:latin typeface="黑体" pitchFamily="2" charset="-122"/>
              <a:ea typeface="黑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黑体" pitchFamily="2" charset="-122"/>
                <a:ea typeface="黑体" pitchFamily="2" charset="-122"/>
              </a:rPr>
              <a:t>师傅</a:t>
            </a:r>
            <a:r>
              <a:rPr lang="zh-CN" altLang="en-US" sz="2000" dirty="0">
                <a:latin typeface="黑体" pitchFamily="2" charset="-122"/>
                <a:ea typeface="黑体" pitchFamily="2" charset="-122"/>
              </a:rPr>
              <a:t>打开一盏灯，房里变得明亮起来</a:t>
            </a:r>
            <a:r>
              <a:rPr lang="zh-CN" altLang="en-US" sz="2000" dirty="0" smtClean="0">
                <a:latin typeface="黑体" pitchFamily="2" charset="-122"/>
                <a:ea typeface="黑体" pitchFamily="2" charset="-122"/>
              </a:rPr>
              <a:t>。</a:t>
            </a:r>
            <a:endParaRPr lang="en-US" altLang="zh-CN" sz="2000" dirty="0" smtClean="0">
              <a:latin typeface="黑体" pitchFamily="2" charset="-122"/>
              <a:ea typeface="黑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黑体" pitchFamily="2" charset="-122"/>
                <a:ea typeface="黑体" pitchFamily="2" charset="-122"/>
              </a:rPr>
              <a:t>师傅</a:t>
            </a:r>
            <a:r>
              <a:rPr lang="zh-CN" altLang="en-US" sz="2000" dirty="0">
                <a:latin typeface="黑体" pitchFamily="2" charset="-122"/>
                <a:ea typeface="黑体" pitchFamily="2" charset="-122"/>
              </a:rPr>
              <a:t>问：“你能找到这盏灯的光辉吗？</a:t>
            </a:r>
            <a:r>
              <a:rPr lang="zh-CN" altLang="en-US" sz="2000" dirty="0" smtClean="0">
                <a:latin typeface="黑体" pitchFamily="2" charset="-122"/>
                <a:ea typeface="黑体" pitchFamily="2" charset="-122"/>
              </a:rPr>
              <a:t>”</a:t>
            </a:r>
            <a:endParaRPr lang="en-US" altLang="zh-CN" sz="2000" dirty="0" smtClean="0">
              <a:latin typeface="黑体" pitchFamily="2" charset="-122"/>
              <a:ea typeface="黑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黑体" pitchFamily="2" charset="-122"/>
                <a:ea typeface="黑体" pitchFamily="2" charset="-122"/>
              </a:rPr>
              <a:t>徒弟</a:t>
            </a:r>
            <a:r>
              <a:rPr lang="zh-CN" altLang="en-US" sz="2000" dirty="0">
                <a:latin typeface="黑体" pitchFamily="2" charset="-122"/>
                <a:ea typeface="黑体" pitchFamily="2" charset="-122"/>
              </a:rPr>
              <a:t>觉得奇怪，反问道：“这房里不都是这盏灯的光辉吗？”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54" y="0"/>
            <a:ext cx="2214546" cy="61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857496" y="8572528"/>
            <a:ext cx="37909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1305" cy="50720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矩形 2"/>
          <p:cNvSpPr/>
          <p:nvPr/>
        </p:nvSpPr>
        <p:spPr>
          <a:xfrm>
            <a:off x="857232" y="5715008"/>
            <a:ext cx="507209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000" dirty="0">
                <a:latin typeface="黑体" pitchFamily="2" charset="-122"/>
                <a:ea typeface="黑体" pitchFamily="2" charset="-122"/>
              </a:rPr>
              <a:t>师傅又接连打开三盏灯，房里顿时变得更加明亮</a:t>
            </a:r>
            <a:r>
              <a:rPr lang="zh-CN" altLang="en-US" sz="2000" dirty="0" smtClean="0">
                <a:latin typeface="黑体" pitchFamily="2" charset="-122"/>
                <a:ea typeface="黑体" pitchFamily="2" charset="-122"/>
              </a:rPr>
              <a:t>。</a:t>
            </a:r>
            <a:endParaRPr lang="en-US" altLang="zh-CN" sz="2000" dirty="0" smtClean="0">
              <a:latin typeface="黑体" pitchFamily="2" charset="-122"/>
              <a:ea typeface="黑体" pitchFamily="2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000" dirty="0" smtClean="0">
                <a:latin typeface="黑体" pitchFamily="2" charset="-122"/>
                <a:ea typeface="黑体" pitchFamily="2" charset="-122"/>
              </a:rPr>
              <a:t>师傅</a:t>
            </a:r>
            <a:r>
              <a:rPr lang="zh-CN" altLang="en-US" sz="2000" dirty="0">
                <a:latin typeface="黑体" pitchFamily="2" charset="-122"/>
                <a:ea typeface="黑体" pitchFamily="2" charset="-122"/>
              </a:rPr>
              <a:t>说：“你现在还能找到第一盏灯的光辉吗？”徒弟这下傻眼了。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54" y="0"/>
            <a:ext cx="2214546" cy="61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857496" y="8572528"/>
            <a:ext cx="37909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94253" cy="50720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矩形 2"/>
          <p:cNvSpPr/>
          <p:nvPr/>
        </p:nvSpPr>
        <p:spPr>
          <a:xfrm>
            <a:off x="857232" y="5715008"/>
            <a:ext cx="5357850" cy="2443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000" dirty="0">
                <a:latin typeface="黑体" pitchFamily="2" charset="-122"/>
                <a:ea typeface="黑体" pitchFamily="2" charset="-122"/>
              </a:rPr>
              <a:t>师傅说：“你现在所在的公司里，都是一些不懂业务的人，只要你干出成绩，功劳就都属于你。这难道不好吗？</a:t>
            </a:r>
            <a:r>
              <a:rPr lang="zh-CN" altLang="en-US" sz="2000" dirty="0" smtClean="0">
                <a:latin typeface="黑体" pitchFamily="2" charset="-122"/>
                <a:ea typeface="黑体" pitchFamily="2" charset="-122"/>
              </a:rPr>
              <a:t>”</a:t>
            </a:r>
            <a:endParaRPr lang="en-US" altLang="zh-CN" sz="2000" dirty="0" smtClean="0">
              <a:latin typeface="黑体" pitchFamily="2" charset="-122"/>
              <a:ea typeface="黑体" pitchFamily="2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000" dirty="0" smtClean="0">
                <a:latin typeface="黑体" pitchFamily="2" charset="-122"/>
                <a:ea typeface="黑体" pitchFamily="2" charset="-122"/>
              </a:rPr>
              <a:t>徒弟</a:t>
            </a:r>
            <a:r>
              <a:rPr lang="zh-CN" altLang="en-US" sz="2000" dirty="0">
                <a:latin typeface="黑体" pitchFamily="2" charset="-122"/>
                <a:ea typeface="黑体" pitchFamily="2" charset="-122"/>
              </a:rPr>
              <a:t>高高兴兴地去了。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54" y="0"/>
            <a:ext cx="2214546" cy="61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857496" y="8572528"/>
            <a:ext cx="37909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8000" cy="50006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矩形 2"/>
          <p:cNvSpPr/>
          <p:nvPr/>
        </p:nvSpPr>
        <p:spPr>
          <a:xfrm>
            <a:off x="714356" y="5500694"/>
            <a:ext cx="521497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000" dirty="0" smtClean="0">
                <a:latin typeface="黑体" pitchFamily="2" charset="-122"/>
                <a:ea typeface="黑体" pitchFamily="2" charset="-122"/>
              </a:rPr>
              <a:t>一年后</a:t>
            </a:r>
            <a:r>
              <a:rPr lang="zh-CN" altLang="en-US" sz="2000" dirty="0">
                <a:latin typeface="黑体" pitchFamily="2" charset="-122"/>
                <a:ea typeface="黑体" pitchFamily="2" charset="-122"/>
              </a:rPr>
              <a:t>，徒弟又满腹委屈地回到师傅身边。徒弟抱怨说：“本来我在那里干得好好的，没想到一下子又招来三个和我能力相仿的人，这不是明摆着不信任我吗？</a:t>
            </a:r>
            <a:r>
              <a:rPr lang="zh-CN" altLang="en-US" dirty="0"/>
              <a:t>”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54" y="0"/>
            <a:ext cx="2214546" cy="61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857496" y="8572528"/>
            <a:ext cx="37909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29096" cy="50720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矩形 2"/>
          <p:cNvSpPr/>
          <p:nvPr/>
        </p:nvSpPr>
        <p:spPr>
          <a:xfrm>
            <a:off x="1000108" y="5643570"/>
            <a:ext cx="528641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000" dirty="0">
                <a:latin typeface="黑体" pitchFamily="2" charset="-122"/>
                <a:ea typeface="黑体" pitchFamily="2" charset="-122"/>
              </a:rPr>
              <a:t>师傅又默默地将徒弟带到那间房里。</a:t>
            </a:r>
          </a:p>
          <a:p>
            <a:pPr>
              <a:lnSpc>
                <a:spcPct val="200000"/>
              </a:lnSpc>
            </a:pPr>
            <a:r>
              <a:rPr lang="zh-CN" altLang="en-US" sz="2000" dirty="0" smtClean="0">
                <a:latin typeface="黑体" pitchFamily="2" charset="-122"/>
                <a:ea typeface="黑体" pitchFamily="2" charset="-122"/>
              </a:rPr>
              <a:t>师傅</a:t>
            </a:r>
            <a:r>
              <a:rPr lang="zh-CN" altLang="en-US" sz="2000" dirty="0">
                <a:latin typeface="黑体" pitchFamily="2" charset="-122"/>
                <a:ea typeface="黑体" pitchFamily="2" charset="-122"/>
              </a:rPr>
              <a:t>同时开了四盏灯，然后关掉其中的一盏，问：“是刚才亮些，还是现在亮些？</a:t>
            </a:r>
            <a:r>
              <a:rPr lang="zh-CN" altLang="en-US" sz="2000" dirty="0" smtClean="0">
                <a:latin typeface="黑体" pitchFamily="2" charset="-122"/>
                <a:ea typeface="黑体" pitchFamily="2" charset="-122"/>
              </a:rPr>
              <a:t>”</a:t>
            </a:r>
            <a:endParaRPr lang="en-US" altLang="zh-CN" sz="2000" dirty="0" smtClean="0">
              <a:latin typeface="黑体" pitchFamily="2" charset="-122"/>
              <a:ea typeface="黑体" pitchFamily="2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000" dirty="0" smtClean="0">
                <a:latin typeface="黑体" pitchFamily="2" charset="-122"/>
                <a:ea typeface="黑体" pitchFamily="2" charset="-122"/>
              </a:rPr>
              <a:t>徒弟</a:t>
            </a:r>
            <a:r>
              <a:rPr lang="zh-CN" altLang="en-US" sz="2000" dirty="0">
                <a:latin typeface="黑体" pitchFamily="2" charset="-122"/>
                <a:ea typeface="黑体" pitchFamily="2" charset="-122"/>
              </a:rPr>
              <a:t>不解其意，没有吭声。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54" y="0"/>
            <a:ext cx="2214546" cy="61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857496" y="8572528"/>
            <a:ext cx="37909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49156" cy="50006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矩形 2"/>
          <p:cNvSpPr/>
          <p:nvPr/>
        </p:nvSpPr>
        <p:spPr>
          <a:xfrm>
            <a:off x="928670" y="5500694"/>
            <a:ext cx="5214974" cy="2443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000" dirty="0">
                <a:latin typeface="黑体" pitchFamily="2" charset="-122"/>
                <a:ea typeface="黑体" pitchFamily="2" charset="-122"/>
              </a:rPr>
              <a:t>师傅又关掉一盏，问：“是刚才亮些，还是现在亮些？</a:t>
            </a:r>
            <a:r>
              <a:rPr lang="zh-CN" altLang="en-US" sz="2000" dirty="0" smtClean="0">
                <a:latin typeface="黑体" pitchFamily="2" charset="-122"/>
                <a:ea typeface="黑体" pitchFamily="2" charset="-122"/>
              </a:rPr>
              <a:t>”</a:t>
            </a:r>
            <a:endParaRPr lang="en-US" altLang="zh-CN" sz="2000" dirty="0" smtClean="0">
              <a:latin typeface="黑体" pitchFamily="2" charset="-122"/>
              <a:ea typeface="黑体" pitchFamily="2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000" dirty="0" smtClean="0">
                <a:latin typeface="黑体" pitchFamily="2" charset="-122"/>
                <a:ea typeface="黑体" pitchFamily="2" charset="-122"/>
              </a:rPr>
              <a:t>徒弟</a:t>
            </a:r>
            <a:r>
              <a:rPr lang="zh-CN" altLang="en-US" sz="2000" dirty="0">
                <a:latin typeface="黑体" pitchFamily="2" charset="-122"/>
                <a:ea typeface="黑体" pitchFamily="2" charset="-122"/>
              </a:rPr>
              <a:t>这下看清楚了，说：“先前开着的灯多，当然是先前亮些。”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54" y="0"/>
            <a:ext cx="2214546" cy="61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857496" y="8572528"/>
            <a:ext cx="37909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46246" cy="50006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矩形 2"/>
          <p:cNvSpPr/>
          <p:nvPr/>
        </p:nvSpPr>
        <p:spPr>
          <a:xfrm>
            <a:off x="785794" y="5286380"/>
            <a:ext cx="542928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黑体" pitchFamily="2" charset="-122"/>
                <a:ea typeface="黑体" pitchFamily="2" charset="-122"/>
              </a:rPr>
              <a:t>师傅又关掉一盏。只剩下一盏灯了，房里顿时暗了不少。</a:t>
            </a: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黑体" pitchFamily="2" charset="-122"/>
                <a:ea typeface="黑体" pitchFamily="2" charset="-122"/>
              </a:rPr>
              <a:t>师傅</a:t>
            </a:r>
            <a:r>
              <a:rPr lang="zh-CN" altLang="en-US" sz="2000" dirty="0">
                <a:latin typeface="黑体" pitchFamily="2" charset="-122"/>
                <a:ea typeface="黑体" pitchFamily="2" charset="-122"/>
              </a:rPr>
              <a:t>说：“公司里不管有多少能人，都影响不了你的成绩，因为少了一盏灯，就会少一些光辉！</a:t>
            </a:r>
            <a:r>
              <a:rPr lang="zh-CN" altLang="en-US" sz="2000" dirty="0" smtClean="0">
                <a:latin typeface="黑体" pitchFamily="2" charset="-122"/>
                <a:ea typeface="黑体" pitchFamily="2" charset="-122"/>
              </a:rPr>
              <a:t>”</a:t>
            </a:r>
            <a:endParaRPr lang="en-US" altLang="zh-CN" sz="2000" dirty="0" smtClean="0">
              <a:latin typeface="黑体" pitchFamily="2" charset="-122"/>
              <a:ea typeface="黑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黑体" pitchFamily="2" charset="-122"/>
                <a:ea typeface="黑体" pitchFamily="2" charset="-122"/>
              </a:rPr>
              <a:t>徒弟</a:t>
            </a:r>
            <a:r>
              <a:rPr lang="zh-CN" altLang="en-US" sz="2000" dirty="0">
                <a:latin typeface="黑体" pitchFamily="2" charset="-122"/>
                <a:ea typeface="黑体" pitchFamily="2" charset="-122"/>
              </a:rPr>
              <a:t>觉得师傅的话有道理，可又总觉得哪里不对劲。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54" y="0"/>
            <a:ext cx="2214546" cy="61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857496" y="8572528"/>
            <a:ext cx="37909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622</Words>
  <Application>Microsoft Office PowerPoint</Application>
  <PresentationFormat>全屏显示(4:3)</PresentationFormat>
  <Paragraphs>42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jingyan</dc:creator>
  <cp:lastModifiedBy>jingyan</cp:lastModifiedBy>
  <cp:revision>9</cp:revision>
  <dcterms:created xsi:type="dcterms:W3CDTF">2014-03-12T03:28:31Z</dcterms:created>
  <dcterms:modified xsi:type="dcterms:W3CDTF">2014-03-13T05:37:16Z</dcterms:modified>
</cp:coreProperties>
</file>